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9" r:id="rId2"/>
    <p:sldId id="270" r:id="rId3"/>
    <p:sldId id="280" r:id="rId4"/>
    <p:sldId id="272" r:id="rId5"/>
    <p:sldId id="281" r:id="rId6"/>
    <p:sldId id="287" r:id="rId7"/>
    <p:sldId id="284" r:id="rId8"/>
    <p:sldId id="279" r:id="rId9"/>
    <p:sldId id="282" r:id="rId10"/>
  </p:sldIdLst>
  <p:sldSz cx="14630400" cy="8229600"/>
  <p:notesSz cx="6858000" cy="9144000"/>
  <p:defaultTextStyle>
    <a:defPPr>
      <a:defRPr lang="en-US"/>
    </a:defPPr>
    <a:lvl1pPr marL="0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Office User" initials="MOU" lastIdx="4" clrIdx="0"/>
  <p:cmAuthor id="1" name="Michael Parchman" initials="MP" lastIdx="4" clrIdx="1"/>
  <p:cmAuthor id="2" name="Lauren" initials="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7"/>
    <p:restoredTop sz="94568"/>
  </p:normalViewPr>
  <p:slideViewPr>
    <p:cSldViewPr snapToGrid="0" snapToObjects="1">
      <p:cViewPr varScale="1">
        <p:scale>
          <a:sx n="92" d="100"/>
          <a:sy n="92" d="100"/>
        </p:scale>
        <p:origin x="336" y="90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68A9E-28AC-6849-B489-783F0F0584DD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0F615-9F9E-8C4B-9C37-78B025520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3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C2670-3342-473C-969D-FDFF399F20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51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9721BE9-F0B7-D949-93F5-14E5B40D7163}"/>
              </a:ext>
            </a:extLst>
          </p:cNvPr>
          <p:cNvSpPr/>
          <p:nvPr userDrawn="1"/>
        </p:nvSpPr>
        <p:spPr>
          <a:xfrm>
            <a:off x="0" y="5140410"/>
            <a:ext cx="14630400" cy="13230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197CC9D-7589-1847-B9DB-8A4CEC3D8225}"/>
              </a:ext>
            </a:extLst>
          </p:cNvPr>
          <p:cNvSpPr/>
          <p:nvPr userDrawn="1"/>
        </p:nvSpPr>
        <p:spPr>
          <a:xfrm>
            <a:off x="0" y="0"/>
            <a:ext cx="14630400" cy="509760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38667"/>
            <a:ext cx="12435840" cy="3383206"/>
          </a:xfrm>
        </p:spPr>
        <p:txBody>
          <a:bodyPr anchor="b" anchorCtr="1"/>
          <a:lstStyle>
            <a:lvl1pPr algn="ctr">
              <a:lnSpc>
                <a:spcPts val="8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620" y="5390812"/>
            <a:ext cx="13760762" cy="9164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F851CF3-F88F-2C46-989E-52079110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8194" y="6723485"/>
            <a:ext cx="2339235" cy="11013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13039FF-545E-1742-BB12-E3071062BC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83" y="6858000"/>
            <a:ext cx="2630467" cy="96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3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231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491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952AB4F9-FD9F-AB45-B0EB-723EB6DB1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1C00465-CE10-D941-879F-B446BB4B1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24762" y="7010401"/>
            <a:ext cx="2097638" cy="987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18BE15C-DF11-804A-B1E0-A2DDA7079D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292" y="7207871"/>
            <a:ext cx="2149720" cy="79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4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368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653292E8-2A0E-EA48-B24F-EB7095A5F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20240"/>
            <a:ext cx="6464301" cy="49208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644C367-BE49-8644-9ED0-312F627988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24762" y="7010401"/>
            <a:ext cx="2097638" cy="987638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336ACD36-0B7C-9546-BA8B-2FCDDC8F816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434579" y="1920240"/>
            <a:ext cx="6464301" cy="49208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67819DF-B61C-F940-8B7B-99CEF40966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292" y="7207871"/>
            <a:ext cx="2149720" cy="79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7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Britannic Bold" panose="020B0903060703020204" pitchFamily="34" charset="77"/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Britannic Bold" panose="020B0903060703020204" pitchFamily="34" charset="77"/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6519F5B-9271-6444-9FED-97698F4695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24762" y="7010401"/>
            <a:ext cx="2097638" cy="987638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197B881B-BE81-004D-A8D7-74AEB25DA07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1520" y="2750820"/>
            <a:ext cx="6464301" cy="40902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E7147DA3-D19E-5746-BDA6-04D6746C0EA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434579" y="2750820"/>
            <a:ext cx="6464301" cy="40902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D349D1C-0F8D-4E4C-B351-498EE34AF5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292" y="7207871"/>
            <a:ext cx="2149720" cy="79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3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4D8E7E4-BDBC-D84D-86A4-46161F9B7C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24762" y="7010401"/>
            <a:ext cx="2097638" cy="987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125C1D-A447-6B45-9694-6519183C73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292" y="7207871"/>
            <a:ext cx="2149720" cy="79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2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90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3CC5CFF3-806D-EF46-AE09-354538C99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9732" y="327660"/>
            <a:ext cx="7989147" cy="70237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167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8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11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48640" rtl="0" eaLnBrk="1" latinLnBrk="0" hangingPunct="1">
        <a:spcBef>
          <a:spcPct val="0"/>
        </a:spcBef>
        <a:buNone/>
        <a:defRPr sz="6600" kern="1200">
          <a:solidFill>
            <a:schemeClr val="accent5"/>
          </a:solidFill>
          <a:latin typeface="Britannic Bold" panose="020B0903060703020204" pitchFamily="34" charset="77"/>
          <a:ea typeface="+mj-ea"/>
          <a:cs typeface="+mj-cs"/>
        </a:defRPr>
      </a:lvl1pPr>
    </p:titleStyle>
    <p:bodyStyle>
      <a:lvl1pPr marL="548640" indent="-365760" algn="l" defTabSz="548640" rtl="0" eaLnBrk="1" latinLnBrk="0" hangingPunct="1">
        <a:spcBef>
          <a:spcPts val="1600"/>
        </a:spcBef>
        <a:buClr>
          <a:schemeClr val="accent5"/>
        </a:buClr>
        <a:buFont typeface="Arial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97280" indent="-365760" algn="l" defTabSz="548640" rtl="0" eaLnBrk="1" latinLnBrk="0" hangingPunct="1">
        <a:spcBef>
          <a:spcPts val="1600"/>
        </a:spcBef>
        <a:buClr>
          <a:schemeClr val="accent5"/>
        </a:buClr>
        <a:buFont typeface="Arial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645920" indent="-365760" algn="l" defTabSz="548640" rtl="0" eaLnBrk="1" latinLnBrk="0" hangingPunct="1">
        <a:spcBef>
          <a:spcPts val="1600"/>
        </a:spcBef>
        <a:buClr>
          <a:schemeClr val="tx1">
            <a:lumMod val="50000"/>
            <a:lumOff val="50000"/>
          </a:schemeClr>
        </a:buClr>
        <a:buFont typeface="Arial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94560" indent="-365760" algn="l" defTabSz="548640" rtl="0" eaLnBrk="1" latinLnBrk="0" hangingPunct="1">
        <a:spcBef>
          <a:spcPts val="1600"/>
        </a:spcBef>
        <a:buClr>
          <a:schemeClr val="tx1">
            <a:lumMod val="50000"/>
            <a:lumOff val="50000"/>
          </a:schemeClr>
        </a:buClr>
        <a:buFont typeface="Arial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200" indent="-365760" algn="l" defTabSz="548640" rtl="0" eaLnBrk="1" latinLnBrk="0" hangingPunct="1">
        <a:spcBef>
          <a:spcPts val="1600"/>
        </a:spcBef>
        <a:buClr>
          <a:schemeClr val="tx1">
            <a:lumMod val="50000"/>
            <a:lumOff val="50000"/>
          </a:schemeClr>
        </a:buClr>
        <a:buFont typeface="Arial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64F4B92-CB43-DE41-95E6-C76153421497}"/>
              </a:ext>
            </a:extLst>
          </p:cNvPr>
          <p:cNvSpPr/>
          <p:nvPr/>
        </p:nvSpPr>
        <p:spPr>
          <a:xfrm>
            <a:off x="0" y="5140410"/>
            <a:ext cx="14630400" cy="13230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DD70370-E93F-4514-A27C-F3366B01BF17}"/>
              </a:ext>
            </a:extLst>
          </p:cNvPr>
          <p:cNvSpPr/>
          <p:nvPr/>
        </p:nvSpPr>
        <p:spPr>
          <a:xfrm>
            <a:off x="5111356" y="1190940"/>
            <a:ext cx="4342063" cy="5741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331" tIns="10666" rIns="21331" bIns="10666" rtlCol="0" anchor="ctr"/>
          <a:lstStyle/>
          <a:p>
            <a:pPr algn="ctr"/>
            <a:endParaRPr lang="en-US" sz="3085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78733BE-059C-47B7-9415-5ADF2F3024F1}"/>
              </a:ext>
            </a:extLst>
          </p:cNvPr>
          <p:cNvSpPr/>
          <p:nvPr/>
        </p:nvSpPr>
        <p:spPr>
          <a:xfrm>
            <a:off x="1255943" y="1643031"/>
            <a:ext cx="12129333" cy="2051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 err="1" smtClean="0">
                <a:solidFill>
                  <a:schemeClr val="bg1"/>
                </a:solidFill>
                <a:latin typeface="Britannic Bold" panose="020B0903060703020204" pitchFamily="34" charset="77"/>
                <a:cs typeface="Arial" panose="020B0604020202020204" pitchFamily="34" charset="0"/>
              </a:rPr>
              <a:t>PICCing</a:t>
            </a:r>
            <a:r>
              <a:rPr lang="en-US" sz="8000" b="1" dirty="0" smtClean="0">
                <a:solidFill>
                  <a:schemeClr val="bg1"/>
                </a:solidFill>
                <a:latin typeface="Britannic Bold" panose="020B0903060703020204" pitchFamily="34" charset="77"/>
                <a:cs typeface="Arial" panose="020B0604020202020204" pitchFamily="34" charset="0"/>
              </a:rPr>
              <a:t> Wisely: Optimizing </a:t>
            </a:r>
            <a:r>
              <a:rPr lang="en-US" sz="8000" b="1" dirty="0">
                <a:solidFill>
                  <a:schemeClr val="bg1"/>
                </a:solidFill>
                <a:latin typeface="Britannic Bold" panose="020B0903060703020204" pitchFamily="34" charset="77"/>
                <a:cs typeface="Arial" panose="020B0604020202020204" pitchFamily="34" charset="0"/>
              </a:rPr>
              <a:t>Vascular Access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23C350D-E51C-A04D-9844-AB571D3B7095}"/>
              </a:ext>
            </a:extLst>
          </p:cNvPr>
          <p:cNvSpPr txBox="1"/>
          <p:nvPr/>
        </p:nvSpPr>
        <p:spPr>
          <a:xfrm>
            <a:off x="446620" y="5438906"/>
            <a:ext cx="13760762" cy="8683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 Hoke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Virginia Medical Center | Charlottesville, VA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804943A-7AB6-AA4C-A57E-BCE8D70EF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194" y="6723485"/>
            <a:ext cx="2339235" cy="110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25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0F741FEF-287E-2949-B55B-4FB5E211F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Peripherally inserted central catheters (PICCs) are </a:t>
            </a:r>
            <a:r>
              <a:rPr lang="en-US" sz="2800" b="1" dirty="0">
                <a:solidFill>
                  <a:prstClr val="black"/>
                </a:solidFill>
              </a:rPr>
              <a:t>commonly used for long-term administration of antibiotics, chemotherapy and parenteral nutrition.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PICC </a:t>
            </a:r>
            <a:r>
              <a:rPr lang="en-US" sz="2800" dirty="0">
                <a:solidFill>
                  <a:prstClr val="black"/>
                </a:solidFill>
              </a:rPr>
              <a:t>use can result in </a:t>
            </a:r>
            <a:r>
              <a:rPr lang="en-US" sz="2800" dirty="0" smtClean="0">
                <a:solidFill>
                  <a:prstClr val="black"/>
                </a:solidFill>
              </a:rPr>
              <a:t>harm </a:t>
            </a:r>
            <a:r>
              <a:rPr lang="en-US" sz="2800" dirty="0">
                <a:solidFill>
                  <a:prstClr val="black"/>
                </a:solidFill>
              </a:rPr>
              <a:t>by </a:t>
            </a:r>
            <a:r>
              <a:rPr lang="en-US" sz="2800" b="1" dirty="0" smtClean="0">
                <a:solidFill>
                  <a:prstClr val="black"/>
                </a:solidFill>
              </a:rPr>
              <a:t>increasing the </a:t>
            </a:r>
            <a:r>
              <a:rPr lang="en-US" sz="2800" b="1" dirty="0">
                <a:solidFill>
                  <a:prstClr val="black"/>
                </a:solidFill>
              </a:rPr>
              <a:t>risk of </a:t>
            </a:r>
            <a:r>
              <a:rPr lang="en-US" sz="2800" b="1" dirty="0" smtClean="0">
                <a:solidFill>
                  <a:prstClr val="black"/>
                </a:solidFill>
              </a:rPr>
              <a:t>deep </a:t>
            </a:r>
            <a:r>
              <a:rPr lang="en-US" sz="2800" b="1" dirty="0">
                <a:solidFill>
                  <a:prstClr val="black"/>
                </a:solidFill>
              </a:rPr>
              <a:t>venous thrombosis (DVT) </a:t>
            </a:r>
            <a:r>
              <a:rPr lang="en-US" sz="2800" b="1" dirty="0" smtClean="0">
                <a:solidFill>
                  <a:prstClr val="black"/>
                </a:solidFill>
              </a:rPr>
              <a:t>and blood </a:t>
            </a:r>
            <a:r>
              <a:rPr lang="en-US" sz="2800" b="1" dirty="0">
                <a:solidFill>
                  <a:prstClr val="black"/>
                </a:solidFill>
              </a:rPr>
              <a:t>stream </a:t>
            </a:r>
            <a:r>
              <a:rPr lang="en-US" sz="2800" b="1" dirty="0" smtClean="0">
                <a:solidFill>
                  <a:prstClr val="black"/>
                </a:solidFill>
              </a:rPr>
              <a:t>infections</a:t>
            </a:r>
            <a:r>
              <a:rPr lang="en-US" sz="2800" b="1" dirty="0" smtClean="0">
                <a:solidFill>
                  <a:prstClr val="black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We aimed to reduce the overall use of PICCs and to insert the smallest catheter with the fewest lumens needed by the patient.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DB4CF13C-105B-C94C-A199-6D495BDF1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Overused Service &amp; Rationale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7435253" y="2225583"/>
            <a:ext cx="6462320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97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92E162B0-2A75-3F4A-9E0A-9CF0ED4DC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University of Virginia Health (UVA Health) </a:t>
            </a:r>
            <a:r>
              <a:rPr lang="en-US" sz="2800" dirty="0"/>
              <a:t>consists of a 600-bed acute care </a:t>
            </a:r>
            <a:r>
              <a:rPr lang="en-US" sz="2800" dirty="0" smtClean="0"/>
              <a:t>hospital, a 40-bed LTACH, and outpatient clinics </a:t>
            </a:r>
            <a:r>
              <a:rPr lang="en-US" sz="2800" dirty="0"/>
              <a:t>across central Virginia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Geographic service area is very large and predominantly rural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26% of visits involve uninsured or Medicaid-covered patients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436236AA-E76F-6347-AD2D-A9FD26AC4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7434580" y="2086495"/>
            <a:ext cx="6464300" cy="3980161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="" xmlns:a16="http://schemas.microsoft.com/office/drawing/2014/main" id="{ABEF8B2B-D605-A442-BFE2-14A825BFDF21}"/>
              </a:ext>
            </a:extLst>
          </p:cNvPr>
          <p:cNvSpPr txBox="1">
            <a:spLocks/>
          </p:cNvSpPr>
          <p:nvPr/>
        </p:nvSpPr>
        <p:spPr>
          <a:xfrm>
            <a:off x="9710952" y="1604914"/>
            <a:ext cx="2835997" cy="1886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48640" indent="-365760" algn="l" defTabSz="548640" rtl="0" eaLnBrk="1" latinLnBrk="0" hangingPunct="1">
              <a:spcBef>
                <a:spcPts val="1600"/>
              </a:spcBef>
              <a:buClr>
                <a:schemeClr val="accent1"/>
              </a:buClr>
              <a:buFont typeface="Arial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97280" indent="-365760" algn="l" defTabSz="548640" rtl="0" eaLnBrk="1" latinLnBrk="0" hangingPunct="1">
              <a:spcBef>
                <a:spcPts val="1600"/>
              </a:spcBef>
              <a:buClr>
                <a:schemeClr val="accent1"/>
              </a:buClr>
              <a:buFont typeface="Arial"/>
              <a:buChar char="–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45920" indent="-365760" algn="l" defTabSz="548640" rtl="0" eaLnBrk="1" latinLnBrk="0" hangingPunct="1">
              <a:spcBef>
                <a:spcPts val="16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94560" indent="-365760" algn="l" defTabSz="548640" rtl="0" eaLnBrk="1" latinLnBrk="0" hangingPunct="1">
              <a:spcBef>
                <a:spcPts val="16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200" indent="-365760" algn="l" defTabSz="548640" rtl="0" eaLnBrk="1" latinLnBrk="0" hangingPunct="1">
              <a:spcBef>
                <a:spcPts val="16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6965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0DF6F6F5-56A9-414A-8359-599BFE1F9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1" y="1920240"/>
            <a:ext cx="8663491" cy="5645972"/>
          </a:xfrm>
        </p:spPr>
        <p:txBody>
          <a:bodyPr/>
          <a:lstStyle/>
          <a:p>
            <a:pPr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</a:rPr>
              <a:t>Obtain Institutional Support </a:t>
            </a:r>
            <a:r>
              <a:rPr lang="en-US" sz="2800" dirty="0">
                <a:solidFill>
                  <a:prstClr val="black"/>
                </a:solidFill>
              </a:rPr>
              <a:t>by aligning project closely with health </a:t>
            </a:r>
            <a:r>
              <a:rPr lang="en-US" sz="2800" dirty="0" smtClean="0">
                <a:solidFill>
                  <a:prstClr val="black"/>
                </a:solidFill>
              </a:rPr>
              <a:t>system’s </a:t>
            </a:r>
            <a:r>
              <a:rPr lang="en-US" sz="2800" dirty="0">
                <a:solidFill>
                  <a:prstClr val="black"/>
                </a:solidFill>
              </a:rPr>
              <a:t>established improvement priorities.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</a:rPr>
              <a:t>Conduct a detailed stakeholder analysis. </a:t>
            </a:r>
            <a:r>
              <a:rPr lang="en-US" sz="2800" dirty="0">
                <a:solidFill>
                  <a:prstClr val="black"/>
                </a:solidFill>
              </a:rPr>
              <a:t>Qualitative interviews with individuals across the continuum of care revealed: </a:t>
            </a:r>
          </a:p>
          <a:p>
            <a:pPr marL="1097280" lvl="2">
              <a:spcBef>
                <a:spcPts val="8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Lack of training and expertise in selection of venous access devices.</a:t>
            </a:r>
          </a:p>
          <a:p>
            <a:pPr marL="1097280" lvl="2">
              <a:spcBef>
                <a:spcPts val="800"/>
              </a:spcBef>
              <a:spcAft>
                <a:spcPts val="24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The important role of nurses, who often requested PICC for ease and patient comfort, to avoid frequent blood collection for labs.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6B13662D-AFC6-9C46-9248-278658773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Critical Steps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="" xmlns:a16="http://schemas.microsoft.com/office/drawing/2014/main" id="{F78A807A-CC8B-734F-888C-3FD2EE7E7D34}"/>
              </a:ext>
            </a:extLst>
          </p:cNvPr>
          <p:cNvSpPr txBox="1">
            <a:spLocks/>
          </p:cNvSpPr>
          <p:nvPr/>
        </p:nvSpPr>
        <p:spPr>
          <a:xfrm>
            <a:off x="9538448" y="1920240"/>
            <a:ext cx="4360432" cy="564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48640" indent="-365760" algn="l" defTabSz="548640" rtl="0" eaLnBrk="1" latinLnBrk="0" hangingPunct="1">
              <a:spcBef>
                <a:spcPts val="1600"/>
              </a:spcBef>
              <a:buClr>
                <a:schemeClr val="accent5"/>
              </a:buClr>
              <a:buFont typeface="Arial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97280" indent="-365760" algn="l" defTabSz="548640" rtl="0" eaLnBrk="1" latinLnBrk="0" hangingPunct="1">
              <a:spcBef>
                <a:spcPts val="1600"/>
              </a:spcBef>
              <a:buClr>
                <a:schemeClr val="accent5"/>
              </a:buClr>
              <a:buFont typeface="Arial"/>
              <a:buChar char="–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45920" indent="-365760" algn="l" defTabSz="548640" rtl="0" eaLnBrk="1" latinLnBrk="0" hangingPunct="1">
              <a:spcBef>
                <a:spcPts val="16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94560" indent="-365760" algn="l" defTabSz="548640" rtl="0" eaLnBrk="1" latinLnBrk="0" hangingPunct="1">
              <a:spcBef>
                <a:spcPts val="16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200" indent="-365760" algn="l" defTabSz="548640" rtl="0" eaLnBrk="1" latinLnBrk="0" hangingPunct="1">
              <a:spcBef>
                <a:spcPts val="16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</a:rPr>
              <a:t>Survey of intended target audience </a:t>
            </a:r>
            <a:r>
              <a:rPr lang="en-US" sz="2800" dirty="0">
                <a:solidFill>
                  <a:prstClr val="black"/>
                </a:solidFill>
              </a:rPr>
              <a:t>to assess knowledge and attitudes about venous access selection.</a:t>
            </a:r>
            <a:endParaRPr lang="en-US" sz="2800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1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FD445740-CEF7-0747-AB28-647B1F313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n-US" sz="2800" b="1" dirty="0">
                <a:solidFill>
                  <a:prstClr val="black"/>
                </a:solidFill>
              </a:rPr>
              <a:t>Brief, in-person educational sessions </a:t>
            </a:r>
            <a:r>
              <a:rPr lang="en-US" sz="2800" dirty="0">
                <a:solidFill>
                  <a:prstClr val="black"/>
                </a:solidFill>
              </a:rPr>
              <a:t>with all house staff and hospitalists.</a:t>
            </a:r>
          </a:p>
          <a:p>
            <a:pPr marL="182880" indent="0">
              <a:buNone/>
            </a:pPr>
            <a:r>
              <a:rPr lang="en-US" sz="2800" b="1" dirty="0">
                <a:solidFill>
                  <a:prstClr val="black"/>
                </a:solidFill>
              </a:rPr>
              <a:t>Replaced EMR pathway </a:t>
            </a:r>
            <a:r>
              <a:rPr lang="en-US" sz="2800" dirty="0">
                <a:solidFill>
                  <a:prstClr val="black"/>
                </a:solidFill>
              </a:rPr>
              <a:t>for requesting a venous access device with an order for a consultation.</a:t>
            </a:r>
          </a:p>
          <a:p>
            <a:pPr marL="182880" indent="0">
              <a:buNone/>
            </a:pPr>
            <a:r>
              <a:rPr lang="en-US" sz="2800" b="1" dirty="0">
                <a:solidFill>
                  <a:prstClr val="black"/>
                </a:solidFill>
              </a:rPr>
              <a:t>Made ‘single lumen catheter’ the default line type </a:t>
            </a:r>
            <a:r>
              <a:rPr lang="en-US" sz="2800" dirty="0" smtClean="0">
                <a:solidFill>
                  <a:prstClr val="black"/>
                </a:solidFill>
              </a:rPr>
              <a:t>when PICC requested in </a:t>
            </a:r>
            <a:r>
              <a:rPr lang="en-US" sz="2800" dirty="0">
                <a:solidFill>
                  <a:prstClr val="black"/>
                </a:solidFill>
              </a:rPr>
              <a:t>the order </a:t>
            </a:r>
            <a:r>
              <a:rPr lang="en-US" sz="2800" dirty="0" smtClean="0">
                <a:solidFill>
                  <a:prstClr val="black"/>
                </a:solidFill>
              </a:rPr>
              <a:t>set </a:t>
            </a:r>
            <a:r>
              <a:rPr lang="en-US" sz="2800" dirty="0">
                <a:solidFill>
                  <a:prstClr val="black"/>
                </a:solidFill>
              </a:rPr>
              <a:t>as it has lower rate of DVT than </a:t>
            </a:r>
            <a:r>
              <a:rPr lang="en-US" sz="2800" dirty="0" smtClean="0">
                <a:solidFill>
                  <a:prstClr val="black"/>
                </a:solidFill>
              </a:rPr>
              <a:t>multi-lumen </a:t>
            </a:r>
            <a:r>
              <a:rPr lang="en-US" sz="2800" dirty="0">
                <a:solidFill>
                  <a:prstClr val="black"/>
                </a:solidFill>
              </a:rPr>
              <a:t>catheters.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9CE2E097-D9D0-3540-8448-338AA52C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 Strategies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7788202" y="1920875"/>
            <a:ext cx="5756421" cy="491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1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9A302D5-B8AE-5042-A6F0-D174A10F5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480020"/>
            <a:ext cx="13203731" cy="74385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1D3F05-E2E2-EC4E-8DC3-38DCF4F67E78}"/>
              </a:ext>
            </a:extLst>
          </p:cNvPr>
          <p:cNvSpPr txBox="1">
            <a:spLocks/>
          </p:cNvSpPr>
          <p:nvPr/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/>
          <a:lstStyle>
            <a:lvl1pPr algn="l" defTabSz="54864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accent5"/>
                </a:solidFill>
                <a:latin typeface="Britannic Bold" panose="020B0903060703020204" pitchFamily="34" charset="77"/>
                <a:ea typeface="+mj-ea"/>
                <a:cs typeface="+mj-cs"/>
              </a:defRPr>
            </a:lvl1pPr>
          </a:lstStyle>
          <a:p>
            <a:pPr>
              <a:lnSpc>
                <a:spcPts val="5400"/>
              </a:lnSpc>
            </a:pPr>
            <a:r>
              <a:rPr lang="en-US" sz="5400" dirty="0"/>
              <a:t>Single- vs. </a:t>
            </a:r>
            <a:br>
              <a:rPr lang="en-US" sz="5400" dirty="0"/>
            </a:br>
            <a:r>
              <a:rPr lang="en-US" sz="5400" dirty="0"/>
              <a:t>Multi-lumen </a:t>
            </a:r>
            <a:br>
              <a:rPr lang="en-US" sz="5400" dirty="0"/>
            </a:br>
            <a:r>
              <a:rPr lang="en-US" sz="5400" dirty="0"/>
              <a:t>PICC Use Trend</a:t>
            </a:r>
          </a:p>
        </p:txBody>
      </p:sp>
    </p:spTree>
    <p:extLst>
      <p:ext uri="{BB962C8B-B14F-4D97-AF65-F5344CB8AC3E}">
        <p14:creationId xmlns:p14="http://schemas.microsoft.com/office/powerpoint/2010/main" val="169420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948FBB52-BB6E-8340-8921-B5EE224CE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Increase in use of single lumen catheters</a:t>
            </a:r>
          </a:p>
          <a:p>
            <a:pPr marL="182880" indent="0">
              <a:buNone/>
            </a:pPr>
            <a:r>
              <a:rPr lang="en-US" sz="2800" dirty="0">
                <a:solidFill>
                  <a:prstClr val="black"/>
                </a:solidFill>
              </a:rPr>
              <a:t>     		     </a:t>
            </a:r>
            <a:r>
              <a:rPr lang="en-US" sz="4800" b="1" dirty="0">
                <a:solidFill>
                  <a:schemeClr val="accent5"/>
                </a:solidFill>
              </a:rPr>
              <a:t>39%      73%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Average monthly number of PICC lines inserted went from 126 to </a:t>
            </a:r>
            <a:r>
              <a:rPr lang="en-US" sz="2800" dirty="0" smtClean="0">
                <a:solidFill>
                  <a:prstClr val="black"/>
                </a:solidFill>
              </a:rPr>
              <a:t>93, a 26% reduction.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Nonsignificant decrease </a:t>
            </a:r>
            <a:r>
              <a:rPr lang="en-US" sz="2800" dirty="0">
                <a:solidFill>
                  <a:prstClr val="black"/>
                </a:solidFill>
              </a:rPr>
              <a:t>in number of venous thrombo-embolic events </a:t>
            </a:r>
            <a:r>
              <a:rPr lang="en-US" sz="2800" dirty="0" smtClean="0">
                <a:solidFill>
                  <a:prstClr val="black"/>
                </a:solidFill>
              </a:rPr>
              <a:t>thus far.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B2E251F6-C2CD-F049-A09B-17EB53BD3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7CAE587-686D-6E4C-8BEF-7D72F1FCCDDE}"/>
              </a:ext>
            </a:extLst>
          </p:cNvPr>
          <p:cNvSpPr/>
          <p:nvPr/>
        </p:nvSpPr>
        <p:spPr>
          <a:xfrm>
            <a:off x="8502127" y="3091446"/>
            <a:ext cx="14630400" cy="5202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685800" indent="-502920">
              <a:spcAft>
                <a:spcPts val="24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sz="4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="" xmlns:a16="http://schemas.microsoft.com/office/drawing/2014/main" id="{FF4A7F65-BF16-1045-A16A-145C70FEB634}"/>
              </a:ext>
            </a:extLst>
          </p:cNvPr>
          <p:cNvSpPr/>
          <p:nvPr/>
        </p:nvSpPr>
        <p:spPr>
          <a:xfrm>
            <a:off x="4536141" y="2761129"/>
            <a:ext cx="466165" cy="455822"/>
          </a:xfrm>
          <a:prstGeom prst="right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4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764701C-562D-1141-954D-A509B3A7A35A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CF780D16-5A16-1340-B792-0E64BD40A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20240"/>
            <a:ext cx="9401831" cy="4920827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2800" b="1" dirty="0">
                <a:solidFill>
                  <a:schemeClr val="bg1"/>
                </a:solidFill>
              </a:rPr>
              <a:t>Stakeholder analysis and a project charter </a:t>
            </a:r>
            <a:r>
              <a:rPr lang="en-US" sz="2800" dirty="0" smtClean="0">
                <a:solidFill>
                  <a:schemeClr val="bg1"/>
                </a:solidFill>
              </a:rPr>
              <a:t>pay dividends during implementation phase.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2800" b="1" dirty="0">
                <a:solidFill>
                  <a:schemeClr val="bg1"/>
                </a:solidFill>
              </a:rPr>
              <a:t>Avoid </a:t>
            </a:r>
            <a:r>
              <a:rPr lang="en-US" sz="2800" b="1" dirty="0" smtClean="0">
                <a:solidFill>
                  <a:schemeClr val="bg1"/>
                </a:solidFill>
              </a:rPr>
              <a:t>rework and mistakes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by keeping a journal and documenting process mapping exercises.</a:t>
            </a:r>
          </a:p>
          <a:p>
            <a:pPr>
              <a:buClr>
                <a:schemeClr val="bg1"/>
              </a:buClr>
            </a:pPr>
            <a:r>
              <a:rPr lang="en-US" sz="2800" b="1" dirty="0">
                <a:solidFill>
                  <a:schemeClr val="bg1"/>
                </a:solidFill>
              </a:rPr>
              <a:t>Ensure stakeholder buy-in</a:t>
            </a:r>
            <a:r>
              <a:rPr lang="en-US" sz="2800" dirty="0">
                <a:solidFill>
                  <a:schemeClr val="bg1"/>
                </a:solidFill>
              </a:rPr>
              <a:t> before implementing any changes to their workflow.</a:t>
            </a:r>
          </a:p>
          <a:p>
            <a:pPr>
              <a:buClr>
                <a:schemeClr val="bg1"/>
              </a:buClr>
            </a:pPr>
            <a:r>
              <a:rPr lang="en-US" sz="2800" b="1" dirty="0" smtClean="0">
                <a:solidFill>
                  <a:schemeClr val="bg1"/>
                </a:solidFill>
              </a:rPr>
              <a:t>Don’t let perfect be the enemy of better </a:t>
            </a:r>
            <a:r>
              <a:rPr lang="en-US" sz="2800" dirty="0" smtClean="0">
                <a:solidFill>
                  <a:schemeClr val="bg1"/>
                </a:solidFill>
              </a:rPr>
              <a:t>as simple interventions may achieve much of the desired change with less work and disruption.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856F2BAB-6533-F647-B832-60AFB404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104460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="" xmlns:a16="http://schemas.microsoft.com/office/drawing/2014/main" id="{45D2918A-3C23-7342-8A36-895618B7FCE9}"/>
              </a:ext>
            </a:extLst>
          </p:cNvPr>
          <p:cNvSpPr txBox="1">
            <a:spLocks/>
          </p:cNvSpPr>
          <p:nvPr/>
        </p:nvSpPr>
        <p:spPr>
          <a:xfrm>
            <a:off x="7421078" y="1920240"/>
            <a:ext cx="6464301" cy="4920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48640" indent="-365760" algn="l" defTabSz="548640" rtl="0" eaLnBrk="1" latinLnBrk="0" hangingPunct="1">
              <a:spcBef>
                <a:spcPts val="1600"/>
              </a:spcBef>
              <a:buClr>
                <a:schemeClr val="accent5"/>
              </a:buClr>
              <a:buFont typeface="Arial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97280" indent="-365760" algn="l" defTabSz="548640" rtl="0" eaLnBrk="1" latinLnBrk="0" hangingPunct="1">
              <a:spcBef>
                <a:spcPts val="1600"/>
              </a:spcBef>
              <a:buClr>
                <a:schemeClr val="accent5"/>
              </a:buClr>
              <a:buFont typeface="Arial"/>
              <a:buChar char="–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45920" indent="-365760" algn="l" defTabSz="548640" rtl="0" eaLnBrk="1" latinLnBrk="0" hangingPunct="1">
              <a:spcBef>
                <a:spcPts val="16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94560" indent="-365760" algn="l" defTabSz="548640" rtl="0" eaLnBrk="1" latinLnBrk="0" hangingPunct="1">
              <a:spcBef>
                <a:spcPts val="16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200" indent="-365760" algn="l" defTabSz="548640" rtl="0" eaLnBrk="1" latinLnBrk="0" hangingPunct="1">
              <a:spcBef>
                <a:spcPts val="16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Engage with specialty groups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such as oncology and cystic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fibrosis teams.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Collaborate with antibiotic stewardship team on shortening duration of IV antibiotic treatment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to decrease the demand/need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for PICC lines.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4481DBAA-5C9D-A948-A26B-FE53D9EF5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20240"/>
            <a:ext cx="6493739" cy="492082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Share provider-specific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ordering data with peer comparison.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Offer placement of mid-line catheters as a replacement strategy.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Revise patient education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materials regarding risks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associated with PICC line.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Ensure a plan for PICC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removal after hospital discharge.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49896E1-1189-924E-98ED-4338C7BCE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925188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559A8"/>
      </a:accent1>
      <a:accent2>
        <a:srgbClr val="186EB3"/>
      </a:accent2>
      <a:accent3>
        <a:srgbClr val="009999"/>
      </a:accent3>
      <a:accent4>
        <a:srgbClr val="78AB41"/>
      </a:accent4>
      <a:accent5>
        <a:srgbClr val="D6732A"/>
      </a:accent5>
      <a:accent6>
        <a:srgbClr val="AE333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474</Words>
  <Application>Microsoft Office PowerPoint</Application>
  <PresentationFormat>Custom</PresentationFormat>
  <Paragraphs>46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Britannic Bold</vt:lpstr>
      <vt:lpstr>Calibri</vt:lpstr>
      <vt:lpstr>Office Theme</vt:lpstr>
      <vt:lpstr>PowerPoint Presentation</vt:lpstr>
      <vt:lpstr>Overused Service &amp; Rationale</vt:lpstr>
      <vt:lpstr>Setting</vt:lpstr>
      <vt:lpstr>Early Critical Steps</vt:lpstr>
      <vt:lpstr>Intervention Strategies</vt:lpstr>
      <vt:lpstr>PowerPoint Presentation</vt:lpstr>
      <vt:lpstr>Findings</vt:lpstr>
      <vt:lpstr>Key Lessons Learned</vt:lpstr>
      <vt:lpstr>Next Steps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</dc:creator>
  <cp:lastModifiedBy>Hoke, George *HS</cp:lastModifiedBy>
  <cp:revision>31</cp:revision>
  <dcterms:created xsi:type="dcterms:W3CDTF">2020-03-01T23:35:47Z</dcterms:created>
  <dcterms:modified xsi:type="dcterms:W3CDTF">2020-03-18T13:20:42Z</dcterms:modified>
</cp:coreProperties>
</file>