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4" r:id="rId2"/>
    <p:sldMasterId id="2147483677" r:id="rId3"/>
  </p:sldMasterIdLst>
  <p:notesMasterIdLst>
    <p:notesMasterId r:id="rId20"/>
  </p:notesMasterIdLst>
  <p:handoutMasterIdLst>
    <p:handoutMasterId r:id="rId21"/>
  </p:handoutMasterIdLst>
  <p:sldIdLst>
    <p:sldId id="477" r:id="rId4"/>
    <p:sldId id="503" r:id="rId5"/>
    <p:sldId id="501" r:id="rId6"/>
    <p:sldId id="491" r:id="rId7"/>
    <p:sldId id="473" r:id="rId8"/>
    <p:sldId id="504" r:id="rId9"/>
    <p:sldId id="480" r:id="rId10"/>
    <p:sldId id="502" r:id="rId11"/>
    <p:sldId id="493" r:id="rId12"/>
    <p:sldId id="487" r:id="rId13"/>
    <p:sldId id="481" r:id="rId14"/>
    <p:sldId id="498" r:id="rId15"/>
    <p:sldId id="485" r:id="rId16"/>
    <p:sldId id="494" r:id="rId17"/>
    <p:sldId id="497" r:id="rId18"/>
    <p:sldId id="496" r:id="rId19"/>
  </p:sldIdLst>
  <p:sldSz cx="12192000" cy="6858000"/>
  <p:notesSz cx="6858000"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00" userDrawn="1">
          <p15:clr>
            <a:srgbClr val="A4A3A4"/>
          </p15:clr>
        </p15:guide>
        <p15:guide id="2" pos="2054" userDrawn="1">
          <p15:clr>
            <a:srgbClr val="A4A3A4"/>
          </p15:clr>
        </p15:guide>
        <p15:guide id="3" orient="horz" pos="2911" userDrawn="1">
          <p15:clr>
            <a:srgbClr val="A4A3A4"/>
          </p15:clr>
        </p15:guide>
        <p15:guide id="4" pos="216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 J. Held" initials="JJ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1269"/>
    <a:srgbClr val="B3931B"/>
    <a:srgbClr val="105282"/>
    <a:srgbClr val="D9A405"/>
    <a:srgbClr val="008C99"/>
    <a:srgbClr val="006495"/>
    <a:srgbClr val="177A86"/>
    <a:srgbClr val="587D2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43" autoAdjust="0"/>
    <p:restoredTop sz="70376" autoAdjust="0"/>
  </p:normalViewPr>
  <p:slideViewPr>
    <p:cSldViewPr snapToGrid="0" snapToObjects="1">
      <p:cViewPr varScale="1">
        <p:scale>
          <a:sx n="47" d="100"/>
          <a:sy n="47" d="100"/>
        </p:scale>
        <p:origin x="1580" y="36"/>
      </p:cViewPr>
      <p:guideLst>
        <p:guide orient="horz" pos="2160"/>
        <p:guide pos="384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snapToObjects="1">
      <p:cViewPr>
        <p:scale>
          <a:sx n="100" d="100"/>
          <a:sy n="100" d="100"/>
        </p:scale>
        <p:origin x="-2371" y="-58"/>
      </p:cViewPr>
      <p:guideLst>
        <p:guide orient="horz" pos="2800"/>
        <p:guide pos="2054"/>
        <p:guide orient="horz" pos="2911"/>
        <p:guide pos="216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CCEDB1-EEC5-44A1-8C48-5EA7D7E04DDE}" type="doc">
      <dgm:prSet loTypeId="urn:microsoft.com/office/officeart/2005/8/layout/vList3" loCatId="list" qsTypeId="urn:microsoft.com/office/officeart/2005/8/quickstyle/simple4" qsCatId="simple" csTypeId="urn:microsoft.com/office/officeart/2005/8/colors/accent2_3" csCatId="accent2" phldr="1"/>
      <dgm:spPr/>
      <dgm:t>
        <a:bodyPr/>
        <a:lstStyle/>
        <a:p>
          <a:endParaRPr lang="en-US"/>
        </a:p>
      </dgm:t>
    </dgm:pt>
    <dgm:pt modelId="{8C2A9AC0-B6B2-47BD-A5C7-17093D117AAD}">
      <dgm:prSet phldrT="[Text]"/>
      <dgm:spPr>
        <a:solidFill>
          <a:srgbClr val="008000"/>
        </a:solidFill>
      </dgm:spPr>
      <dgm:t>
        <a:bodyPr/>
        <a:lstStyle/>
        <a:p>
          <a:pPr algn="ctr"/>
          <a:r>
            <a:rPr lang="en-US" dirty="0"/>
            <a:t>Direct Care</a:t>
          </a:r>
        </a:p>
      </dgm:t>
    </dgm:pt>
    <dgm:pt modelId="{5D51ED68-5787-485F-8047-D2CC46F76683}" type="parTrans" cxnId="{B058EF8C-45F7-412A-BF04-141D1773BBDA}">
      <dgm:prSet/>
      <dgm:spPr/>
      <dgm:t>
        <a:bodyPr/>
        <a:lstStyle/>
        <a:p>
          <a:endParaRPr lang="en-US"/>
        </a:p>
      </dgm:t>
    </dgm:pt>
    <dgm:pt modelId="{81824C5A-CE6B-46DB-9745-E9C2371B60E7}" type="sibTrans" cxnId="{B058EF8C-45F7-412A-BF04-141D1773BBDA}">
      <dgm:prSet/>
      <dgm:spPr/>
      <dgm:t>
        <a:bodyPr/>
        <a:lstStyle/>
        <a:p>
          <a:endParaRPr lang="en-US"/>
        </a:p>
      </dgm:t>
    </dgm:pt>
    <dgm:pt modelId="{4E0BCD86-5F60-4E8F-8640-7546DC3F3646}">
      <dgm:prSet phldrT="[Text]"/>
      <dgm:spPr>
        <a:solidFill>
          <a:schemeClr val="accent5">
            <a:lumMod val="50000"/>
          </a:schemeClr>
        </a:solidFill>
      </dgm:spPr>
      <dgm:t>
        <a:bodyPr/>
        <a:lstStyle/>
        <a:p>
          <a:pPr algn="ctr"/>
          <a:r>
            <a:rPr lang="en-US" b="0" dirty="0"/>
            <a:t>Organizational Design &amp;</a:t>
          </a:r>
          <a:r>
            <a:rPr lang="en-US" b="0" baseline="0" dirty="0"/>
            <a:t> Governance</a:t>
          </a:r>
          <a:endParaRPr lang="en-US" dirty="0"/>
        </a:p>
      </dgm:t>
    </dgm:pt>
    <dgm:pt modelId="{A7842368-91D2-48A5-AB90-4DC858E358A9}" type="parTrans" cxnId="{F563B36F-0CB0-4A05-A4A1-E77B76D7BB5B}">
      <dgm:prSet/>
      <dgm:spPr/>
      <dgm:t>
        <a:bodyPr/>
        <a:lstStyle/>
        <a:p>
          <a:endParaRPr lang="en-US"/>
        </a:p>
      </dgm:t>
    </dgm:pt>
    <dgm:pt modelId="{436D9912-4AC0-4C5A-803B-9902026DF621}" type="sibTrans" cxnId="{F563B36F-0CB0-4A05-A4A1-E77B76D7BB5B}">
      <dgm:prSet/>
      <dgm:spPr/>
      <dgm:t>
        <a:bodyPr/>
        <a:lstStyle/>
        <a:p>
          <a:endParaRPr lang="en-US"/>
        </a:p>
      </dgm:t>
    </dgm:pt>
    <dgm:pt modelId="{BA9C94F1-BEFD-4647-933D-C9987B327593}" type="pres">
      <dgm:prSet presAssocID="{44CCEDB1-EEC5-44A1-8C48-5EA7D7E04DDE}" presName="linearFlow" presStyleCnt="0">
        <dgm:presLayoutVars>
          <dgm:dir/>
          <dgm:resizeHandles val="exact"/>
        </dgm:presLayoutVars>
      </dgm:prSet>
      <dgm:spPr/>
    </dgm:pt>
    <dgm:pt modelId="{3D4D37F5-6F67-4E39-BA79-5408BE70D597}" type="pres">
      <dgm:prSet presAssocID="{8C2A9AC0-B6B2-47BD-A5C7-17093D117AAD}" presName="composite" presStyleCnt="0"/>
      <dgm:spPr/>
    </dgm:pt>
    <dgm:pt modelId="{65BCC987-887E-4E6D-B10D-76E47E29971C}" type="pres">
      <dgm:prSet presAssocID="{8C2A9AC0-B6B2-47BD-A5C7-17093D117AAD}" presName="imgShp" presStyleLbl="fgImgPlace1" presStyleIdx="0" presStyleCnt="2" custLinFactNeighborX="-24323" custLinFactNeighborY="1299"/>
      <dgm:spPr>
        <a:blipFill rotWithShape="1">
          <a:blip xmlns:r="http://schemas.openxmlformats.org/officeDocument/2006/relationships" r:embed="rId1"/>
          <a:stretch>
            <a:fillRect/>
          </a:stretch>
        </a:blipFill>
      </dgm:spPr>
    </dgm:pt>
    <dgm:pt modelId="{1B226979-16E7-4F8C-8986-D0905B1D20CF}" type="pres">
      <dgm:prSet presAssocID="{8C2A9AC0-B6B2-47BD-A5C7-17093D117AAD}" presName="txShp" presStyleLbl="node1" presStyleIdx="0" presStyleCnt="2" custScaleX="109087" custLinFactNeighborX="-20431" custLinFactNeighborY="1299">
        <dgm:presLayoutVars>
          <dgm:bulletEnabled val="1"/>
        </dgm:presLayoutVars>
      </dgm:prSet>
      <dgm:spPr/>
    </dgm:pt>
    <dgm:pt modelId="{F5BBE5B2-4F44-4606-8F6D-1DFA36372AD6}" type="pres">
      <dgm:prSet presAssocID="{81824C5A-CE6B-46DB-9745-E9C2371B60E7}" presName="spacing" presStyleCnt="0"/>
      <dgm:spPr/>
    </dgm:pt>
    <dgm:pt modelId="{B6BF2179-331E-447B-974F-42B33E33E293}" type="pres">
      <dgm:prSet presAssocID="{4E0BCD86-5F60-4E8F-8640-7546DC3F3646}" presName="composite" presStyleCnt="0"/>
      <dgm:spPr/>
    </dgm:pt>
    <dgm:pt modelId="{43021D0F-D751-4220-82D9-6EA67E511C53}" type="pres">
      <dgm:prSet presAssocID="{4E0BCD86-5F60-4E8F-8640-7546DC3F3646}" presName="imgShp" presStyleLbl="fgImgPlace1" presStyleIdx="1" presStyleCnt="2" custLinFactNeighborX="-27840"/>
      <dgm:spPr>
        <a:blipFill rotWithShape="1">
          <a:blip xmlns:r="http://schemas.openxmlformats.org/officeDocument/2006/relationships" r:embed="rId2"/>
          <a:stretch>
            <a:fillRect/>
          </a:stretch>
        </a:blipFill>
      </dgm:spPr>
    </dgm:pt>
    <dgm:pt modelId="{99683201-03CF-46E1-93EA-9D4BBEE4D88F}" type="pres">
      <dgm:prSet presAssocID="{4E0BCD86-5F60-4E8F-8640-7546DC3F3646}" presName="txShp" presStyleLbl="node1" presStyleIdx="1" presStyleCnt="2" custScaleX="109087" custLinFactNeighborX="-21550" custLinFactNeighborY="-1882">
        <dgm:presLayoutVars>
          <dgm:bulletEnabled val="1"/>
        </dgm:presLayoutVars>
      </dgm:prSet>
      <dgm:spPr/>
    </dgm:pt>
  </dgm:ptLst>
  <dgm:cxnLst>
    <dgm:cxn modelId="{3F770D38-D99D-E64B-8EC7-438018D2B702}" type="presOf" srcId="{8C2A9AC0-B6B2-47BD-A5C7-17093D117AAD}" destId="{1B226979-16E7-4F8C-8986-D0905B1D20CF}" srcOrd="0" destOrd="0" presId="urn:microsoft.com/office/officeart/2005/8/layout/vList3"/>
    <dgm:cxn modelId="{5D116E5C-F165-FE4F-8E48-87D5E7FA54E8}" type="presOf" srcId="{44CCEDB1-EEC5-44A1-8C48-5EA7D7E04DDE}" destId="{BA9C94F1-BEFD-4647-933D-C9987B327593}" srcOrd="0" destOrd="0" presId="urn:microsoft.com/office/officeart/2005/8/layout/vList3"/>
    <dgm:cxn modelId="{F563B36F-0CB0-4A05-A4A1-E77B76D7BB5B}" srcId="{44CCEDB1-EEC5-44A1-8C48-5EA7D7E04DDE}" destId="{4E0BCD86-5F60-4E8F-8640-7546DC3F3646}" srcOrd="1" destOrd="0" parTransId="{A7842368-91D2-48A5-AB90-4DC858E358A9}" sibTransId="{436D9912-4AC0-4C5A-803B-9902026DF621}"/>
    <dgm:cxn modelId="{B058EF8C-45F7-412A-BF04-141D1773BBDA}" srcId="{44CCEDB1-EEC5-44A1-8C48-5EA7D7E04DDE}" destId="{8C2A9AC0-B6B2-47BD-A5C7-17093D117AAD}" srcOrd="0" destOrd="0" parTransId="{5D51ED68-5787-485F-8047-D2CC46F76683}" sibTransId="{81824C5A-CE6B-46DB-9745-E9C2371B60E7}"/>
    <dgm:cxn modelId="{F73233F0-813C-9D4F-A33E-62547CB212F9}" type="presOf" srcId="{4E0BCD86-5F60-4E8F-8640-7546DC3F3646}" destId="{99683201-03CF-46E1-93EA-9D4BBEE4D88F}" srcOrd="0" destOrd="0" presId="urn:microsoft.com/office/officeart/2005/8/layout/vList3"/>
    <dgm:cxn modelId="{258AE695-78D0-C348-AB17-ECFD4F618F83}" type="presParOf" srcId="{BA9C94F1-BEFD-4647-933D-C9987B327593}" destId="{3D4D37F5-6F67-4E39-BA79-5408BE70D597}" srcOrd="0" destOrd="0" presId="urn:microsoft.com/office/officeart/2005/8/layout/vList3"/>
    <dgm:cxn modelId="{C88D818F-303E-8849-BE1F-9069323F409F}" type="presParOf" srcId="{3D4D37F5-6F67-4E39-BA79-5408BE70D597}" destId="{65BCC987-887E-4E6D-B10D-76E47E29971C}" srcOrd="0" destOrd="0" presId="urn:microsoft.com/office/officeart/2005/8/layout/vList3"/>
    <dgm:cxn modelId="{FE238D74-1946-1941-A33B-B80F8CE1D721}" type="presParOf" srcId="{3D4D37F5-6F67-4E39-BA79-5408BE70D597}" destId="{1B226979-16E7-4F8C-8986-D0905B1D20CF}" srcOrd="1" destOrd="0" presId="urn:microsoft.com/office/officeart/2005/8/layout/vList3"/>
    <dgm:cxn modelId="{DD3CB0B8-0295-C74C-9BD2-F6CE79B5A636}" type="presParOf" srcId="{BA9C94F1-BEFD-4647-933D-C9987B327593}" destId="{F5BBE5B2-4F44-4606-8F6D-1DFA36372AD6}" srcOrd="1" destOrd="0" presId="urn:microsoft.com/office/officeart/2005/8/layout/vList3"/>
    <dgm:cxn modelId="{AF409DE7-4BF3-7C43-90DE-CA7DDC38226D}" type="presParOf" srcId="{BA9C94F1-BEFD-4647-933D-C9987B327593}" destId="{B6BF2179-331E-447B-974F-42B33E33E293}" srcOrd="2" destOrd="0" presId="urn:microsoft.com/office/officeart/2005/8/layout/vList3"/>
    <dgm:cxn modelId="{A66B3A34-B5CB-8D43-B946-A8C420037A04}" type="presParOf" srcId="{B6BF2179-331E-447B-974F-42B33E33E293}" destId="{43021D0F-D751-4220-82D9-6EA67E511C53}" srcOrd="0" destOrd="0" presId="urn:microsoft.com/office/officeart/2005/8/layout/vList3"/>
    <dgm:cxn modelId="{B2BB39CF-0397-6B45-8361-B7D4AE65681F}" type="presParOf" srcId="{B6BF2179-331E-447B-974F-42B33E33E293}" destId="{99683201-03CF-46E1-93EA-9D4BBEE4D88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7C7DF4-5F55-4B12-881F-64FAABE1A95D}" type="doc">
      <dgm:prSet loTypeId="urn:microsoft.com/office/officeart/2005/8/layout/process1" loCatId="process" qsTypeId="urn:microsoft.com/office/officeart/2005/8/quickstyle/simple4" qsCatId="simple" csTypeId="urn:microsoft.com/office/officeart/2005/8/colors/accent6_3" csCatId="accent6" phldr="1"/>
      <dgm:spPr/>
    </dgm:pt>
    <dgm:pt modelId="{F15ABD0D-8043-4F08-8517-4C748D9866D2}">
      <dgm:prSet phldrT="[Text]"/>
      <dgm:spPr>
        <a:solidFill>
          <a:srgbClr val="0000FF"/>
        </a:solidFill>
      </dgm:spPr>
      <dgm:t>
        <a:bodyPr/>
        <a:lstStyle/>
        <a:p>
          <a:r>
            <a:rPr lang="en-US" b="1" dirty="0"/>
            <a:t>Consultation</a:t>
          </a:r>
        </a:p>
      </dgm:t>
    </dgm:pt>
    <dgm:pt modelId="{76851CC1-2FE8-4769-9827-B85B7A30E355}" type="parTrans" cxnId="{629211A4-8A3F-4FCA-89F9-E862B2D3511E}">
      <dgm:prSet/>
      <dgm:spPr/>
      <dgm:t>
        <a:bodyPr/>
        <a:lstStyle/>
        <a:p>
          <a:endParaRPr lang="en-US"/>
        </a:p>
      </dgm:t>
    </dgm:pt>
    <dgm:pt modelId="{70A26CC7-7A66-4CB4-A794-D0936142F4BA}" type="sibTrans" cxnId="{629211A4-8A3F-4FCA-89F9-E862B2D3511E}">
      <dgm:prSet/>
      <dgm:spPr>
        <a:solidFill>
          <a:srgbClr val="50039E"/>
        </a:solidFill>
      </dgm:spPr>
      <dgm:t>
        <a:bodyPr/>
        <a:lstStyle/>
        <a:p>
          <a:endParaRPr lang="en-US"/>
        </a:p>
      </dgm:t>
    </dgm:pt>
    <dgm:pt modelId="{1C9784AA-BFE9-48C9-B0D6-E11E3F99D513}">
      <dgm:prSet phldrT="[Text]"/>
      <dgm:spPr>
        <a:solidFill>
          <a:srgbClr val="0000FF"/>
        </a:solidFill>
      </dgm:spPr>
      <dgm:t>
        <a:bodyPr/>
        <a:lstStyle/>
        <a:p>
          <a:r>
            <a:rPr lang="en-US" dirty="0"/>
            <a:t>Involvement</a:t>
          </a:r>
        </a:p>
      </dgm:t>
    </dgm:pt>
    <dgm:pt modelId="{96614625-E9D6-4965-B005-E30F4B319EEC}" type="parTrans" cxnId="{E68FACEC-AE08-4C90-817F-27446B551FA8}">
      <dgm:prSet/>
      <dgm:spPr/>
      <dgm:t>
        <a:bodyPr/>
        <a:lstStyle/>
        <a:p>
          <a:endParaRPr lang="en-US"/>
        </a:p>
      </dgm:t>
    </dgm:pt>
    <dgm:pt modelId="{6B6D98C9-DC7B-4F38-BD92-0F1128E103CF}" type="sibTrans" cxnId="{E68FACEC-AE08-4C90-817F-27446B551FA8}">
      <dgm:prSet/>
      <dgm:spPr>
        <a:solidFill>
          <a:srgbClr val="50039E"/>
        </a:solidFill>
      </dgm:spPr>
      <dgm:t>
        <a:bodyPr/>
        <a:lstStyle/>
        <a:p>
          <a:endParaRPr lang="en-US"/>
        </a:p>
      </dgm:t>
    </dgm:pt>
    <dgm:pt modelId="{A1832EB3-F5EC-4C07-BEE5-611B3752C80E}">
      <dgm:prSet phldrT="[Text]"/>
      <dgm:spPr>
        <a:solidFill>
          <a:srgbClr val="0000FF"/>
        </a:solidFill>
      </dgm:spPr>
      <dgm:t>
        <a:bodyPr/>
        <a:lstStyle/>
        <a:p>
          <a:r>
            <a:rPr lang="en-US" dirty="0"/>
            <a:t>Partnership &amp; Shared Leadership</a:t>
          </a:r>
        </a:p>
      </dgm:t>
    </dgm:pt>
    <dgm:pt modelId="{57E2C918-69A0-4915-8022-902574EBE668}" type="parTrans" cxnId="{43E1ABF5-0DF0-47CF-85BC-44E2878D73D3}">
      <dgm:prSet/>
      <dgm:spPr/>
      <dgm:t>
        <a:bodyPr/>
        <a:lstStyle/>
        <a:p>
          <a:endParaRPr lang="en-US"/>
        </a:p>
      </dgm:t>
    </dgm:pt>
    <dgm:pt modelId="{87CC4B0C-532D-4C44-8FFD-702D0B56DD73}" type="sibTrans" cxnId="{43E1ABF5-0DF0-47CF-85BC-44E2878D73D3}">
      <dgm:prSet/>
      <dgm:spPr/>
      <dgm:t>
        <a:bodyPr/>
        <a:lstStyle/>
        <a:p>
          <a:endParaRPr lang="en-US"/>
        </a:p>
      </dgm:t>
    </dgm:pt>
    <dgm:pt modelId="{BE19CAEA-974E-4E99-BCE3-B427BC226A39}" type="pres">
      <dgm:prSet presAssocID="{557C7DF4-5F55-4B12-881F-64FAABE1A95D}" presName="Name0" presStyleCnt="0">
        <dgm:presLayoutVars>
          <dgm:dir/>
          <dgm:resizeHandles val="exact"/>
        </dgm:presLayoutVars>
      </dgm:prSet>
      <dgm:spPr/>
    </dgm:pt>
    <dgm:pt modelId="{E5154151-9F83-42F4-AAB8-940A5A798846}" type="pres">
      <dgm:prSet presAssocID="{F15ABD0D-8043-4F08-8517-4C748D9866D2}" presName="node" presStyleLbl="node1" presStyleIdx="0" presStyleCnt="3">
        <dgm:presLayoutVars>
          <dgm:bulletEnabled val="1"/>
        </dgm:presLayoutVars>
      </dgm:prSet>
      <dgm:spPr/>
    </dgm:pt>
    <dgm:pt modelId="{19A87DF6-4CB3-44A4-90EA-E0667AB1A513}" type="pres">
      <dgm:prSet presAssocID="{70A26CC7-7A66-4CB4-A794-D0936142F4BA}" presName="sibTrans" presStyleLbl="sibTrans2D1" presStyleIdx="0" presStyleCnt="2"/>
      <dgm:spPr/>
    </dgm:pt>
    <dgm:pt modelId="{0970870F-BCE6-4061-AFE4-CC15E8EDBC43}" type="pres">
      <dgm:prSet presAssocID="{70A26CC7-7A66-4CB4-A794-D0936142F4BA}" presName="connectorText" presStyleLbl="sibTrans2D1" presStyleIdx="0" presStyleCnt="2"/>
      <dgm:spPr/>
    </dgm:pt>
    <dgm:pt modelId="{35618D44-2714-4A36-86D2-DFD42E6445CE}" type="pres">
      <dgm:prSet presAssocID="{1C9784AA-BFE9-48C9-B0D6-E11E3F99D513}" presName="node" presStyleLbl="node1" presStyleIdx="1" presStyleCnt="3" custLinFactNeighborY="3391">
        <dgm:presLayoutVars>
          <dgm:bulletEnabled val="1"/>
        </dgm:presLayoutVars>
      </dgm:prSet>
      <dgm:spPr/>
    </dgm:pt>
    <dgm:pt modelId="{CFD8A6F0-6A95-453E-B60D-819AD6CAE9ED}" type="pres">
      <dgm:prSet presAssocID="{6B6D98C9-DC7B-4F38-BD92-0F1128E103CF}" presName="sibTrans" presStyleLbl="sibTrans2D1" presStyleIdx="1" presStyleCnt="2"/>
      <dgm:spPr/>
    </dgm:pt>
    <dgm:pt modelId="{458D90CD-4D77-498D-9D44-ACED4ED52B40}" type="pres">
      <dgm:prSet presAssocID="{6B6D98C9-DC7B-4F38-BD92-0F1128E103CF}" presName="connectorText" presStyleLbl="sibTrans2D1" presStyleIdx="1" presStyleCnt="2"/>
      <dgm:spPr/>
    </dgm:pt>
    <dgm:pt modelId="{B4D1CAC0-299F-4E17-8F0B-A3AF6AEBAD23}" type="pres">
      <dgm:prSet presAssocID="{A1832EB3-F5EC-4C07-BEE5-611B3752C80E}" presName="node" presStyleLbl="node1" presStyleIdx="2" presStyleCnt="3">
        <dgm:presLayoutVars>
          <dgm:bulletEnabled val="1"/>
        </dgm:presLayoutVars>
      </dgm:prSet>
      <dgm:spPr/>
    </dgm:pt>
  </dgm:ptLst>
  <dgm:cxnLst>
    <dgm:cxn modelId="{53FD0400-C2AA-EB47-BD9A-34AC7AE19E17}" type="presOf" srcId="{F15ABD0D-8043-4F08-8517-4C748D9866D2}" destId="{E5154151-9F83-42F4-AAB8-940A5A798846}" srcOrd="0" destOrd="0" presId="urn:microsoft.com/office/officeart/2005/8/layout/process1"/>
    <dgm:cxn modelId="{DAAAA51F-04FF-2841-9AFA-32858207EA01}" type="presOf" srcId="{70A26CC7-7A66-4CB4-A794-D0936142F4BA}" destId="{19A87DF6-4CB3-44A4-90EA-E0667AB1A513}" srcOrd="0" destOrd="0" presId="urn:microsoft.com/office/officeart/2005/8/layout/process1"/>
    <dgm:cxn modelId="{F9A8732F-8FD0-B249-BB1B-0E735D62DD29}" type="presOf" srcId="{1C9784AA-BFE9-48C9-B0D6-E11E3F99D513}" destId="{35618D44-2714-4A36-86D2-DFD42E6445CE}" srcOrd="0" destOrd="0" presId="urn:microsoft.com/office/officeart/2005/8/layout/process1"/>
    <dgm:cxn modelId="{85675743-6B08-E24B-9A5F-EE7E96BF149E}" type="presOf" srcId="{6B6D98C9-DC7B-4F38-BD92-0F1128E103CF}" destId="{CFD8A6F0-6A95-453E-B60D-819AD6CAE9ED}" srcOrd="0" destOrd="0" presId="urn:microsoft.com/office/officeart/2005/8/layout/process1"/>
    <dgm:cxn modelId="{BBDC8774-95D0-FA40-A286-028B39565CD6}" type="presOf" srcId="{A1832EB3-F5EC-4C07-BEE5-611B3752C80E}" destId="{B4D1CAC0-299F-4E17-8F0B-A3AF6AEBAD23}" srcOrd="0" destOrd="0" presId="urn:microsoft.com/office/officeart/2005/8/layout/process1"/>
    <dgm:cxn modelId="{06B1D790-2D96-7645-885D-15B4285EB0F5}" type="presOf" srcId="{557C7DF4-5F55-4B12-881F-64FAABE1A95D}" destId="{BE19CAEA-974E-4E99-BCE3-B427BC226A39}" srcOrd="0" destOrd="0" presId="urn:microsoft.com/office/officeart/2005/8/layout/process1"/>
    <dgm:cxn modelId="{629211A4-8A3F-4FCA-89F9-E862B2D3511E}" srcId="{557C7DF4-5F55-4B12-881F-64FAABE1A95D}" destId="{F15ABD0D-8043-4F08-8517-4C748D9866D2}" srcOrd="0" destOrd="0" parTransId="{76851CC1-2FE8-4769-9827-B85B7A30E355}" sibTransId="{70A26CC7-7A66-4CB4-A794-D0936142F4BA}"/>
    <dgm:cxn modelId="{E68FACEC-AE08-4C90-817F-27446B551FA8}" srcId="{557C7DF4-5F55-4B12-881F-64FAABE1A95D}" destId="{1C9784AA-BFE9-48C9-B0D6-E11E3F99D513}" srcOrd="1" destOrd="0" parTransId="{96614625-E9D6-4965-B005-E30F4B319EEC}" sibTransId="{6B6D98C9-DC7B-4F38-BD92-0F1128E103CF}"/>
    <dgm:cxn modelId="{43E1ABF5-0DF0-47CF-85BC-44E2878D73D3}" srcId="{557C7DF4-5F55-4B12-881F-64FAABE1A95D}" destId="{A1832EB3-F5EC-4C07-BEE5-611B3752C80E}" srcOrd="2" destOrd="0" parTransId="{57E2C918-69A0-4915-8022-902574EBE668}" sibTransId="{87CC4B0C-532D-4C44-8FFD-702D0B56DD73}"/>
    <dgm:cxn modelId="{F57EEDF8-07D4-264F-ABC8-9A7C4960AAF5}" type="presOf" srcId="{6B6D98C9-DC7B-4F38-BD92-0F1128E103CF}" destId="{458D90CD-4D77-498D-9D44-ACED4ED52B40}" srcOrd="1" destOrd="0" presId="urn:microsoft.com/office/officeart/2005/8/layout/process1"/>
    <dgm:cxn modelId="{E26CA4FF-EC83-8745-8BB8-EE36EB9417E9}" type="presOf" srcId="{70A26CC7-7A66-4CB4-A794-D0936142F4BA}" destId="{0970870F-BCE6-4061-AFE4-CC15E8EDBC43}" srcOrd="1" destOrd="0" presId="urn:microsoft.com/office/officeart/2005/8/layout/process1"/>
    <dgm:cxn modelId="{35AC0BD5-E2F5-F647-8272-C014BBC0AD87}" type="presParOf" srcId="{BE19CAEA-974E-4E99-BCE3-B427BC226A39}" destId="{E5154151-9F83-42F4-AAB8-940A5A798846}" srcOrd="0" destOrd="0" presId="urn:microsoft.com/office/officeart/2005/8/layout/process1"/>
    <dgm:cxn modelId="{1B6F47B9-C7E9-4748-A1CB-DD9E6B642DC5}" type="presParOf" srcId="{BE19CAEA-974E-4E99-BCE3-B427BC226A39}" destId="{19A87DF6-4CB3-44A4-90EA-E0667AB1A513}" srcOrd="1" destOrd="0" presId="urn:microsoft.com/office/officeart/2005/8/layout/process1"/>
    <dgm:cxn modelId="{AE835484-1F04-6D45-83A6-77C87CD5A23C}" type="presParOf" srcId="{19A87DF6-4CB3-44A4-90EA-E0667AB1A513}" destId="{0970870F-BCE6-4061-AFE4-CC15E8EDBC43}" srcOrd="0" destOrd="0" presId="urn:microsoft.com/office/officeart/2005/8/layout/process1"/>
    <dgm:cxn modelId="{D1E160EF-9D7F-684A-BDC3-C491D1B77CAA}" type="presParOf" srcId="{BE19CAEA-974E-4E99-BCE3-B427BC226A39}" destId="{35618D44-2714-4A36-86D2-DFD42E6445CE}" srcOrd="2" destOrd="0" presId="urn:microsoft.com/office/officeart/2005/8/layout/process1"/>
    <dgm:cxn modelId="{D5D52F5C-395A-B148-87E5-BD51E20281E1}" type="presParOf" srcId="{BE19CAEA-974E-4E99-BCE3-B427BC226A39}" destId="{CFD8A6F0-6A95-453E-B60D-819AD6CAE9ED}" srcOrd="3" destOrd="0" presId="urn:microsoft.com/office/officeart/2005/8/layout/process1"/>
    <dgm:cxn modelId="{49191950-56C7-EC48-96D1-B3371255CA70}" type="presParOf" srcId="{CFD8A6F0-6A95-453E-B60D-819AD6CAE9ED}" destId="{458D90CD-4D77-498D-9D44-ACED4ED52B40}" srcOrd="0" destOrd="0" presId="urn:microsoft.com/office/officeart/2005/8/layout/process1"/>
    <dgm:cxn modelId="{B2ED074D-7447-9144-BDC6-822FDA2EDB77}" type="presParOf" srcId="{BE19CAEA-974E-4E99-BCE3-B427BC226A39}" destId="{B4D1CAC0-299F-4E17-8F0B-A3AF6AEBAD23}"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226979-16E7-4F8C-8986-D0905B1D20CF}">
      <dsp:nvSpPr>
        <dsp:cNvPr id="0" name=""/>
        <dsp:cNvSpPr/>
      </dsp:nvSpPr>
      <dsp:spPr>
        <a:xfrm rot="10800000">
          <a:off x="173038" y="11185"/>
          <a:ext cx="2181226" cy="856779"/>
        </a:xfrm>
        <a:prstGeom prst="homePlate">
          <a:avLst/>
        </a:prstGeom>
        <a:solidFill>
          <a:srgbClr val="008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77816"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dirty="0"/>
            <a:t>Direct Care</a:t>
          </a:r>
        </a:p>
      </dsp:txBody>
      <dsp:txXfrm rot="10800000">
        <a:off x="387233" y="11185"/>
        <a:ext cx="1967031" cy="856779"/>
      </dsp:txXfrm>
    </dsp:sp>
    <dsp:sp modelId="{65BCC987-887E-4E6D-B10D-76E47E29971C}">
      <dsp:nvSpPr>
        <dsp:cNvPr id="0" name=""/>
        <dsp:cNvSpPr/>
      </dsp:nvSpPr>
      <dsp:spPr>
        <a:xfrm>
          <a:off x="35627" y="11185"/>
          <a:ext cx="856779" cy="856779"/>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9683201-03CF-46E1-93EA-9D4BBEE4D88F}">
      <dsp:nvSpPr>
        <dsp:cNvPr id="0" name=""/>
        <dsp:cNvSpPr/>
      </dsp:nvSpPr>
      <dsp:spPr>
        <a:xfrm rot="10800000">
          <a:off x="150664" y="1096466"/>
          <a:ext cx="2181226" cy="856779"/>
        </a:xfrm>
        <a:prstGeom prst="homePlate">
          <a:avLst/>
        </a:prstGeom>
        <a:solidFill>
          <a:schemeClr val="accent5">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77816"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b="0" kern="1200" dirty="0"/>
            <a:t>Organizational Design &amp;</a:t>
          </a:r>
          <a:r>
            <a:rPr lang="en-US" sz="1700" b="0" kern="1200" baseline="0" dirty="0"/>
            <a:t> Governance</a:t>
          </a:r>
          <a:endParaRPr lang="en-US" sz="1700" kern="1200" dirty="0"/>
        </a:p>
      </dsp:txBody>
      <dsp:txXfrm rot="10800000">
        <a:off x="364859" y="1096466"/>
        <a:ext cx="1967031" cy="856779"/>
      </dsp:txXfrm>
    </dsp:sp>
    <dsp:sp modelId="{43021D0F-D751-4220-82D9-6EA67E511C53}">
      <dsp:nvSpPr>
        <dsp:cNvPr id="0" name=""/>
        <dsp:cNvSpPr/>
      </dsp:nvSpPr>
      <dsp:spPr>
        <a:xfrm>
          <a:off x="5494" y="1112591"/>
          <a:ext cx="856779" cy="856779"/>
        </a:xfrm>
        <a:prstGeom prst="ellipse">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54151-9F83-42F4-AAB8-940A5A798846}">
      <dsp:nvSpPr>
        <dsp:cNvPr id="0" name=""/>
        <dsp:cNvSpPr/>
      </dsp:nvSpPr>
      <dsp:spPr>
        <a:xfrm>
          <a:off x="5528" y="0"/>
          <a:ext cx="1652268" cy="419297"/>
        </a:xfrm>
        <a:prstGeom prst="roundRect">
          <a:avLst>
            <a:gd name="adj" fmla="val 10000"/>
          </a:avLst>
        </a:prstGeom>
        <a:solidFill>
          <a:srgbClr val="0000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Consultation</a:t>
          </a:r>
        </a:p>
      </dsp:txBody>
      <dsp:txXfrm>
        <a:off x="17809" y="12281"/>
        <a:ext cx="1627706" cy="394735"/>
      </dsp:txXfrm>
    </dsp:sp>
    <dsp:sp modelId="{19A87DF6-4CB3-44A4-90EA-E0667AB1A513}">
      <dsp:nvSpPr>
        <dsp:cNvPr id="0" name=""/>
        <dsp:cNvSpPr/>
      </dsp:nvSpPr>
      <dsp:spPr>
        <a:xfrm>
          <a:off x="1823022" y="4767"/>
          <a:ext cx="350280" cy="409762"/>
        </a:xfrm>
        <a:prstGeom prst="rightArrow">
          <a:avLst>
            <a:gd name="adj1" fmla="val 60000"/>
            <a:gd name="adj2" fmla="val 50000"/>
          </a:avLst>
        </a:prstGeom>
        <a:solidFill>
          <a:srgbClr val="50039E"/>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1823022" y="86719"/>
        <a:ext cx="245196" cy="245858"/>
      </dsp:txXfrm>
    </dsp:sp>
    <dsp:sp modelId="{35618D44-2714-4A36-86D2-DFD42E6445CE}">
      <dsp:nvSpPr>
        <dsp:cNvPr id="0" name=""/>
        <dsp:cNvSpPr/>
      </dsp:nvSpPr>
      <dsp:spPr>
        <a:xfrm>
          <a:off x="2318703" y="0"/>
          <a:ext cx="1652268" cy="419297"/>
        </a:xfrm>
        <a:prstGeom prst="roundRect">
          <a:avLst>
            <a:gd name="adj" fmla="val 10000"/>
          </a:avLst>
        </a:prstGeom>
        <a:solidFill>
          <a:srgbClr val="0000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Involvement</a:t>
          </a:r>
        </a:p>
      </dsp:txBody>
      <dsp:txXfrm>
        <a:off x="2330984" y="12281"/>
        <a:ext cx="1627706" cy="394735"/>
      </dsp:txXfrm>
    </dsp:sp>
    <dsp:sp modelId="{CFD8A6F0-6A95-453E-B60D-819AD6CAE9ED}">
      <dsp:nvSpPr>
        <dsp:cNvPr id="0" name=""/>
        <dsp:cNvSpPr/>
      </dsp:nvSpPr>
      <dsp:spPr>
        <a:xfrm>
          <a:off x="4136198" y="4767"/>
          <a:ext cx="350280" cy="409762"/>
        </a:xfrm>
        <a:prstGeom prst="rightArrow">
          <a:avLst>
            <a:gd name="adj1" fmla="val 60000"/>
            <a:gd name="adj2" fmla="val 50000"/>
          </a:avLst>
        </a:prstGeom>
        <a:solidFill>
          <a:srgbClr val="50039E"/>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136198" y="86719"/>
        <a:ext cx="245196" cy="245858"/>
      </dsp:txXfrm>
    </dsp:sp>
    <dsp:sp modelId="{B4D1CAC0-299F-4E17-8F0B-A3AF6AEBAD23}">
      <dsp:nvSpPr>
        <dsp:cNvPr id="0" name=""/>
        <dsp:cNvSpPr/>
      </dsp:nvSpPr>
      <dsp:spPr>
        <a:xfrm>
          <a:off x="4631878" y="0"/>
          <a:ext cx="1652268" cy="419297"/>
        </a:xfrm>
        <a:prstGeom prst="roundRect">
          <a:avLst>
            <a:gd name="adj" fmla="val 10000"/>
          </a:avLst>
        </a:prstGeom>
        <a:solidFill>
          <a:srgbClr val="0000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Partnership &amp; Shared Leadership</a:t>
          </a:r>
        </a:p>
      </dsp:txBody>
      <dsp:txXfrm>
        <a:off x="4644159" y="12281"/>
        <a:ext cx="1627706" cy="394735"/>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2359"/>
          </a:xfrm>
          <a:prstGeom prst="rect">
            <a:avLst/>
          </a:prstGeom>
        </p:spPr>
        <p:txBody>
          <a:bodyPr vert="horz" lIns="90913" tIns="45456" rIns="90913" bIns="45456"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62359"/>
          </a:xfrm>
          <a:prstGeom prst="rect">
            <a:avLst/>
          </a:prstGeom>
        </p:spPr>
        <p:txBody>
          <a:bodyPr vert="horz" lIns="90913" tIns="45456" rIns="90913" bIns="45456" rtlCol="0"/>
          <a:lstStyle>
            <a:lvl1pPr algn="r">
              <a:defRPr sz="1200"/>
            </a:lvl1pPr>
          </a:lstStyle>
          <a:p>
            <a:fld id="{FF72EC4D-355B-4C45-9ABA-9C273D9DE534}" type="datetimeFigureOut">
              <a:rPr lang="en-US" smtClean="0"/>
              <a:t>5/12/2021</a:t>
            </a:fld>
            <a:endParaRPr lang="en-US"/>
          </a:p>
        </p:txBody>
      </p:sp>
      <p:sp>
        <p:nvSpPr>
          <p:cNvPr id="4" name="Footer Placeholder 3"/>
          <p:cNvSpPr>
            <a:spLocks noGrp="1"/>
          </p:cNvSpPr>
          <p:nvPr>
            <p:ph type="ftr" sz="quarter" idx="2"/>
          </p:nvPr>
        </p:nvSpPr>
        <p:spPr>
          <a:xfrm>
            <a:off x="0" y="8776902"/>
            <a:ext cx="2971800" cy="462359"/>
          </a:xfrm>
          <a:prstGeom prst="rect">
            <a:avLst/>
          </a:prstGeom>
        </p:spPr>
        <p:txBody>
          <a:bodyPr vert="horz" lIns="90913" tIns="45456" rIns="90913" bIns="45456"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776902"/>
            <a:ext cx="2971800" cy="462359"/>
          </a:xfrm>
          <a:prstGeom prst="rect">
            <a:avLst/>
          </a:prstGeom>
        </p:spPr>
        <p:txBody>
          <a:bodyPr vert="horz" lIns="90913" tIns="45456" rIns="90913" bIns="45456" rtlCol="0" anchor="b"/>
          <a:lstStyle>
            <a:lvl1pPr algn="r">
              <a:defRPr sz="1200"/>
            </a:lvl1pPr>
          </a:lstStyle>
          <a:p>
            <a:fld id="{5E43CB54-7015-4CA3-809A-583943908EB4}" type="slidenum">
              <a:rPr lang="en-US" smtClean="0"/>
              <a:t>‹#›</a:t>
            </a:fld>
            <a:endParaRPr lang="en-US"/>
          </a:p>
        </p:txBody>
      </p:sp>
    </p:spTree>
    <p:extLst>
      <p:ext uri="{BB962C8B-B14F-4D97-AF65-F5344CB8AC3E}">
        <p14:creationId xmlns:p14="http://schemas.microsoft.com/office/powerpoint/2010/main" val="5302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63647"/>
          </a:xfrm>
          <a:prstGeom prst="rect">
            <a:avLst/>
          </a:prstGeom>
        </p:spPr>
        <p:txBody>
          <a:bodyPr vert="horz" lIns="92295" tIns="46147" rIns="92295" bIns="46147" rtlCol="0"/>
          <a:lstStyle>
            <a:lvl1pPr algn="l">
              <a:defRPr sz="1200"/>
            </a:lvl1pPr>
          </a:lstStyle>
          <a:p>
            <a:endParaRPr lang="en-US" dirty="0"/>
          </a:p>
        </p:txBody>
      </p:sp>
      <p:sp>
        <p:nvSpPr>
          <p:cNvPr id="3" name="Date Placeholder 2"/>
          <p:cNvSpPr>
            <a:spLocks noGrp="1"/>
          </p:cNvSpPr>
          <p:nvPr>
            <p:ph type="dt" idx="1"/>
          </p:nvPr>
        </p:nvSpPr>
        <p:spPr>
          <a:xfrm>
            <a:off x="3884614" y="3"/>
            <a:ext cx="2971800" cy="463647"/>
          </a:xfrm>
          <a:prstGeom prst="rect">
            <a:avLst/>
          </a:prstGeom>
        </p:spPr>
        <p:txBody>
          <a:bodyPr vert="horz" lIns="92295" tIns="46147" rIns="92295" bIns="46147" rtlCol="0"/>
          <a:lstStyle>
            <a:lvl1pPr algn="r">
              <a:defRPr sz="1200"/>
            </a:lvl1pPr>
          </a:lstStyle>
          <a:p>
            <a:fld id="{AF069283-0A34-4780-AD0C-D2812A26FCB0}" type="datetimeFigureOut">
              <a:rPr lang="en-US" smtClean="0"/>
              <a:t>5/12/2021</a:t>
            </a:fld>
            <a:endParaRPr lang="en-US" dirty="0"/>
          </a:p>
        </p:txBody>
      </p:sp>
      <p:sp>
        <p:nvSpPr>
          <p:cNvPr id="4" name="Slide Image Placeholder 3"/>
          <p:cNvSpPr>
            <a:spLocks noGrp="1" noRot="1" noChangeAspect="1"/>
          </p:cNvSpPr>
          <p:nvPr>
            <p:ph type="sldImg" idx="2"/>
          </p:nvPr>
        </p:nvSpPr>
        <p:spPr>
          <a:xfrm>
            <a:off x="658813" y="1155700"/>
            <a:ext cx="5540375" cy="3117850"/>
          </a:xfrm>
          <a:prstGeom prst="rect">
            <a:avLst/>
          </a:prstGeom>
          <a:noFill/>
          <a:ln w="12700">
            <a:solidFill>
              <a:prstClr val="black"/>
            </a:solidFill>
          </a:ln>
        </p:spPr>
        <p:txBody>
          <a:bodyPr vert="horz" lIns="92295" tIns="46147" rIns="92295" bIns="46147" rtlCol="0" anchor="ctr"/>
          <a:lstStyle/>
          <a:p>
            <a:endParaRPr lang="en-US" dirty="0"/>
          </a:p>
        </p:txBody>
      </p:sp>
      <p:sp>
        <p:nvSpPr>
          <p:cNvPr id="5" name="Notes Placeholder 4"/>
          <p:cNvSpPr>
            <a:spLocks noGrp="1"/>
          </p:cNvSpPr>
          <p:nvPr>
            <p:ph type="body" sz="quarter" idx="3"/>
          </p:nvPr>
        </p:nvSpPr>
        <p:spPr>
          <a:xfrm>
            <a:off x="685800" y="4447157"/>
            <a:ext cx="5486400" cy="3638580"/>
          </a:xfrm>
          <a:prstGeom prst="rect">
            <a:avLst/>
          </a:prstGeom>
        </p:spPr>
        <p:txBody>
          <a:bodyPr vert="horz" lIns="92295" tIns="46147" rIns="92295" bIns="4614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7"/>
            <a:ext cx="2971800" cy="463646"/>
          </a:xfrm>
          <a:prstGeom prst="rect">
            <a:avLst/>
          </a:prstGeom>
        </p:spPr>
        <p:txBody>
          <a:bodyPr vert="horz" lIns="92295" tIns="46147" rIns="92295" bIns="4614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777197"/>
            <a:ext cx="2971800" cy="463646"/>
          </a:xfrm>
          <a:prstGeom prst="rect">
            <a:avLst/>
          </a:prstGeom>
        </p:spPr>
        <p:txBody>
          <a:bodyPr vert="horz" lIns="92295" tIns="46147" rIns="92295" bIns="46147" rtlCol="0" anchor="b"/>
          <a:lstStyle>
            <a:lvl1pPr algn="r">
              <a:defRPr sz="1200"/>
            </a:lvl1pPr>
          </a:lstStyle>
          <a:p>
            <a:fld id="{1A8BAE3B-D043-4589-BE96-7D38C5512BFA}" type="slidenum">
              <a:rPr lang="en-US" smtClean="0"/>
              <a:t>‹#›</a:t>
            </a:fld>
            <a:endParaRPr lang="en-US" dirty="0"/>
          </a:p>
        </p:txBody>
      </p:sp>
    </p:spTree>
    <p:extLst>
      <p:ext uri="{BB962C8B-B14F-4D97-AF65-F5344CB8AC3E}">
        <p14:creationId xmlns:p14="http://schemas.microsoft.com/office/powerpoint/2010/main" val="272200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cbi.nlm.nih.gov/pmc/articles/PMC3783065/pdf/permj17_3pe142.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afetyandquality.gov.au/sites/default/files/migrated/A_toolkit_for_collecting_and_using_patient_stories.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8813" y="1155700"/>
            <a:ext cx="55403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8BAE3B-D043-4589-BE96-7D38C5512BF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507514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4950" y="671513"/>
            <a:ext cx="5961063" cy="33543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the article the Science of what makes people care, to message effectively we must move past informing to</a:t>
            </a:r>
            <a:r>
              <a:rPr lang="en-US" baseline="0" dirty="0"/>
              <a:t> packaging the information through the lens of a narrative. Patient stories move clinicians in an emotional way which pairs effectively with data. </a:t>
            </a:r>
          </a:p>
          <a:p>
            <a:pPr marL="171450" indent="-171450">
              <a:buFont typeface="Arial" panose="020B0604020202020204" pitchFamily="34" charset="0"/>
              <a:buChar char="•"/>
            </a:pPr>
            <a:r>
              <a:rPr lang="en-US" baseline="0" dirty="0"/>
              <a:t>The process of gathering stories also helps you better understand what a patient wants and what information to share with fellow clinicians about how to navigate the patient conversation.</a:t>
            </a:r>
            <a:endParaRPr lang="en-US" dirty="0"/>
          </a:p>
        </p:txBody>
      </p:sp>
      <p:sp>
        <p:nvSpPr>
          <p:cNvPr id="4" name="Slide Number Placeholder 3"/>
          <p:cNvSpPr>
            <a:spLocks noGrp="1"/>
          </p:cNvSpPr>
          <p:nvPr>
            <p:ph type="sldNum" sz="quarter" idx="10"/>
          </p:nvPr>
        </p:nvSpPr>
        <p:spPr/>
        <p:txBody>
          <a:bodyPr/>
          <a:lstStyle/>
          <a:p>
            <a:pPr defTabSz="435072">
              <a:defRPr/>
            </a:pPr>
            <a:fld id="{EE7FC03F-6DB2-A140-B96F-BA19C2AD4CF4}" type="slidenum">
              <a:rPr lang="en-US" sz="1100">
                <a:solidFill>
                  <a:prstClr val="black"/>
                </a:solidFill>
                <a:latin typeface="Calibri"/>
              </a:rPr>
              <a:pPr defTabSz="435072">
                <a:defRPr/>
              </a:pPr>
              <a:t>13</a:t>
            </a:fld>
            <a:endParaRPr lang="en-US" sz="1100">
              <a:solidFill>
                <a:prstClr val="black"/>
              </a:solidFill>
              <a:latin typeface="Calibri"/>
            </a:endParaRPr>
          </a:p>
        </p:txBody>
      </p:sp>
    </p:spTree>
    <p:extLst>
      <p:ext uri="{BB962C8B-B14F-4D97-AF65-F5344CB8AC3E}">
        <p14:creationId xmlns:p14="http://schemas.microsoft.com/office/powerpoint/2010/main" val="3166211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gather stories, you need to know a few basics of what counts</a:t>
            </a:r>
            <a:r>
              <a:rPr lang="en-US" baseline="0" dirty="0"/>
              <a:t> as a story and how to gather them.</a:t>
            </a:r>
            <a:endParaRPr lang="en-US" dirty="0"/>
          </a:p>
          <a:p>
            <a:r>
              <a:rPr lang="en-US" dirty="0"/>
              <a:t>Use these websites to expand on this slide: </a:t>
            </a:r>
            <a:r>
              <a:rPr lang="en-US" sz="1200" dirty="0">
                <a:solidFill>
                  <a:srgbClr val="000000"/>
                </a:solidFill>
                <a:latin typeface="Varela Round"/>
              </a:rPr>
              <a:t>https://www.coffeycomm.com/blog/posts/writing-great-healthcare-stories-what-is-the-best-way-to-interview-patients  </a:t>
            </a:r>
            <a:endParaRPr lang="en-US" dirty="0"/>
          </a:p>
        </p:txBody>
      </p:sp>
      <p:sp>
        <p:nvSpPr>
          <p:cNvPr id="4" name="Slide Number Placeholder 3"/>
          <p:cNvSpPr>
            <a:spLocks noGrp="1"/>
          </p:cNvSpPr>
          <p:nvPr>
            <p:ph type="sldNum" sz="quarter" idx="10"/>
          </p:nvPr>
        </p:nvSpPr>
        <p:spPr/>
        <p:txBody>
          <a:bodyPr/>
          <a:lstStyle/>
          <a:p>
            <a:fld id="{1A8BAE3B-D043-4589-BE96-7D38C5512BFA}" type="slidenum">
              <a:rPr lang="en-US" smtClean="0"/>
              <a:t>14</a:t>
            </a:fld>
            <a:endParaRPr lang="en-US" dirty="0"/>
          </a:p>
        </p:txBody>
      </p:sp>
    </p:spTree>
    <p:extLst>
      <p:ext uri="{BB962C8B-B14F-4D97-AF65-F5344CB8AC3E}">
        <p14:creationId xmlns:p14="http://schemas.microsoft.com/office/powerpoint/2010/main" val="2621263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of the best ways to gather stories is to work with your PFAC if you have one. Here are a few tips</a:t>
            </a:r>
            <a:r>
              <a:rPr lang="en-US" baseline="0" dirty="0"/>
              <a:t> and tools on how to engage with that group on storytelling.</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this article to expand on this slide: </a:t>
            </a:r>
            <a:r>
              <a:rPr lang="en-US" dirty="0">
                <a:hlinkClick r:id="rId3"/>
              </a:rPr>
              <a:t>https://www.ncbi.nlm.nih.gov/pmc/articles/PMC3783065/pdf/permj17_3pe142.pdf</a:t>
            </a:r>
            <a:endParaRPr lang="en-US" dirty="0"/>
          </a:p>
          <a:p>
            <a:endParaRPr lang="en-US" dirty="0"/>
          </a:p>
        </p:txBody>
      </p:sp>
      <p:sp>
        <p:nvSpPr>
          <p:cNvPr id="4" name="Slide Number Placeholder 3"/>
          <p:cNvSpPr>
            <a:spLocks noGrp="1"/>
          </p:cNvSpPr>
          <p:nvPr>
            <p:ph type="sldNum" sz="quarter" idx="10"/>
          </p:nvPr>
        </p:nvSpPr>
        <p:spPr/>
        <p:txBody>
          <a:bodyPr/>
          <a:lstStyle/>
          <a:p>
            <a:fld id="{1A8BAE3B-D043-4589-BE96-7D38C5512BFA}" type="slidenum">
              <a:rPr lang="en-US" smtClean="0"/>
              <a:t>15</a:t>
            </a:fld>
            <a:endParaRPr lang="en-US" dirty="0"/>
          </a:p>
        </p:txBody>
      </p:sp>
    </p:spTree>
    <p:extLst>
      <p:ext uri="{BB962C8B-B14F-4D97-AF65-F5344CB8AC3E}">
        <p14:creationId xmlns:p14="http://schemas.microsoft.com/office/powerpoint/2010/main" val="288562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organization may not have a PFAC but you can still gather stories. Here are a few tips and tools on how to ask patients for their stories either individually</a:t>
            </a:r>
            <a:r>
              <a:rPr lang="en-US" baseline="0" dirty="0"/>
              <a:t> or as </a:t>
            </a:r>
            <a:r>
              <a:rPr lang="en-US" baseline="0"/>
              <a:t>a group</a:t>
            </a:r>
            <a:endParaRPr lang="en-US"/>
          </a:p>
          <a:p>
            <a:r>
              <a:rPr lang="en-US" dirty="0"/>
              <a:t>Use this toolkit to expound on this slide: </a:t>
            </a:r>
            <a:r>
              <a:rPr lang="en-US" dirty="0">
                <a:hlinkClick r:id="rId3"/>
              </a:rPr>
              <a:t>https://www.safetyandquality.gov.au/sites/default/files/migrated/A_toolkit_for_collecting_and_using_patient_stories.pdf</a:t>
            </a:r>
            <a:endParaRPr lang="en-US" dirty="0"/>
          </a:p>
        </p:txBody>
      </p:sp>
      <p:sp>
        <p:nvSpPr>
          <p:cNvPr id="4" name="Slide Number Placeholder 3"/>
          <p:cNvSpPr>
            <a:spLocks noGrp="1"/>
          </p:cNvSpPr>
          <p:nvPr>
            <p:ph type="sldNum" sz="quarter" idx="10"/>
          </p:nvPr>
        </p:nvSpPr>
        <p:spPr/>
        <p:txBody>
          <a:bodyPr/>
          <a:lstStyle/>
          <a:p>
            <a:fld id="{1A8BAE3B-D043-4589-BE96-7D38C5512BFA}" type="slidenum">
              <a:rPr lang="en-US" smtClean="0"/>
              <a:t>16</a:t>
            </a:fld>
            <a:endParaRPr lang="en-US" dirty="0"/>
          </a:p>
        </p:txBody>
      </p:sp>
    </p:spTree>
    <p:extLst>
      <p:ext uri="{BB962C8B-B14F-4D97-AF65-F5344CB8AC3E}">
        <p14:creationId xmlns:p14="http://schemas.microsoft.com/office/powerpoint/2010/main" val="4064635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Overuse is when the harms</a:t>
            </a:r>
            <a:r>
              <a:rPr lang="en-US" baseline="0" dirty="0"/>
              <a:t> outweigh the benefits of a test or treatment</a:t>
            </a:r>
          </a:p>
          <a:p>
            <a:pPr marL="171450" indent="-171450">
              <a:buFont typeface="Arial" panose="020B0604020202020204" pitchFamily="34" charset="0"/>
              <a:buChar char="•"/>
            </a:pPr>
            <a:r>
              <a:rPr lang="en-US" baseline="0" dirty="0"/>
              <a:t>Harms can include: physical, psychological, the workload a patient must do to manage the disease, disruption to social life or identity, financial toxicity and dissatisfaction with the health care system</a:t>
            </a:r>
          </a:p>
          <a:p>
            <a:pPr marL="171450" indent="-171450">
              <a:buFont typeface="Arial" panose="020B0604020202020204" pitchFamily="34" charset="0"/>
              <a:buChar char="•"/>
            </a:pPr>
            <a:r>
              <a:rPr lang="en-US" baseline="0" dirty="0"/>
              <a:t>A scenario which illustrates this follows. A patient needs to get imaging for acute low back pain. First, she  has to schedule the imaging which includes figuring out time off of work, who’s going to take care of the kids and how are you going to get there or back. The closest center is an hour away. In addition to the co-pay, she needs drive an hour to get the scan which costs gas and wear and tear on the car. She needs to take off work. She needs to eat out because two hours of driving plus at least an hour in the medical facility throws off mealtimes. Two hours in the car also increases her pain.  And as we ask patients to take on more of these responsibilities for tests and treatments with little to no benefit we further erode their trust in the system.</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Reference </a:t>
            </a:r>
            <a:r>
              <a:rPr lang="en-US" baseline="0" dirty="0" err="1"/>
              <a:t>Kornstein’s</a:t>
            </a:r>
            <a:r>
              <a:rPr lang="en-US" baseline="0" dirty="0"/>
              <a:t> article for more info</a:t>
            </a:r>
          </a:p>
          <a:p>
            <a:endParaRPr lang="en-US" baseline="0" dirty="0"/>
          </a:p>
        </p:txBody>
      </p:sp>
      <p:sp>
        <p:nvSpPr>
          <p:cNvPr id="4" name="Slide Number Placeholder 3"/>
          <p:cNvSpPr>
            <a:spLocks noGrp="1"/>
          </p:cNvSpPr>
          <p:nvPr>
            <p:ph type="sldNum" sz="quarter" idx="10"/>
          </p:nvPr>
        </p:nvSpPr>
        <p:spPr/>
        <p:txBody>
          <a:bodyPr/>
          <a:lstStyle/>
          <a:p>
            <a:fld id="{1A8BAE3B-D043-4589-BE96-7D38C5512BFA}" type="slidenum">
              <a:rPr lang="en-US" smtClean="0"/>
              <a:t>3</a:t>
            </a:fld>
            <a:endParaRPr lang="en-US" dirty="0"/>
          </a:p>
        </p:txBody>
      </p:sp>
    </p:spTree>
    <p:extLst>
      <p:ext uri="{BB962C8B-B14F-4D97-AF65-F5344CB8AC3E}">
        <p14:creationId xmlns:p14="http://schemas.microsoft.com/office/powerpoint/2010/main" val="2080687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988" y="660400"/>
            <a:ext cx="5867400" cy="3300413"/>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defRPr/>
            </a:pPr>
            <a:r>
              <a:rPr lang="sv-SE" sz="800" dirty="0">
                <a:solidFill>
                  <a:prstClr val="black"/>
                </a:solidFill>
                <a:latin typeface="Tw Cen MT" panose="020B0602020104020603"/>
              </a:rPr>
              <a:t>Patient engagemnt is a spectrum which clinicians</a:t>
            </a:r>
            <a:r>
              <a:rPr lang="sv-SE" sz="800" baseline="0" dirty="0">
                <a:solidFill>
                  <a:prstClr val="black"/>
                </a:solidFill>
                <a:latin typeface="Tw Cen MT" panose="020B0602020104020603"/>
              </a:rPr>
              <a:t> can help patients move along for better health outcomes</a:t>
            </a:r>
          </a:p>
          <a:p>
            <a:pPr marL="171450" lvl="0" indent="-171450">
              <a:buFont typeface="Arial" panose="020B0604020202020204" pitchFamily="34" charset="0"/>
              <a:buChar char="•"/>
              <a:defRPr/>
            </a:pPr>
            <a:r>
              <a:rPr lang="sv-SE" sz="800" baseline="0" dirty="0">
                <a:solidFill>
                  <a:prstClr val="black"/>
                </a:solidFill>
                <a:latin typeface="Tw Cen MT" panose="020B0602020104020603"/>
              </a:rPr>
              <a:t>Patients may progress and regress based on severity of illness which is why it is importnat to also engage caregivers</a:t>
            </a:r>
          </a:p>
          <a:p>
            <a:pPr marL="171450" lvl="0" indent="-171450">
              <a:buFont typeface="Arial" panose="020B0604020202020204" pitchFamily="34" charset="0"/>
              <a:buChar char="•"/>
              <a:defRPr/>
            </a:pPr>
            <a:r>
              <a:rPr lang="sv-SE" sz="800" baseline="0" dirty="0">
                <a:solidFill>
                  <a:prstClr val="black"/>
                </a:solidFill>
                <a:latin typeface="Tw Cen MT" panose="020B0602020104020603"/>
              </a:rPr>
              <a:t>Much of gathering storytelling lives in engaging patientds in organizational design and governance</a:t>
            </a:r>
            <a:endParaRPr lang="sv-SE" sz="800" dirty="0">
              <a:solidFill>
                <a:prstClr val="black"/>
              </a:solidFill>
              <a:latin typeface="Tw Cen MT" panose="020B0602020104020603"/>
            </a:endParaRPr>
          </a:p>
          <a:p>
            <a:pPr marL="171450" lvl="0" indent="-171450">
              <a:buFont typeface="Arial" panose="020B0604020202020204" pitchFamily="34" charset="0"/>
              <a:buChar char="•"/>
              <a:defRPr/>
            </a:pPr>
            <a:r>
              <a:rPr lang="sv-SE" sz="800" dirty="0">
                <a:solidFill>
                  <a:prstClr val="black"/>
                </a:solidFill>
                <a:latin typeface="Tw Cen MT" panose="020B0602020104020603"/>
              </a:rPr>
              <a:t>Reference for more information: Kristin L. Carman, Pam Dardess, Maureen Maurer, Shoshanna Sofaer, Karen </a:t>
            </a:r>
            <a:r>
              <a:rPr lang="en-US" sz="800" dirty="0">
                <a:solidFill>
                  <a:prstClr val="black"/>
                </a:solidFill>
                <a:latin typeface="Tw Cen MT" panose="020B0602020104020603"/>
              </a:rPr>
              <a:t>Adams, Christine Bechtel and Jennifer Sweeney Patient And Family Engagement: A Framework For Understanding The Elements And Developing Interventions And Policies </a:t>
            </a:r>
            <a:r>
              <a:rPr lang="en-US" sz="800" dirty="0" err="1">
                <a:solidFill>
                  <a:prstClr val="black"/>
                </a:solidFill>
                <a:latin typeface="Tw Cen MT" panose="020B0602020104020603"/>
              </a:rPr>
              <a:t>doi</a:t>
            </a:r>
            <a:r>
              <a:rPr lang="en-US" sz="800" dirty="0">
                <a:solidFill>
                  <a:prstClr val="black"/>
                </a:solidFill>
                <a:latin typeface="Tw Cen MT" panose="020B0602020104020603"/>
              </a:rPr>
              <a:t>: 10.1377/hlthaff.2012.1133 </a:t>
            </a:r>
            <a:r>
              <a:rPr lang="en-US" sz="800" i="1" dirty="0">
                <a:solidFill>
                  <a:prstClr val="black"/>
                </a:solidFill>
                <a:latin typeface="Tw Cen MT" panose="020B0602020104020603"/>
              </a:rPr>
              <a:t>Health Affairs </a:t>
            </a:r>
            <a:r>
              <a:rPr lang="en-US" sz="800" dirty="0">
                <a:solidFill>
                  <a:prstClr val="black"/>
                </a:solidFill>
                <a:latin typeface="Tw Cen MT" panose="020B0602020104020603"/>
              </a:rPr>
              <a:t>32, no.2 (2013):223-231</a:t>
            </a:r>
          </a:p>
          <a:p>
            <a:endParaRPr lang="en-US" dirty="0"/>
          </a:p>
        </p:txBody>
      </p:sp>
      <p:sp>
        <p:nvSpPr>
          <p:cNvPr id="4" name="Slide Number Placeholder 3"/>
          <p:cNvSpPr>
            <a:spLocks noGrp="1"/>
          </p:cNvSpPr>
          <p:nvPr>
            <p:ph type="sldNum" sz="quarter" idx="10"/>
          </p:nvPr>
        </p:nvSpPr>
        <p:spPr/>
        <p:txBody>
          <a:bodyPr/>
          <a:lstStyle/>
          <a:p>
            <a:fld id="{D2E404F6-E785-DE4D-BFEE-4CFDD2AEF76E}" type="slidenum">
              <a:rPr lang="en-US" smtClean="0"/>
              <a:t>4</a:t>
            </a:fld>
            <a:endParaRPr lang="en-US"/>
          </a:p>
        </p:txBody>
      </p:sp>
    </p:spTree>
    <p:extLst>
      <p:ext uri="{BB962C8B-B14F-4D97-AF65-F5344CB8AC3E}">
        <p14:creationId xmlns:p14="http://schemas.microsoft.com/office/powerpoint/2010/main" val="3699951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50838" y="692150"/>
            <a:ext cx="6157912" cy="34655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89399"/>
            <a:ext cx="5486400" cy="4158377"/>
          </a:xfrm>
          <a:prstGeom prst="rect">
            <a:avLst/>
          </a:prstGeom>
        </p:spPr>
        <p:txBody>
          <a:bodyPr spcFirstLastPara="1" wrap="square" lIns="90898" tIns="90898" rIns="90898" bIns="90898" anchor="t" anchorCtr="0">
            <a:noAutofit/>
          </a:bodyPr>
          <a:lstStyle/>
          <a:p>
            <a:pPr marL="171450" indent="-171450">
              <a:buFont typeface="Arial" panose="020B0604020202020204" pitchFamily="34" charset="0"/>
              <a:buChar char="•"/>
            </a:pPr>
            <a:r>
              <a:rPr lang="en-US" dirty="0"/>
              <a:t>There are many behavioral levers which encourage patients to ask about treatments and tests which may not be necessary</a:t>
            </a:r>
          </a:p>
          <a:p>
            <a:pPr marL="171450" indent="-171450">
              <a:buFont typeface="Arial" panose="020B0604020202020204" pitchFamily="34" charset="0"/>
              <a:buChar char="•"/>
            </a:pPr>
            <a:r>
              <a:rPr lang="en-US" dirty="0"/>
              <a:t>However,</a:t>
            </a:r>
            <a:r>
              <a:rPr lang="en-US" baseline="0" dirty="0"/>
              <a:t> r</a:t>
            </a:r>
            <a:r>
              <a:rPr lang="en-US" dirty="0"/>
              <a:t>esearch shows clinicians interpret</a:t>
            </a:r>
            <a:r>
              <a:rPr lang="en-US" baseline="0" dirty="0"/>
              <a:t> questions about a test or treatment  for demand. Often patients are requesting a  conversation to better understand the option rather than requesting the option itself. </a:t>
            </a:r>
          </a:p>
          <a:p>
            <a:pPr marL="171450" indent="-171450">
              <a:buFont typeface="Arial" panose="020B0604020202020204" pitchFamily="34" charset="0"/>
              <a:buChar char="•"/>
            </a:pPr>
            <a:r>
              <a:rPr lang="en-US" baseline="0" dirty="0"/>
              <a:t>Now we’ll talk a little about navigating those conversations</a:t>
            </a:r>
            <a:endParaRPr lang="en-US" dirty="0"/>
          </a:p>
          <a:p>
            <a:pPr marL="171450" indent="-171450">
              <a:buFont typeface="Arial" panose="020B0604020202020204" pitchFamily="34" charset="0"/>
              <a:buChar char="•"/>
            </a:pPr>
            <a:r>
              <a:rPr lang="en-US" dirty="0"/>
              <a:t>Reference for more information: setting a research agenda for medical overuse.</a:t>
            </a:r>
            <a:endParaRPr dirty="0"/>
          </a:p>
        </p:txBody>
      </p:sp>
    </p:spTree>
    <p:extLst>
      <p:ext uri="{BB962C8B-B14F-4D97-AF65-F5344CB8AC3E}">
        <p14:creationId xmlns:p14="http://schemas.microsoft.com/office/powerpoint/2010/main" val="3818325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8813" y="1155700"/>
            <a:ext cx="5540375" cy="311785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500" dirty="0">
                <a:latin typeface="Arial" charset="0"/>
              </a:rPr>
              <a:t>Research done</a:t>
            </a:r>
            <a:r>
              <a:rPr lang="en-US" sz="1500" baseline="0" dirty="0">
                <a:latin typeface="Arial" charset="0"/>
              </a:rPr>
              <a:t> by the  American Board of Internal Medicine Foundation and Consumer Reports</a:t>
            </a:r>
            <a:r>
              <a:rPr lang="en-US" sz="1500" dirty="0">
                <a:latin typeface="Arial" charset="0"/>
              </a:rPr>
              <a:t> shows patients want communication and participation, and access to information.</a:t>
            </a:r>
          </a:p>
          <a:p>
            <a:pPr marL="285750" indent="-285750">
              <a:buFont typeface="Arial" panose="020B0604020202020204" pitchFamily="34" charset="0"/>
              <a:buChar char="•"/>
            </a:pPr>
            <a:r>
              <a:rPr lang="en-US" sz="1500" dirty="0">
                <a:latin typeface="Arial" charset="0"/>
              </a:rPr>
              <a:t>Specifically patients want conversations which explore benefits and harms with</a:t>
            </a:r>
            <a:r>
              <a:rPr lang="en-US" sz="1500" baseline="0" dirty="0">
                <a:latin typeface="Arial" charset="0"/>
              </a:rPr>
              <a:t> a focus on patient safety.</a:t>
            </a:r>
          </a:p>
          <a:p>
            <a:pPr marL="285750" indent="-285750">
              <a:buFont typeface="Arial" panose="020B0604020202020204" pitchFamily="34" charset="0"/>
              <a:buChar char="•"/>
            </a:pPr>
            <a:r>
              <a:rPr lang="en-US" sz="1500" baseline="0" dirty="0">
                <a:latin typeface="Arial" charset="0"/>
              </a:rPr>
              <a:t>Patients want to know a clear care plan; understand what next steps might happen after that care plan and need that information in both oral and written communications which accommodate their health literacy and language </a:t>
            </a:r>
            <a:r>
              <a:rPr lang="en-US" sz="1500" baseline="0" dirty="0" err="1">
                <a:latin typeface="Arial" charset="0"/>
              </a:rPr>
              <a:t>prference</a:t>
            </a:r>
            <a:endParaRPr lang="en-US" sz="1500" dirty="0">
              <a:latin typeface="Arial" charset="0"/>
            </a:endParaRPr>
          </a:p>
          <a:p>
            <a:pPr marL="285750" indent="-285750">
              <a:buFont typeface="Arial" panose="020B0604020202020204" pitchFamily="34" charset="0"/>
              <a:buChar char="•"/>
            </a:pPr>
            <a:r>
              <a:rPr lang="en-US" sz="1500" dirty="0">
                <a:latin typeface="Arial" charset="0"/>
              </a:rPr>
              <a:t>Reference for more</a:t>
            </a:r>
            <a:r>
              <a:rPr lang="en-US" sz="1500" baseline="0" dirty="0">
                <a:latin typeface="Arial" charset="0"/>
              </a:rPr>
              <a:t> information </a:t>
            </a:r>
            <a:r>
              <a:rPr lang="en-US" sz="1500" dirty="0">
                <a:latin typeface="Arial" charset="0"/>
              </a:rPr>
              <a:t>communicating about overuse with vulnerable populations for</a:t>
            </a:r>
            <a:r>
              <a:rPr lang="en-US" sz="1500" baseline="0" dirty="0">
                <a:latin typeface="Arial" charset="0"/>
              </a:rPr>
              <a:t> more information and above cite</a:t>
            </a:r>
            <a:endParaRPr lang="en-US" sz="1500" dirty="0">
              <a:latin typeface="Arial" charset="0"/>
            </a:endParaRPr>
          </a:p>
          <a:p>
            <a:r>
              <a:rPr lang="en-US" sz="1500" dirty="0">
                <a:latin typeface="Arial" charset="0"/>
              </a:rPr>
              <a:t> </a:t>
            </a:r>
          </a:p>
          <a:p>
            <a:endParaRPr lang="en-US" sz="1500" dirty="0">
              <a:latin typeface="Arial" charset="0"/>
            </a:endParaRPr>
          </a:p>
          <a:p>
            <a:endParaRPr lang="en-US" sz="1500" dirty="0">
              <a:latin typeface="Arial" charset="0"/>
            </a:endParaRPr>
          </a:p>
          <a:p>
            <a:endParaRPr lang="en-US" dirty="0"/>
          </a:p>
        </p:txBody>
      </p:sp>
      <p:sp>
        <p:nvSpPr>
          <p:cNvPr id="4" name="Slide Number Placeholder 3"/>
          <p:cNvSpPr>
            <a:spLocks noGrp="1"/>
          </p:cNvSpPr>
          <p:nvPr>
            <p:ph type="sldNum" sz="quarter" idx="10"/>
          </p:nvPr>
        </p:nvSpPr>
        <p:spPr/>
        <p:txBody>
          <a:bodyPr/>
          <a:lstStyle/>
          <a:p>
            <a:pPr defTabSz="435072">
              <a:defRPr/>
            </a:pPr>
            <a:fld id="{1A8BAE3B-D043-4589-BE96-7D38C5512BFA}" type="slidenum">
              <a:rPr lang="en-US" sz="1100">
                <a:solidFill>
                  <a:prstClr val="black"/>
                </a:solidFill>
                <a:latin typeface="Calibri"/>
              </a:rPr>
              <a:pPr defTabSz="435072">
                <a:defRPr/>
              </a:pPr>
              <a:t>7</a:t>
            </a:fld>
            <a:endParaRPr lang="en-US" sz="1100" dirty="0">
              <a:solidFill>
                <a:prstClr val="black"/>
              </a:solidFill>
              <a:latin typeface="Calibri"/>
            </a:endParaRPr>
          </a:p>
        </p:txBody>
      </p:sp>
    </p:spTree>
    <p:extLst>
      <p:ext uri="{BB962C8B-B14F-4D97-AF65-F5344CB8AC3E}">
        <p14:creationId xmlns:p14="http://schemas.microsoft.com/office/powerpoint/2010/main" val="398455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Choosing Wisely campaign  learned about patient engagement from a</a:t>
            </a:r>
            <a:r>
              <a:rPr lang="en-US" baseline="0" dirty="0"/>
              <a:t> $5million</a:t>
            </a:r>
            <a:r>
              <a:rPr lang="en-US" dirty="0"/>
              <a:t> demonstration grant which funded health system and community</a:t>
            </a:r>
            <a:r>
              <a:rPr lang="en-US" baseline="0" dirty="0"/>
              <a:t> organization partnership to reduce three key overuse issues in the region or state.</a:t>
            </a:r>
          </a:p>
          <a:p>
            <a:pPr marL="171450" indent="-171450">
              <a:buFont typeface="Arial" panose="020B0604020202020204" pitchFamily="34" charset="0"/>
              <a:buChar char="•"/>
            </a:pPr>
            <a:r>
              <a:rPr lang="en-US" dirty="0"/>
              <a:t>Successes include displaying and distributing of patient materials in waiting rooms, exam rooms and throughout the health-system,</a:t>
            </a:r>
            <a:r>
              <a:rPr lang="en-US" baseline="0" dirty="0"/>
              <a:t> </a:t>
            </a:r>
            <a:r>
              <a:rPr lang="en-US" dirty="0"/>
              <a:t>integrating materials into patient portals and incorporating Choosing Wisely conversations into workflows. This emphasizes the need for patients to see a message multiple times</a:t>
            </a:r>
            <a:r>
              <a:rPr lang="en-US" baseline="0" dirty="0"/>
              <a:t> in order to prep them for a conversation. For example if a patient makes an appointment for low back pain, it might be helpful to send them a brochure on low back pain imaging through the patient portal or have the front desk offer a printed copy to read while they wait. Cues about the need to consider multiple options can be scripted for the person doing vitals or taking the patient history. By the time the clinician comes into the room to discuss low back pain with the patient the patient has been primed for watchful waiting. </a:t>
            </a:r>
          </a:p>
          <a:p>
            <a:pPr marL="171450" indent="-171450">
              <a:buFont typeface="Arial" panose="020B0604020202020204" pitchFamily="34" charset="0"/>
              <a:buChar char="•"/>
            </a:pPr>
            <a:r>
              <a:rPr lang="en-US" dirty="0"/>
              <a:t>Other successes included using social media, working with professional marketers and focusing on “low-hanging fruit” of Choosing Wisely such as antibiotic overuse. </a:t>
            </a:r>
          </a:p>
          <a:p>
            <a:pPr marL="171450" indent="-171450">
              <a:buFont typeface="Arial" panose="020B0604020202020204" pitchFamily="34" charset="0"/>
              <a:buChar char="•"/>
            </a:pPr>
            <a:r>
              <a:rPr lang="en-US" dirty="0"/>
              <a:t>The importance of focusing on personal risk of physical and/or financial harm from overuse in health care was noted by grantees.</a:t>
            </a:r>
          </a:p>
          <a:p>
            <a:pPr marL="171450" indent="-171450">
              <a:buFont typeface="Arial" panose="020B0604020202020204" pitchFamily="34" charset="0"/>
              <a:buChar char="•"/>
            </a:pPr>
            <a:r>
              <a:rPr lang="en-US" dirty="0"/>
              <a:t>Another key lesson was taking advantage of internal marketing expertise. </a:t>
            </a:r>
          </a:p>
          <a:p>
            <a:pPr marL="171450" indent="-171450">
              <a:buFont typeface="Arial" panose="020B0604020202020204" pitchFamily="34" charset="0"/>
              <a:buChar char="•"/>
            </a:pPr>
            <a:r>
              <a:rPr lang="en-US" dirty="0"/>
              <a:t>Finally, establishing strong relationships across grantee partners and organizations was a key ingredient for success. Additional best practices included holding in-person meetings when possible; adding Choosing Wisely discussions to already scheduled meetings; crafting well-planned agendas for monthly team calls and creating written contracts for deliverables. </a:t>
            </a:r>
          </a:p>
          <a:p>
            <a:endParaRPr lang="en-US" dirty="0"/>
          </a:p>
        </p:txBody>
      </p:sp>
      <p:sp>
        <p:nvSpPr>
          <p:cNvPr id="4" name="Slide Number Placeholder 3"/>
          <p:cNvSpPr>
            <a:spLocks noGrp="1"/>
          </p:cNvSpPr>
          <p:nvPr>
            <p:ph type="sldNum" sz="quarter" idx="10"/>
          </p:nvPr>
        </p:nvSpPr>
        <p:spPr/>
        <p:txBody>
          <a:bodyPr/>
          <a:lstStyle/>
          <a:p>
            <a:pPr defTabSz="454563">
              <a:defRPr/>
            </a:pPr>
            <a:fld id="{1A8BAE3B-D043-4589-BE96-7D38C5512BFA}" type="slidenum">
              <a:rPr lang="en-US">
                <a:solidFill>
                  <a:prstClr val="black"/>
                </a:solidFill>
                <a:latin typeface="Calibri"/>
              </a:rPr>
              <a:pPr defTabSz="454563">
                <a:defRPr/>
              </a:pPr>
              <a:t>8</a:t>
            </a:fld>
            <a:endParaRPr lang="en-US" dirty="0">
              <a:solidFill>
                <a:prstClr val="black"/>
              </a:solidFill>
              <a:latin typeface="Calibri"/>
            </a:endParaRPr>
          </a:p>
        </p:txBody>
      </p:sp>
    </p:spTree>
    <p:extLst>
      <p:ext uri="{BB962C8B-B14F-4D97-AF65-F5344CB8AC3E}">
        <p14:creationId xmlns:p14="http://schemas.microsoft.com/office/powerpoint/2010/main" val="1071309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TextEdit="1"/>
          </p:cNvSpPr>
          <p:nvPr>
            <p:ph type="sldImg"/>
          </p:nvPr>
        </p:nvSpPr>
        <p:spPr>
          <a:xfrm>
            <a:off x="280988" y="660400"/>
            <a:ext cx="5867400" cy="3300413"/>
          </a:xfrm>
          <a:ln/>
        </p:spPr>
      </p:sp>
      <p:sp>
        <p:nvSpPr>
          <p:cNvPr id="97283" name="Rectangle 3"/>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171450" indent="-171450">
              <a:spcBef>
                <a:spcPts val="1142"/>
              </a:spcBef>
              <a:buClr>
                <a:schemeClr val="accent2"/>
              </a:buClr>
              <a:buFont typeface="Arial" panose="020B0604020202020204" pitchFamily="34" charset="0"/>
              <a:buChar char="•"/>
            </a:pPr>
            <a:r>
              <a:rPr lang="en-US" dirty="0">
                <a:solidFill>
                  <a:schemeClr val="tx1"/>
                </a:solidFill>
                <a:latin typeface="Times New Roman"/>
                <a:cs typeface="Times New Roman"/>
              </a:rPr>
              <a:t>Using decision aids and appropriate patient materials aids communication.</a:t>
            </a:r>
          </a:p>
          <a:p>
            <a:pPr marL="171450" indent="-171450">
              <a:spcBef>
                <a:spcPts val="1142"/>
              </a:spcBef>
              <a:buClr>
                <a:schemeClr val="accent2"/>
              </a:buClr>
              <a:buFont typeface="Arial" panose="020B0604020202020204" pitchFamily="34" charset="0"/>
              <a:buChar char="•"/>
            </a:pPr>
            <a:r>
              <a:rPr lang="en-US" dirty="0">
                <a:solidFill>
                  <a:schemeClr val="tx1"/>
                </a:solidFill>
                <a:latin typeface="Times New Roman"/>
                <a:cs typeface="Times New Roman"/>
              </a:rPr>
              <a:t>Choosing Wisely has created over 100 pieces</a:t>
            </a:r>
            <a:r>
              <a:rPr lang="en-US" baseline="0" dirty="0">
                <a:solidFill>
                  <a:schemeClr val="tx1"/>
                </a:solidFill>
                <a:latin typeface="Times New Roman"/>
                <a:cs typeface="Times New Roman"/>
              </a:rPr>
              <a:t> of patient materials to aid with these types of conversations.</a:t>
            </a:r>
            <a:endParaRPr lang="en-US" dirty="0">
              <a:solidFill>
                <a:schemeClr val="tx1"/>
              </a:solidFill>
              <a:latin typeface="Times New Roman"/>
              <a:cs typeface="Times New Roman"/>
            </a:endParaRPr>
          </a:p>
          <a:p>
            <a:pPr marL="171450" indent="-171450">
              <a:spcBef>
                <a:spcPts val="1142"/>
              </a:spcBef>
              <a:buClr>
                <a:schemeClr val="accent2"/>
              </a:buClr>
              <a:buFont typeface="Arial" panose="020B0604020202020204" pitchFamily="34" charset="0"/>
              <a:buChar char="•"/>
            </a:pPr>
            <a:r>
              <a:rPr lang="en-US" dirty="0">
                <a:solidFill>
                  <a:schemeClr val="tx1"/>
                </a:solidFill>
                <a:latin typeface="Times New Roman"/>
                <a:cs typeface="Times New Roman"/>
              </a:rPr>
              <a:t>An example of effectiveness is</a:t>
            </a:r>
            <a:r>
              <a:rPr lang="en-US" baseline="0" dirty="0">
                <a:solidFill>
                  <a:schemeClr val="tx1"/>
                </a:solidFill>
                <a:latin typeface="Times New Roman"/>
                <a:cs typeface="Times New Roman"/>
              </a:rPr>
              <a:t> a </a:t>
            </a:r>
            <a:r>
              <a:rPr lang="en-US" dirty="0">
                <a:solidFill>
                  <a:schemeClr val="tx1"/>
                </a:solidFill>
                <a:latin typeface="Times New Roman"/>
                <a:cs typeface="Times New Roman"/>
              </a:rPr>
              <a:t> recent study in Washington State and northern Idaho found that giving decision aids to patients resulted in 26% fewer hip replacements, 38% fewer knee replacements, and a reduction in costs of 12% to 21% during a six-month period. </a:t>
            </a:r>
          </a:p>
          <a:p>
            <a:pPr marL="171450" indent="-171450">
              <a:spcBef>
                <a:spcPts val="1142"/>
              </a:spcBef>
              <a:buClr>
                <a:schemeClr val="accent2"/>
              </a:buClr>
              <a:buFont typeface="Arial" panose="020B0604020202020204" pitchFamily="34" charset="0"/>
              <a:buChar char="•"/>
            </a:pPr>
            <a:r>
              <a:rPr lang="en-US" sz="1000" i="1" dirty="0" err="1">
                <a:latin typeface="Times New Roman"/>
                <a:cs typeface="Times New Roman"/>
              </a:rPr>
              <a:t>Arterburn</a:t>
            </a:r>
            <a:r>
              <a:rPr lang="en-US" sz="1000" i="1" dirty="0">
                <a:latin typeface="Times New Roman"/>
                <a:cs typeface="Times New Roman"/>
              </a:rPr>
              <a:t>, D., et al. Introducing decision aids at Group Health was linked to sharply lower hip and knee surgery rates and costs. Health </a:t>
            </a:r>
            <a:r>
              <a:rPr lang="en-US" sz="1000" i="1" dirty="0" err="1">
                <a:latin typeface="Times New Roman"/>
                <a:cs typeface="Times New Roman"/>
              </a:rPr>
              <a:t>Aff</a:t>
            </a:r>
            <a:r>
              <a:rPr lang="en-US" sz="1000" i="1" dirty="0">
                <a:latin typeface="Times New Roman"/>
                <a:cs typeface="Times New Roman"/>
              </a:rPr>
              <a:t>, 2012. </a:t>
            </a:r>
          </a:p>
          <a:p>
            <a:pPr eaLnBrk="1" hangingPunct="1"/>
            <a:endParaRPr lang="en-US" dirty="0">
              <a:latin typeface="Calibri" charset="0"/>
            </a:endParaRPr>
          </a:p>
        </p:txBody>
      </p:sp>
      <p:sp>
        <p:nvSpPr>
          <p:cNvPr id="97284" name="Footer Placeholder 1"/>
          <p:cNvSpPr>
            <a:spLocks noGrp="1"/>
          </p:cNvSpPr>
          <p:nvPr>
            <p:ph type="ftr" sz="quarter" idx="4"/>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000">
                <a:solidFill>
                  <a:schemeClr val="tx1"/>
                </a:solidFill>
                <a:latin typeface="Times New Roman" charset="0"/>
                <a:ea typeface="ＭＳ Ｐゴシック" charset="0"/>
              </a:defRPr>
            </a:lvl1pPr>
            <a:lvl2pPr marL="706991" indent="-271920">
              <a:defRPr sz="3000">
                <a:solidFill>
                  <a:schemeClr val="tx1"/>
                </a:solidFill>
                <a:latin typeface="Times New Roman" charset="0"/>
                <a:ea typeface="ＭＳ Ｐゴシック" charset="0"/>
              </a:defRPr>
            </a:lvl2pPr>
            <a:lvl3pPr marL="1087679" indent="-217536">
              <a:defRPr sz="3000">
                <a:solidFill>
                  <a:schemeClr val="tx1"/>
                </a:solidFill>
                <a:latin typeface="Times New Roman" charset="0"/>
                <a:ea typeface="ＭＳ Ｐゴシック" charset="0"/>
              </a:defRPr>
            </a:lvl3pPr>
            <a:lvl4pPr marL="1522750" indent="-217536">
              <a:defRPr sz="3000">
                <a:solidFill>
                  <a:schemeClr val="tx1"/>
                </a:solidFill>
                <a:latin typeface="Times New Roman" charset="0"/>
                <a:ea typeface="ＭＳ Ｐゴシック" charset="0"/>
              </a:defRPr>
            </a:lvl4pPr>
            <a:lvl5pPr marL="1957822" indent="-217536">
              <a:defRPr sz="3000">
                <a:solidFill>
                  <a:schemeClr val="tx1"/>
                </a:solidFill>
                <a:latin typeface="Times New Roman" charset="0"/>
                <a:ea typeface="ＭＳ Ｐゴシック" charset="0"/>
              </a:defRPr>
            </a:lvl5pPr>
            <a:lvl6pPr marL="2392893" indent="-217536" algn="ctr" eaLnBrk="0" fontAlgn="base" hangingPunct="0">
              <a:spcBef>
                <a:spcPct val="0"/>
              </a:spcBef>
              <a:spcAft>
                <a:spcPct val="0"/>
              </a:spcAft>
              <a:defRPr sz="3000">
                <a:solidFill>
                  <a:schemeClr val="tx1"/>
                </a:solidFill>
                <a:latin typeface="Times New Roman" charset="0"/>
                <a:ea typeface="ＭＳ Ｐゴシック" charset="0"/>
              </a:defRPr>
            </a:lvl6pPr>
            <a:lvl7pPr marL="2827965" indent="-217536" algn="ctr" eaLnBrk="0" fontAlgn="base" hangingPunct="0">
              <a:spcBef>
                <a:spcPct val="0"/>
              </a:spcBef>
              <a:spcAft>
                <a:spcPct val="0"/>
              </a:spcAft>
              <a:defRPr sz="3000">
                <a:solidFill>
                  <a:schemeClr val="tx1"/>
                </a:solidFill>
                <a:latin typeface="Times New Roman" charset="0"/>
                <a:ea typeface="ＭＳ Ｐゴシック" charset="0"/>
              </a:defRPr>
            </a:lvl7pPr>
            <a:lvl8pPr marL="3263036" indent="-217536" algn="ctr" eaLnBrk="0" fontAlgn="base" hangingPunct="0">
              <a:spcBef>
                <a:spcPct val="0"/>
              </a:spcBef>
              <a:spcAft>
                <a:spcPct val="0"/>
              </a:spcAft>
              <a:defRPr sz="3000">
                <a:solidFill>
                  <a:schemeClr val="tx1"/>
                </a:solidFill>
                <a:latin typeface="Times New Roman" charset="0"/>
                <a:ea typeface="ＭＳ Ｐゴシック" charset="0"/>
              </a:defRPr>
            </a:lvl8pPr>
            <a:lvl9pPr marL="3698108" indent="-217536" algn="ctr" eaLnBrk="0" fontAlgn="base" hangingPunct="0">
              <a:spcBef>
                <a:spcPct val="0"/>
              </a:spcBef>
              <a:spcAft>
                <a:spcPct val="0"/>
              </a:spcAft>
              <a:defRPr sz="3000">
                <a:solidFill>
                  <a:schemeClr val="tx1"/>
                </a:solidFill>
                <a:latin typeface="Times New Roman" charset="0"/>
                <a:ea typeface="ＭＳ Ｐゴシック" charset="0"/>
              </a:defRPr>
            </a:lvl9pPr>
          </a:lstStyle>
          <a:p>
            <a:pPr eaLnBrk="1" hangingPunct="1"/>
            <a:r>
              <a:rPr lang="en-US" sz="1100">
                <a:latin typeface="Calibri" charset="0"/>
                <a:cs typeface="ＭＳ Ｐゴシック" charset="0"/>
              </a:rPr>
              <a:t>Nurse and Nurse Manager Module</a:t>
            </a:r>
          </a:p>
        </p:txBody>
      </p:sp>
      <p:sp>
        <p:nvSpPr>
          <p:cNvPr id="97285" name="Slide Number Placeholder 2"/>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000">
                <a:solidFill>
                  <a:schemeClr val="tx1"/>
                </a:solidFill>
                <a:latin typeface="Times New Roman" charset="0"/>
                <a:ea typeface="ＭＳ Ｐゴシック" charset="0"/>
              </a:defRPr>
            </a:lvl1pPr>
            <a:lvl2pPr marL="706991" indent="-271920">
              <a:defRPr sz="3000">
                <a:solidFill>
                  <a:schemeClr val="tx1"/>
                </a:solidFill>
                <a:latin typeface="Times New Roman" charset="0"/>
                <a:ea typeface="ＭＳ Ｐゴシック" charset="0"/>
              </a:defRPr>
            </a:lvl2pPr>
            <a:lvl3pPr marL="1087679" indent="-217536">
              <a:defRPr sz="3000">
                <a:solidFill>
                  <a:schemeClr val="tx1"/>
                </a:solidFill>
                <a:latin typeface="Times New Roman" charset="0"/>
                <a:ea typeface="ＭＳ Ｐゴシック" charset="0"/>
              </a:defRPr>
            </a:lvl3pPr>
            <a:lvl4pPr marL="1522750" indent="-217536">
              <a:defRPr sz="3000">
                <a:solidFill>
                  <a:schemeClr val="tx1"/>
                </a:solidFill>
                <a:latin typeface="Times New Roman" charset="0"/>
                <a:ea typeface="ＭＳ Ｐゴシック" charset="0"/>
              </a:defRPr>
            </a:lvl4pPr>
            <a:lvl5pPr marL="1957822" indent="-217536">
              <a:defRPr sz="3000">
                <a:solidFill>
                  <a:schemeClr val="tx1"/>
                </a:solidFill>
                <a:latin typeface="Times New Roman" charset="0"/>
                <a:ea typeface="ＭＳ Ｐゴシック" charset="0"/>
              </a:defRPr>
            </a:lvl5pPr>
            <a:lvl6pPr marL="2392893" indent="-217536" algn="ctr" eaLnBrk="0" fontAlgn="base" hangingPunct="0">
              <a:spcBef>
                <a:spcPct val="0"/>
              </a:spcBef>
              <a:spcAft>
                <a:spcPct val="0"/>
              </a:spcAft>
              <a:defRPr sz="3000">
                <a:solidFill>
                  <a:schemeClr val="tx1"/>
                </a:solidFill>
                <a:latin typeface="Times New Roman" charset="0"/>
                <a:ea typeface="ＭＳ Ｐゴシック" charset="0"/>
              </a:defRPr>
            </a:lvl6pPr>
            <a:lvl7pPr marL="2827965" indent="-217536" algn="ctr" eaLnBrk="0" fontAlgn="base" hangingPunct="0">
              <a:spcBef>
                <a:spcPct val="0"/>
              </a:spcBef>
              <a:spcAft>
                <a:spcPct val="0"/>
              </a:spcAft>
              <a:defRPr sz="3000">
                <a:solidFill>
                  <a:schemeClr val="tx1"/>
                </a:solidFill>
                <a:latin typeface="Times New Roman" charset="0"/>
                <a:ea typeface="ＭＳ Ｐゴシック" charset="0"/>
              </a:defRPr>
            </a:lvl7pPr>
            <a:lvl8pPr marL="3263036" indent="-217536" algn="ctr" eaLnBrk="0" fontAlgn="base" hangingPunct="0">
              <a:spcBef>
                <a:spcPct val="0"/>
              </a:spcBef>
              <a:spcAft>
                <a:spcPct val="0"/>
              </a:spcAft>
              <a:defRPr sz="3000">
                <a:solidFill>
                  <a:schemeClr val="tx1"/>
                </a:solidFill>
                <a:latin typeface="Times New Roman" charset="0"/>
                <a:ea typeface="ＭＳ Ｐゴシック" charset="0"/>
              </a:defRPr>
            </a:lvl8pPr>
            <a:lvl9pPr marL="3698108" indent="-217536" algn="ctr" eaLnBrk="0" fontAlgn="base" hangingPunct="0">
              <a:spcBef>
                <a:spcPct val="0"/>
              </a:spcBef>
              <a:spcAft>
                <a:spcPct val="0"/>
              </a:spcAft>
              <a:defRPr sz="3000">
                <a:solidFill>
                  <a:schemeClr val="tx1"/>
                </a:solidFill>
                <a:latin typeface="Times New Roman" charset="0"/>
                <a:ea typeface="ＭＳ Ｐゴシック" charset="0"/>
              </a:defRPr>
            </a:lvl9pPr>
          </a:lstStyle>
          <a:p>
            <a:pPr eaLnBrk="1" hangingPunct="1"/>
            <a:fld id="{08E17D9D-5EAB-6F42-B567-D55F6085FBAC}" type="slidenum">
              <a:rPr lang="en-US" sz="1100">
                <a:latin typeface="Calibri" charset="0"/>
                <a:cs typeface="ＭＳ Ｐゴシック" charset="0"/>
              </a:rPr>
              <a:pPr eaLnBrk="1" hangingPunct="1"/>
              <a:t>9</a:t>
            </a:fld>
            <a:endParaRPr lang="en-US" sz="1100">
              <a:latin typeface="Calibri" charset="0"/>
              <a:cs typeface="ＭＳ Ｐゴシック" charset="0"/>
            </a:endParaRPr>
          </a:p>
        </p:txBody>
      </p:sp>
    </p:spTree>
    <p:extLst>
      <p:ext uri="{BB962C8B-B14F-4D97-AF65-F5344CB8AC3E}">
        <p14:creationId xmlns:p14="http://schemas.microsoft.com/office/powerpoint/2010/main" val="3100736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p:cNvSpPr>
          <p:nvPr>
            <p:ph type="sldImg"/>
          </p:nvPr>
        </p:nvSpPr>
        <p:spPr>
          <a:xfrm>
            <a:off x="234950" y="671513"/>
            <a:ext cx="5961063" cy="3354387"/>
          </a:xfrm>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charset="0"/>
                <a:ea typeface="ＭＳ Ｐゴシック" charset="0"/>
                <a:cs typeface="ＭＳ Ｐゴシック" charset="0"/>
              </a:rPr>
              <a:t>Another example of effectiveness is</a:t>
            </a:r>
            <a:r>
              <a:rPr lang="en-US" baseline="0" dirty="0">
                <a:latin typeface="Arial" charset="0"/>
                <a:ea typeface="ＭＳ Ｐゴシック" charset="0"/>
                <a:cs typeface="ＭＳ Ｐゴシック" charset="0"/>
              </a:rPr>
              <a:t> the above study,</a:t>
            </a:r>
            <a:endParaRPr lang="en-US" dirty="0">
              <a:latin typeface="Arial" charset="0"/>
              <a:ea typeface="ＭＳ Ｐゴシック" charset="0"/>
              <a:cs typeface="ＭＳ Ｐゴシック"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charset="0"/>
                <a:cs typeface="ＭＳ Ｐゴシック" charset="0"/>
              </a:defRPr>
            </a:lvl1pPr>
            <a:lvl2pPr marL="36095830" indent="-35660758" eaLnBrk="0" hangingPunct="0">
              <a:defRPr sz="2300">
                <a:solidFill>
                  <a:schemeClr val="tx1"/>
                </a:solidFill>
                <a:latin typeface="Arial" charset="0"/>
                <a:ea typeface="ＭＳ Ｐゴシック" charset="0"/>
              </a:defRPr>
            </a:lvl2pPr>
            <a:lvl3pPr eaLnBrk="0" hangingPunct="0">
              <a:defRPr sz="2300">
                <a:solidFill>
                  <a:schemeClr val="tx1"/>
                </a:solidFill>
                <a:latin typeface="Arial" charset="0"/>
                <a:ea typeface="ＭＳ Ｐゴシック" charset="0"/>
              </a:defRPr>
            </a:lvl3pPr>
            <a:lvl4pPr eaLnBrk="0" hangingPunct="0">
              <a:defRPr sz="2300">
                <a:solidFill>
                  <a:schemeClr val="tx1"/>
                </a:solidFill>
                <a:latin typeface="Arial" charset="0"/>
                <a:ea typeface="ＭＳ Ｐゴシック" charset="0"/>
              </a:defRPr>
            </a:lvl4pPr>
            <a:lvl5pPr eaLnBrk="0" hangingPunct="0">
              <a:defRPr sz="2300">
                <a:solidFill>
                  <a:schemeClr val="tx1"/>
                </a:solidFill>
                <a:latin typeface="Arial" charset="0"/>
                <a:ea typeface="ＭＳ Ｐゴシック" charset="0"/>
              </a:defRPr>
            </a:lvl5pPr>
            <a:lvl6pPr marL="435072" eaLnBrk="0" fontAlgn="base" hangingPunct="0">
              <a:spcBef>
                <a:spcPct val="0"/>
              </a:spcBef>
              <a:spcAft>
                <a:spcPct val="0"/>
              </a:spcAft>
              <a:defRPr sz="2300">
                <a:solidFill>
                  <a:schemeClr val="tx1"/>
                </a:solidFill>
                <a:latin typeface="Arial" charset="0"/>
                <a:ea typeface="ＭＳ Ｐゴシック" charset="0"/>
              </a:defRPr>
            </a:lvl6pPr>
            <a:lvl7pPr marL="870143" eaLnBrk="0" fontAlgn="base" hangingPunct="0">
              <a:spcBef>
                <a:spcPct val="0"/>
              </a:spcBef>
              <a:spcAft>
                <a:spcPct val="0"/>
              </a:spcAft>
              <a:defRPr sz="2300">
                <a:solidFill>
                  <a:schemeClr val="tx1"/>
                </a:solidFill>
                <a:latin typeface="Arial" charset="0"/>
                <a:ea typeface="ＭＳ Ｐゴシック" charset="0"/>
              </a:defRPr>
            </a:lvl7pPr>
            <a:lvl8pPr marL="1305215" eaLnBrk="0" fontAlgn="base" hangingPunct="0">
              <a:spcBef>
                <a:spcPct val="0"/>
              </a:spcBef>
              <a:spcAft>
                <a:spcPct val="0"/>
              </a:spcAft>
              <a:defRPr sz="2300">
                <a:solidFill>
                  <a:schemeClr val="tx1"/>
                </a:solidFill>
                <a:latin typeface="Arial" charset="0"/>
                <a:ea typeface="ＭＳ Ｐゴシック" charset="0"/>
              </a:defRPr>
            </a:lvl8pPr>
            <a:lvl9pPr marL="1740286"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5DDABCE6-33B0-8D4E-BDED-D2F1D7710A8F}" type="slidenum">
              <a:rPr lang="en-US" sz="1100"/>
              <a:pPr eaLnBrk="1" hangingPunct="1"/>
              <a:t>10</a:t>
            </a:fld>
            <a:endParaRPr lang="en-US" sz="1100"/>
          </a:p>
        </p:txBody>
      </p:sp>
    </p:spTree>
    <p:extLst>
      <p:ext uri="{BB962C8B-B14F-4D97-AF65-F5344CB8AC3E}">
        <p14:creationId xmlns:p14="http://schemas.microsoft.com/office/powerpoint/2010/main" val="2811880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8813" y="1155700"/>
            <a:ext cx="5540375" cy="3117850"/>
          </a:xfrm>
        </p:spPr>
      </p:sp>
      <p:sp>
        <p:nvSpPr>
          <p:cNvPr id="3" name="Notes Placeholder 2"/>
          <p:cNvSpPr>
            <a:spLocks noGrp="1"/>
          </p:cNvSpPr>
          <p:nvPr>
            <p:ph type="body" idx="1"/>
          </p:nvPr>
        </p:nvSpPr>
        <p:spPr/>
        <p:txBody>
          <a:bodyPr/>
          <a:lstStyle/>
          <a:p>
            <a:r>
              <a:rPr lang="en-US" sz="1200" dirty="0">
                <a:solidFill>
                  <a:srgbClr val="000000"/>
                </a:solidFill>
                <a:latin typeface="Varela Round"/>
              </a:rPr>
              <a:t>While many patients may want to question their clinician they may not know what to ask and they may not feel they have permission to question. To help patients, Consumer Reports developed five questions focused on overuse. </a:t>
            </a:r>
          </a:p>
          <a:p>
            <a:r>
              <a:rPr lang="en-US" sz="1200" dirty="0">
                <a:solidFill>
                  <a:srgbClr val="000000"/>
                </a:solidFill>
                <a:latin typeface="Varela Round"/>
              </a:rPr>
              <a:t>These questions were tested in 2017 with 4,519respondents who were asked to use the questions in a healthcare interaction. Respondents reported:</a:t>
            </a:r>
          </a:p>
          <a:p>
            <a:endParaRPr lang="en-US" sz="1200" dirty="0">
              <a:solidFill>
                <a:srgbClr val="000000"/>
              </a:solidFill>
              <a:latin typeface="Varela Round"/>
            </a:endParaRPr>
          </a:p>
          <a:p>
            <a:r>
              <a:rPr lang="en-US" sz="1200" dirty="0">
                <a:solidFill>
                  <a:srgbClr val="000000"/>
                </a:solidFill>
                <a:latin typeface="Varela Round"/>
              </a:rPr>
              <a:t>20% changed their opinion about what to do as a result of asking the questions;</a:t>
            </a:r>
          </a:p>
          <a:p>
            <a:r>
              <a:rPr lang="en-US" sz="1200" dirty="0">
                <a:solidFill>
                  <a:srgbClr val="000000"/>
                </a:solidFill>
                <a:latin typeface="Varela Round"/>
              </a:rPr>
              <a:t>22% said they changed their plans about their anticipated treatment;</a:t>
            </a:r>
          </a:p>
          <a:p>
            <a:r>
              <a:rPr lang="en-US" sz="1200" dirty="0">
                <a:solidFill>
                  <a:srgbClr val="000000"/>
                </a:solidFill>
                <a:latin typeface="Varela Round"/>
              </a:rPr>
              <a:t>88% said that their doctor was open to answering questions; and,</a:t>
            </a:r>
          </a:p>
          <a:p>
            <a:r>
              <a:rPr lang="en-US" sz="1200" dirty="0">
                <a:solidFill>
                  <a:srgbClr val="000000"/>
                </a:solidFill>
                <a:latin typeface="Varela Round"/>
              </a:rPr>
              <a:t>90% said they would encourage their family and friends to ask the questions.</a:t>
            </a:r>
          </a:p>
          <a:p>
            <a:endParaRPr lang="en-US" sz="1200" dirty="0">
              <a:solidFill>
                <a:srgbClr val="000000"/>
              </a:solidFill>
              <a:latin typeface="Varela Round"/>
            </a:endParaRPr>
          </a:p>
          <a:p>
            <a:r>
              <a:rPr lang="en-US" sz="1200" dirty="0">
                <a:solidFill>
                  <a:srgbClr val="000000"/>
                </a:solidFill>
                <a:latin typeface="Varela Round"/>
              </a:rPr>
              <a:t>To</a:t>
            </a:r>
            <a:r>
              <a:rPr lang="en-US" sz="1200" baseline="0" dirty="0">
                <a:solidFill>
                  <a:srgbClr val="000000"/>
                </a:solidFill>
                <a:latin typeface="Varela Round"/>
              </a:rPr>
              <a:t> work most effectively, messaging should be integrated into the flow of care and multiple messengers at the point of care should be trained to engage patients and answer questions.</a:t>
            </a:r>
            <a:endParaRPr lang="en-US" sz="1200" dirty="0">
              <a:solidFill>
                <a:srgbClr val="000000"/>
              </a:solidFill>
              <a:latin typeface="Varela Round"/>
            </a:endParaRPr>
          </a:p>
        </p:txBody>
      </p:sp>
      <p:sp>
        <p:nvSpPr>
          <p:cNvPr id="4" name="Slide Number Placeholder 3"/>
          <p:cNvSpPr>
            <a:spLocks noGrp="1"/>
          </p:cNvSpPr>
          <p:nvPr>
            <p:ph type="sldNum" sz="quarter" idx="10"/>
          </p:nvPr>
        </p:nvSpPr>
        <p:spPr/>
        <p:txBody>
          <a:bodyPr/>
          <a:lstStyle/>
          <a:p>
            <a:pPr defTabSz="435072">
              <a:defRPr/>
            </a:pPr>
            <a:fld id="{1A8BAE3B-D043-4589-BE96-7D38C5512BFA}" type="slidenum">
              <a:rPr lang="en-US" sz="1100">
                <a:solidFill>
                  <a:prstClr val="black"/>
                </a:solidFill>
                <a:latin typeface="Calibri"/>
              </a:rPr>
              <a:pPr defTabSz="435072">
                <a:defRPr/>
              </a:pPr>
              <a:t>11</a:t>
            </a:fld>
            <a:endParaRPr lang="en-US" sz="1100" dirty="0">
              <a:solidFill>
                <a:prstClr val="black"/>
              </a:solidFill>
              <a:latin typeface="Calibri"/>
            </a:endParaRPr>
          </a:p>
        </p:txBody>
      </p:sp>
    </p:spTree>
    <p:extLst>
      <p:ext uri="{BB962C8B-B14F-4D97-AF65-F5344CB8AC3E}">
        <p14:creationId xmlns:p14="http://schemas.microsoft.com/office/powerpoint/2010/main" val="13268885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016220"/>
          </a:xfrm>
        </p:spPr>
        <p:txBody>
          <a:bodyPr>
            <a:normAutofit/>
          </a:bodyPr>
          <a:lstStyle>
            <a:lvl1pPr>
              <a:defRPr sz="4800"/>
            </a:lvl1pPr>
          </a:lstStyle>
          <a:p>
            <a:r>
              <a:rPr lang="en-US" dirty="0"/>
              <a:t>Click to edit Master title style</a:t>
            </a:r>
          </a:p>
        </p:txBody>
      </p:sp>
      <p:sp>
        <p:nvSpPr>
          <p:cNvPr id="3" name="Subtitle 2"/>
          <p:cNvSpPr>
            <a:spLocks noGrp="1"/>
          </p:cNvSpPr>
          <p:nvPr>
            <p:ph type="subTitle" idx="1"/>
          </p:nvPr>
        </p:nvSpPr>
        <p:spPr>
          <a:xfrm>
            <a:off x="914400" y="3146646"/>
            <a:ext cx="8534400" cy="591330"/>
          </a:xfrm>
        </p:spPr>
        <p:txBody>
          <a:bodyPr/>
          <a:lstStyle>
            <a:lvl1pPr marL="0" indent="0" algn="l">
              <a:buNone/>
              <a:defRPr b="0" i="1">
                <a:solidFill>
                  <a:schemeClr val="tx1">
                    <a:tint val="75000"/>
                  </a:schemeClr>
                </a:solidFill>
                <a:latin typeface="Franklin Gothic Book"/>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432218431"/>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lvl1pPr marL="342900" indent="-342900">
              <a:buClr>
                <a:srgbClr val="B3931B"/>
              </a:buClr>
              <a:buFont typeface="Arial"/>
              <a:buChar char="•"/>
              <a:defRPr b="0" i="0">
                <a:latin typeface="Franklin Gothic Book"/>
                <a:cs typeface="Franklin Gothic Book"/>
              </a:defRPr>
            </a:lvl1pPr>
            <a:lvl2pPr marL="742950" indent="-285750">
              <a:buClr>
                <a:srgbClr val="B3931B"/>
              </a:buClr>
              <a:buFont typeface="Arial"/>
              <a:buChar char="•"/>
              <a:defRPr b="0" i="0">
                <a:latin typeface="Franklin Gothic Book"/>
                <a:cs typeface="Franklin Gothic Book"/>
              </a:defRPr>
            </a:lvl2pPr>
            <a:lvl3pPr marL="1143000" indent="-228600">
              <a:buClr>
                <a:srgbClr val="B3931B"/>
              </a:buClr>
              <a:buFont typeface="Arial"/>
              <a:buChar char="•"/>
              <a:defRPr b="0" i="0">
                <a:latin typeface="Franklin Gothic Book"/>
                <a:cs typeface="Franklin Gothic Book"/>
              </a:defRPr>
            </a:lvl3pPr>
            <a:lvl4pPr marL="1600200" indent="-228600">
              <a:buClr>
                <a:srgbClr val="B3931B"/>
              </a:buClr>
              <a:buFont typeface="Arial"/>
              <a:buChar char="•"/>
              <a:defRPr b="0" i="0">
                <a:latin typeface="Franklin Gothic Book"/>
                <a:cs typeface="Franklin Gothic Book"/>
              </a:defRPr>
            </a:lvl4pPr>
            <a:lvl5pPr marL="2057400" indent="-228600">
              <a:buClr>
                <a:srgbClr val="B3931B"/>
              </a:buClr>
              <a:buFont typeface="Arial"/>
              <a:buChar char="•"/>
              <a:defRPr b="0" i="0">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2241325" y="999395"/>
            <a:ext cx="9249547" cy="762662"/>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420217827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831613"/>
            <a:ext cx="2743200" cy="5294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831613"/>
            <a:ext cx="8026400" cy="5294550"/>
          </a:xfrm>
        </p:spPr>
        <p:txBody>
          <a:bodyPr vert="eaVert"/>
          <a:lstStyle>
            <a:lvl1pPr marL="342900" indent="-342900">
              <a:buClr>
                <a:srgbClr val="B3931B"/>
              </a:buClr>
              <a:buFont typeface="Arial"/>
              <a:buChar char="•"/>
              <a:defRPr>
                <a:latin typeface="Franklin Gothic Book"/>
                <a:cs typeface="Franklin Gothic Book"/>
              </a:defRPr>
            </a:lvl1pPr>
            <a:lvl2pPr marL="742950" indent="-285750">
              <a:buClr>
                <a:srgbClr val="B3931B"/>
              </a:buClr>
              <a:buFont typeface="Arial"/>
              <a:buChar char="•"/>
              <a:defRPr>
                <a:latin typeface="Franklin Gothic Book"/>
                <a:cs typeface="Franklin Gothic Book"/>
              </a:defRPr>
            </a:lvl2pPr>
            <a:lvl3pPr marL="1143000" indent="-228600">
              <a:buClr>
                <a:srgbClr val="B3931B"/>
              </a:buClr>
              <a:buFont typeface="Arial"/>
              <a:buChar char="•"/>
              <a:defRPr>
                <a:latin typeface="Franklin Gothic Book"/>
                <a:cs typeface="Franklin Gothic Book"/>
              </a:defRPr>
            </a:lvl3pPr>
            <a:lvl4pPr marL="1600200" indent="-228600">
              <a:buClr>
                <a:srgbClr val="B3931B"/>
              </a:buClr>
              <a:buFont typeface="Arial"/>
              <a:buChar char="•"/>
              <a:defRPr>
                <a:latin typeface="Franklin Gothic Book"/>
                <a:cs typeface="Franklin Gothic Book"/>
              </a:defRPr>
            </a:lvl4pPr>
            <a:lvl5pPr marL="2057400" indent="-228600">
              <a:buClr>
                <a:srgbClr val="B3931B"/>
              </a:buClr>
              <a:buFont typeface="Arial"/>
              <a:buChar char="•"/>
              <a:defRPr>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25659927"/>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06721691"/>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016220"/>
          </a:xfrm>
        </p:spPr>
        <p:txBody>
          <a:bodyPr>
            <a:normAutofit/>
          </a:bodyPr>
          <a:lstStyle>
            <a:lvl1pPr>
              <a:defRPr sz="4800"/>
            </a:lvl1pPr>
          </a:lstStyle>
          <a:p>
            <a:r>
              <a:rPr lang="en-US" dirty="0"/>
              <a:t>Click to edit Master title style</a:t>
            </a:r>
          </a:p>
        </p:txBody>
      </p:sp>
      <p:sp>
        <p:nvSpPr>
          <p:cNvPr id="3" name="Subtitle 2"/>
          <p:cNvSpPr>
            <a:spLocks noGrp="1"/>
          </p:cNvSpPr>
          <p:nvPr>
            <p:ph type="subTitle" idx="1"/>
          </p:nvPr>
        </p:nvSpPr>
        <p:spPr>
          <a:xfrm>
            <a:off x="914400" y="3146646"/>
            <a:ext cx="8534400" cy="591330"/>
          </a:xfrm>
        </p:spPr>
        <p:txBody>
          <a:bodyPr/>
          <a:lstStyle>
            <a:lvl1pPr marL="0" indent="0" algn="l">
              <a:buNone/>
              <a:defRPr b="0" i="1">
                <a:solidFill>
                  <a:schemeClr val="tx1">
                    <a:tint val="75000"/>
                  </a:schemeClr>
                </a:solidFill>
                <a:latin typeface="Franklin Gothic Book"/>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924463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41325" y="999395"/>
            <a:ext cx="9249547" cy="762662"/>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marL="342900" indent="-342900">
              <a:buClr>
                <a:srgbClr val="B3931B"/>
              </a:buClr>
              <a:buFont typeface="Arial"/>
              <a:buChar char="•"/>
              <a:defRPr sz="1900" b="0" i="0">
                <a:latin typeface="Franklin Gothic Book"/>
                <a:cs typeface="Franklin Gothic Book"/>
              </a:defRPr>
            </a:lvl1pPr>
            <a:lvl2pPr marL="800100" indent="-342900">
              <a:buClr>
                <a:srgbClr val="B3931B"/>
              </a:buClr>
              <a:buFont typeface="Arial"/>
              <a:buChar char="•"/>
              <a:defRPr sz="1900" b="0" i="0">
                <a:latin typeface="Franklin Gothic Book"/>
                <a:cs typeface="Franklin Gothic Book"/>
              </a:defRPr>
            </a:lvl2pPr>
            <a:lvl3pPr marL="1257300" indent="-342900">
              <a:buClr>
                <a:srgbClr val="B3931B"/>
              </a:buClr>
              <a:buFont typeface="Arial"/>
              <a:buChar char="•"/>
              <a:defRPr sz="1900" b="0" i="0">
                <a:latin typeface="Franklin Gothic Book"/>
                <a:cs typeface="Franklin Gothic Book"/>
              </a:defRPr>
            </a:lvl3pPr>
            <a:lvl4pPr marL="1714500" indent="-342900">
              <a:buClr>
                <a:srgbClr val="B3931B"/>
              </a:buClr>
              <a:buFont typeface="Arial"/>
              <a:buChar char="•"/>
              <a:defRPr sz="1900" b="0" i="0">
                <a:latin typeface="Franklin Gothic Book"/>
                <a:cs typeface="Franklin Gothic Book"/>
              </a:defRPr>
            </a:lvl4pPr>
            <a:lvl5pPr marL="2171700" indent="-342900">
              <a:buClr>
                <a:srgbClr val="B3931B"/>
              </a:buClr>
              <a:buFont typeface="Arial"/>
              <a:buChar char="•"/>
              <a:defRPr sz="1900" b="0" i="0">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57337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34838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marL="342900" indent="-342900">
              <a:buClr>
                <a:srgbClr val="B3931B"/>
              </a:buClr>
              <a:buFont typeface="Arial"/>
              <a:buChar char="•"/>
              <a:defRPr sz="2800" b="0" i="0">
                <a:latin typeface="Franklin Gothic Book"/>
                <a:cs typeface="Franklin Gothic Book"/>
              </a:defRPr>
            </a:lvl1pPr>
            <a:lvl2pPr marL="742950" indent="-285750">
              <a:buClr>
                <a:srgbClr val="B3931B"/>
              </a:buClr>
              <a:buFont typeface="Arial"/>
              <a:buChar char="•"/>
              <a:defRPr sz="2400" b="0" i="0">
                <a:latin typeface="Franklin Gothic Book"/>
                <a:cs typeface="Franklin Gothic Book"/>
              </a:defRPr>
            </a:lvl2pPr>
            <a:lvl3pPr marL="1143000" indent="-228600">
              <a:buClr>
                <a:srgbClr val="B3931B"/>
              </a:buClr>
              <a:buFont typeface="Arial"/>
              <a:buChar char="•"/>
              <a:defRPr sz="2000" b="0" i="0">
                <a:latin typeface="Franklin Gothic Book"/>
                <a:cs typeface="Franklin Gothic Book"/>
              </a:defRPr>
            </a:lvl3pPr>
            <a:lvl4pPr marL="1600200" indent="-228600">
              <a:buClr>
                <a:srgbClr val="B3931B"/>
              </a:buClr>
              <a:buFont typeface="Arial"/>
              <a:buChar char="•"/>
              <a:defRPr sz="1800" b="0" i="0">
                <a:latin typeface="Franklin Gothic Book"/>
                <a:cs typeface="Franklin Gothic Book"/>
              </a:defRPr>
            </a:lvl4pPr>
            <a:lvl5pPr marL="2057400" indent="-228600">
              <a:buClr>
                <a:srgbClr val="B3931B"/>
              </a:buClr>
              <a:buFont typeface="Arial"/>
              <a:buChar char="•"/>
              <a:defRPr sz="1800" b="0" i="0">
                <a:latin typeface="Franklin Gothic Book"/>
                <a:cs typeface="Franklin Gothic Book"/>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marL="342900" indent="-342900">
              <a:buClr>
                <a:srgbClr val="B3931B"/>
              </a:buClr>
              <a:buFont typeface="Arial"/>
              <a:buChar char="•"/>
              <a:defRPr sz="2800" b="0" i="0">
                <a:latin typeface="Franklin Gothic Book"/>
                <a:cs typeface="Franklin Gothic Book"/>
              </a:defRPr>
            </a:lvl1pPr>
            <a:lvl2pPr marL="742950" indent="-285750">
              <a:buClr>
                <a:srgbClr val="B3931B"/>
              </a:buClr>
              <a:buFont typeface="Arial"/>
              <a:buChar char="•"/>
              <a:defRPr sz="2400" b="0" i="0">
                <a:latin typeface="Franklin Gothic Book"/>
                <a:cs typeface="Franklin Gothic Book"/>
              </a:defRPr>
            </a:lvl2pPr>
            <a:lvl3pPr marL="1143000" indent="-228600">
              <a:buClr>
                <a:srgbClr val="B3931B"/>
              </a:buClr>
              <a:buFont typeface="Arial"/>
              <a:buChar char="•"/>
              <a:defRPr sz="2000" b="0" i="0">
                <a:latin typeface="Franklin Gothic Book"/>
                <a:cs typeface="Franklin Gothic Book"/>
              </a:defRPr>
            </a:lvl3pPr>
            <a:lvl4pPr marL="1600200" indent="-228600">
              <a:buClr>
                <a:srgbClr val="B3931B"/>
              </a:buClr>
              <a:buFont typeface="Arial"/>
              <a:buChar char="•"/>
              <a:defRPr sz="1800" b="0" i="0">
                <a:latin typeface="Franklin Gothic Book"/>
                <a:cs typeface="Franklin Gothic Book"/>
              </a:defRPr>
            </a:lvl4pPr>
            <a:lvl5pPr marL="2057400" indent="-228600">
              <a:buClr>
                <a:srgbClr val="B3931B"/>
              </a:buClr>
              <a:buFont typeface="Arial"/>
              <a:buChar char="•"/>
              <a:defRPr sz="1800" b="0" i="0">
                <a:latin typeface="Franklin Gothic Book"/>
                <a:cs typeface="Franklin Gothic Book"/>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2241325" y="999395"/>
            <a:ext cx="9249547" cy="762662"/>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1510690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2265584"/>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905346"/>
            <a:ext cx="5386917" cy="35789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2265584"/>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905346"/>
            <a:ext cx="5389033" cy="35789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2241325" y="999395"/>
            <a:ext cx="9249547" cy="762662"/>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2283001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2241325" y="999395"/>
            <a:ext cx="9249547" cy="762662"/>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1975400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4407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41325" y="999395"/>
            <a:ext cx="9249547" cy="762662"/>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marL="342900" indent="-342900">
              <a:buClr>
                <a:srgbClr val="B3931B"/>
              </a:buClr>
              <a:buFont typeface="Arial"/>
              <a:buChar char="•"/>
              <a:defRPr sz="1900" b="0" i="0">
                <a:latin typeface="Franklin Gothic Book"/>
                <a:cs typeface="Franklin Gothic Book"/>
              </a:defRPr>
            </a:lvl1pPr>
            <a:lvl2pPr marL="800100" indent="-342900">
              <a:buClr>
                <a:srgbClr val="B3931B"/>
              </a:buClr>
              <a:buFont typeface="Arial"/>
              <a:buChar char="•"/>
              <a:defRPr sz="1900" b="0" i="0">
                <a:latin typeface="Franklin Gothic Book"/>
                <a:cs typeface="Franklin Gothic Book"/>
              </a:defRPr>
            </a:lvl2pPr>
            <a:lvl3pPr marL="1257300" indent="-342900">
              <a:buClr>
                <a:srgbClr val="B3931B"/>
              </a:buClr>
              <a:buFont typeface="Arial"/>
              <a:buChar char="•"/>
              <a:defRPr sz="1900" b="0" i="0">
                <a:latin typeface="Franklin Gothic Book"/>
                <a:cs typeface="Franklin Gothic Book"/>
              </a:defRPr>
            </a:lvl3pPr>
            <a:lvl4pPr marL="1714500" indent="-342900">
              <a:buClr>
                <a:srgbClr val="B3931B"/>
              </a:buClr>
              <a:buFont typeface="Arial"/>
              <a:buChar char="•"/>
              <a:defRPr sz="1900" b="0" i="0">
                <a:latin typeface="Franklin Gothic Book"/>
                <a:cs typeface="Franklin Gothic Book"/>
              </a:defRPr>
            </a:lvl4pPr>
            <a:lvl5pPr marL="2171700" indent="-342900">
              <a:buClr>
                <a:srgbClr val="B3931B"/>
              </a:buClr>
              <a:buFont typeface="Arial"/>
              <a:buChar char="•"/>
              <a:defRPr sz="1900" b="0" i="0">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4384606"/>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786845"/>
            <a:ext cx="4011084" cy="1033897"/>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1786845"/>
            <a:ext cx="6815667" cy="4101876"/>
          </a:xfrm>
        </p:spPr>
        <p:txBody>
          <a:bodyPr/>
          <a:lstStyle>
            <a:lvl1pPr marL="514350" indent="-514350">
              <a:buClr>
                <a:srgbClr val="B3931B"/>
              </a:buClr>
              <a:buFont typeface="Arial"/>
              <a:buChar char="•"/>
              <a:defRPr sz="3200" b="0" i="0">
                <a:latin typeface="Franklin Gothic Book"/>
                <a:cs typeface="Franklin Gothic Book"/>
              </a:defRPr>
            </a:lvl1pPr>
            <a:lvl2pPr marL="971550" indent="-514350">
              <a:buClr>
                <a:srgbClr val="B3931B"/>
              </a:buClr>
              <a:buFont typeface="Arial"/>
              <a:buChar char="•"/>
              <a:defRPr sz="2800" b="0" i="0">
                <a:latin typeface="Franklin Gothic Book"/>
                <a:cs typeface="Franklin Gothic Book"/>
              </a:defRPr>
            </a:lvl2pPr>
            <a:lvl3pPr marL="1371600" indent="-457200">
              <a:buClr>
                <a:srgbClr val="B3931B"/>
              </a:buClr>
              <a:buFont typeface="Arial"/>
              <a:buChar char="•"/>
              <a:defRPr sz="2400" b="0" i="0">
                <a:latin typeface="Franklin Gothic Book"/>
                <a:cs typeface="Franklin Gothic Book"/>
              </a:defRPr>
            </a:lvl3pPr>
            <a:lvl4pPr marL="1828800" indent="-457200">
              <a:buClr>
                <a:srgbClr val="B3931B"/>
              </a:buClr>
              <a:buFont typeface="Arial"/>
              <a:buChar char="•"/>
              <a:defRPr sz="2000" b="0" i="0">
                <a:latin typeface="Franklin Gothic Book"/>
                <a:cs typeface="Franklin Gothic Book"/>
              </a:defRPr>
            </a:lvl4pPr>
            <a:lvl5pPr marL="2286000" indent="-457200">
              <a:buClr>
                <a:srgbClr val="B3931B"/>
              </a:buClr>
              <a:buFont typeface="Arial"/>
              <a:buChar char="•"/>
              <a:defRPr sz="2000" b="0" i="0">
                <a:latin typeface="Franklin Gothic Book"/>
                <a:cs typeface="Franklin Gothic Book"/>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2820743"/>
            <a:ext cx="4011084" cy="3067979"/>
          </a:xfrm>
        </p:spPr>
        <p:txBody>
          <a:bodyPr/>
          <a:lstStyle>
            <a:lvl1pPr marL="0" indent="0">
              <a:buNone/>
              <a:defRPr sz="1400" b="0" i="0">
                <a:latin typeface="Franklin Gothic Book"/>
                <a:cs typeface="Franklin Gothic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627692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25692764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lvl1pPr marL="342900" indent="-342900">
              <a:buClr>
                <a:srgbClr val="B3931B"/>
              </a:buClr>
              <a:buFont typeface="Arial"/>
              <a:buChar char="•"/>
              <a:defRPr b="0" i="0">
                <a:latin typeface="Franklin Gothic Book"/>
                <a:cs typeface="Franklin Gothic Book"/>
              </a:defRPr>
            </a:lvl1pPr>
            <a:lvl2pPr marL="742950" indent="-285750">
              <a:buClr>
                <a:srgbClr val="B3931B"/>
              </a:buClr>
              <a:buFont typeface="Arial"/>
              <a:buChar char="•"/>
              <a:defRPr b="0" i="0">
                <a:latin typeface="Franklin Gothic Book"/>
                <a:cs typeface="Franklin Gothic Book"/>
              </a:defRPr>
            </a:lvl2pPr>
            <a:lvl3pPr marL="1143000" indent="-228600">
              <a:buClr>
                <a:srgbClr val="B3931B"/>
              </a:buClr>
              <a:buFont typeface="Arial"/>
              <a:buChar char="•"/>
              <a:defRPr b="0" i="0">
                <a:latin typeface="Franklin Gothic Book"/>
                <a:cs typeface="Franklin Gothic Book"/>
              </a:defRPr>
            </a:lvl3pPr>
            <a:lvl4pPr marL="1600200" indent="-228600">
              <a:buClr>
                <a:srgbClr val="B3931B"/>
              </a:buClr>
              <a:buFont typeface="Arial"/>
              <a:buChar char="•"/>
              <a:defRPr b="0" i="0">
                <a:latin typeface="Franklin Gothic Book"/>
                <a:cs typeface="Franklin Gothic Book"/>
              </a:defRPr>
            </a:lvl4pPr>
            <a:lvl5pPr marL="2057400" indent="-228600">
              <a:buClr>
                <a:srgbClr val="B3931B"/>
              </a:buClr>
              <a:buFont typeface="Arial"/>
              <a:buChar char="•"/>
              <a:defRPr b="0" i="0">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2241325" y="999395"/>
            <a:ext cx="9249547" cy="762662"/>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5932583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831613"/>
            <a:ext cx="2743200" cy="5294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831613"/>
            <a:ext cx="8026400" cy="5294550"/>
          </a:xfrm>
        </p:spPr>
        <p:txBody>
          <a:bodyPr vert="eaVert"/>
          <a:lstStyle>
            <a:lvl1pPr marL="342900" indent="-342900">
              <a:buClr>
                <a:srgbClr val="B3931B"/>
              </a:buClr>
              <a:buFont typeface="Arial"/>
              <a:buChar char="•"/>
              <a:defRPr>
                <a:latin typeface="Franklin Gothic Book"/>
                <a:cs typeface="Franklin Gothic Book"/>
              </a:defRPr>
            </a:lvl1pPr>
            <a:lvl2pPr marL="742950" indent="-285750">
              <a:buClr>
                <a:srgbClr val="B3931B"/>
              </a:buClr>
              <a:buFont typeface="Arial"/>
              <a:buChar char="•"/>
              <a:defRPr>
                <a:latin typeface="Franklin Gothic Book"/>
                <a:cs typeface="Franklin Gothic Book"/>
              </a:defRPr>
            </a:lvl2pPr>
            <a:lvl3pPr marL="1143000" indent="-228600">
              <a:buClr>
                <a:srgbClr val="B3931B"/>
              </a:buClr>
              <a:buFont typeface="Arial"/>
              <a:buChar char="•"/>
              <a:defRPr>
                <a:latin typeface="Franklin Gothic Book"/>
                <a:cs typeface="Franklin Gothic Book"/>
              </a:defRPr>
            </a:lvl3pPr>
            <a:lvl4pPr marL="1600200" indent="-228600">
              <a:buClr>
                <a:srgbClr val="B3931B"/>
              </a:buClr>
              <a:buFont typeface="Arial"/>
              <a:buChar char="•"/>
              <a:defRPr>
                <a:latin typeface="Franklin Gothic Book"/>
                <a:cs typeface="Franklin Gothic Book"/>
              </a:defRPr>
            </a:lvl4pPr>
            <a:lvl5pPr marL="2057400" indent="-228600">
              <a:buClr>
                <a:srgbClr val="B3931B"/>
              </a:buClr>
              <a:buFont typeface="Arial"/>
              <a:buChar char="•"/>
              <a:defRPr>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31409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09600" y="3938589"/>
            <a:ext cx="10972800" cy="21875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xfrm>
            <a:off x="609600" y="6356357"/>
            <a:ext cx="2844800" cy="365125"/>
          </a:xfrm>
          <a:prstGeom prst="rect">
            <a:avLst/>
          </a:prstGeom>
        </p:spPr>
        <p:txBody>
          <a:bodyPr/>
          <a:lstStyle>
            <a:lvl1pPr>
              <a:defRPr/>
            </a:lvl1pPr>
          </a:lstStyle>
          <a:p>
            <a:pPr>
              <a:defRPr/>
            </a:pPr>
            <a:fld id="{65AEABC1-2289-9440-A9EC-BEE3FF647A5C}" type="datetime1">
              <a:rPr lang="en-US" smtClean="0">
                <a:solidFill>
                  <a:prstClr val="black"/>
                </a:solidFill>
              </a:rPr>
              <a:pPr>
                <a:defRPr/>
              </a:pPr>
              <a:t>5/12/2021</a:t>
            </a:fld>
            <a:endParaRPr lang="en-US">
              <a:solidFill>
                <a:prstClr val="black"/>
              </a:solidFill>
            </a:endParaRPr>
          </a:p>
        </p:txBody>
      </p:sp>
      <p:sp>
        <p:nvSpPr>
          <p:cNvPr id="7" name="Rectangle 5"/>
          <p:cNvSpPr>
            <a:spLocks noGrp="1" noChangeArrowheads="1"/>
          </p:cNvSpPr>
          <p:nvPr>
            <p:ph type="ftr" sz="quarter" idx="11"/>
          </p:nvPr>
        </p:nvSpPr>
        <p:spPr>
          <a:xfrm>
            <a:off x="4165600" y="6350473"/>
            <a:ext cx="3860800" cy="365844"/>
          </a:xfrm>
          <a:prstGeom prst="rect">
            <a:avLst/>
          </a:prstGeom>
        </p:spPr>
        <p:txBody>
          <a:bodyPr/>
          <a:lstStyle>
            <a:lvl1pPr>
              <a:defRPr/>
            </a:lvl1pPr>
          </a:lstStyle>
          <a:p>
            <a:pPr>
              <a:defRPr/>
            </a:pPr>
            <a:endParaRPr lang="en-US">
              <a:solidFill>
                <a:prstClr val="black"/>
              </a:solidFill>
            </a:endParaRPr>
          </a:p>
        </p:txBody>
      </p:sp>
      <p:sp>
        <p:nvSpPr>
          <p:cNvPr id="8" name="Rectangle 6"/>
          <p:cNvSpPr>
            <a:spLocks noGrp="1" noChangeArrowheads="1"/>
          </p:cNvSpPr>
          <p:nvPr>
            <p:ph type="sldNum" sz="quarter" idx="12"/>
          </p:nvPr>
        </p:nvSpPr>
        <p:spPr>
          <a:xfrm>
            <a:off x="8737600" y="6356357"/>
            <a:ext cx="2844800" cy="365125"/>
          </a:xfrm>
          <a:prstGeom prst="rect">
            <a:avLst/>
          </a:prstGeom>
        </p:spPr>
        <p:txBody>
          <a:bodyPr/>
          <a:lstStyle>
            <a:lvl1pPr>
              <a:defRPr/>
            </a:lvl1pPr>
          </a:lstStyle>
          <a:p>
            <a:pPr>
              <a:defRPr/>
            </a:pPr>
            <a:fld id="{6624051E-C142-457F-BFAF-43DA8647576C}"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442161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016220"/>
          </a:xfrm>
        </p:spPr>
        <p:txBody>
          <a:bodyPr>
            <a:normAutofit/>
          </a:bodyPr>
          <a:lstStyle>
            <a:lvl1pPr>
              <a:defRPr sz="4800"/>
            </a:lvl1pPr>
          </a:lstStyle>
          <a:p>
            <a:r>
              <a:rPr lang="en-US" dirty="0"/>
              <a:t>Click to edit Master title style</a:t>
            </a:r>
          </a:p>
        </p:txBody>
      </p:sp>
      <p:sp>
        <p:nvSpPr>
          <p:cNvPr id="3" name="Subtitle 2"/>
          <p:cNvSpPr>
            <a:spLocks noGrp="1"/>
          </p:cNvSpPr>
          <p:nvPr>
            <p:ph type="subTitle" idx="1"/>
          </p:nvPr>
        </p:nvSpPr>
        <p:spPr>
          <a:xfrm>
            <a:off x="914400" y="3146646"/>
            <a:ext cx="8534400" cy="591330"/>
          </a:xfrm>
        </p:spPr>
        <p:txBody>
          <a:bodyPr/>
          <a:lstStyle>
            <a:lvl1pPr marL="0" indent="0" algn="l">
              <a:buNone/>
              <a:defRPr b="0" i="1">
                <a:solidFill>
                  <a:schemeClr val="tx1">
                    <a:tint val="75000"/>
                  </a:schemeClr>
                </a:solidFill>
                <a:latin typeface="Franklin Gothic Book"/>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8463372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41325" y="999395"/>
            <a:ext cx="9249547" cy="762662"/>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marL="342900" indent="-342900">
              <a:buClr>
                <a:srgbClr val="B3931B"/>
              </a:buClr>
              <a:buFont typeface="Arial"/>
              <a:buChar char="•"/>
              <a:defRPr sz="1900" b="0" i="0">
                <a:latin typeface="Franklin Gothic Book"/>
                <a:cs typeface="Franklin Gothic Book"/>
              </a:defRPr>
            </a:lvl1pPr>
            <a:lvl2pPr marL="800100" indent="-342900">
              <a:buClr>
                <a:srgbClr val="B3931B"/>
              </a:buClr>
              <a:buFont typeface="Arial"/>
              <a:buChar char="•"/>
              <a:defRPr sz="1900" b="0" i="0">
                <a:latin typeface="Franklin Gothic Book"/>
                <a:cs typeface="Franklin Gothic Book"/>
              </a:defRPr>
            </a:lvl2pPr>
            <a:lvl3pPr marL="1257300" indent="-342900">
              <a:buClr>
                <a:srgbClr val="B3931B"/>
              </a:buClr>
              <a:buFont typeface="Arial"/>
              <a:buChar char="•"/>
              <a:defRPr sz="1900" b="0" i="0">
                <a:latin typeface="Franklin Gothic Book"/>
                <a:cs typeface="Franklin Gothic Book"/>
              </a:defRPr>
            </a:lvl3pPr>
            <a:lvl4pPr marL="1714500" indent="-342900">
              <a:buClr>
                <a:srgbClr val="B3931B"/>
              </a:buClr>
              <a:buFont typeface="Arial"/>
              <a:buChar char="•"/>
              <a:defRPr sz="1900" b="0" i="0">
                <a:latin typeface="Franklin Gothic Book"/>
                <a:cs typeface="Franklin Gothic Book"/>
              </a:defRPr>
            </a:lvl4pPr>
            <a:lvl5pPr marL="2171700" indent="-342900">
              <a:buClr>
                <a:srgbClr val="B3931B"/>
              </a:buClr>
              <a:buFont typeface="Arial"/>
              <a:buChar char="•"/>
              <a:defRPr sz="1900" b="0" i="0">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84339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67860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marL="342900" indent="-342900">
              <a:buClr>
                <a:srgbClr val="B3931B"/>
              </a:buClr>
              <a:buFont typeface="Arial"/>
              <a:buChar char="•"/>
              <a:defRPr sz="2800" b="0" i="0">
                <a:latin typeface="Franklin Gothic Book"/>
                <a:cs typeface="Franklin Gothic Book"/>
              </a:defRPr>
            </a:lvl1pPr>
            <a:lvl2pPr marL="742950" indent="-285750">
              <a:buClr>
                <a:srgbClr val="B3931B"/>
              </a:buClr>
              <a:buFont typeface="Arial"/>
              <a:buChar char="•"/>
              <a:defRPr sz="2400" b="0" i="0">
                <a:latin typeface="Franklin Gothic Book"/>
                <a:cs typeface="Franklin Gothic Book"/>
              </a:defRPr>
            </a:lvl2pPr>
            <a:lvl3pPr marL="1143000" indent="-228600">
              <a:buClr>
                <a:srgbClr val="B3931B"/>
              </a:buClr>
              <a:buFont typeface="Arial"/>
              <a:buChar char="•"/>
              <a:defRPr sz="2000" b="0" i="0">
                <a:latin typeface="Franklin Gothic Book"/>
                <a:cs typeface="Franklin Gothic Book"/>
              </a:defRPr>
            </a:lvl3pPr>
            <a:lvl4pPr marL="1600200" indent="-228600">
              <a:buClr>
                <a:srgbClr val="B3931B"/>
              </a:buClr>
              <a:buFont typeface="Arial"/>
              <a:buChar char="•"/>
              <a:defRPr sz="1800" b="0" i="0">
                <a:latin typeface="Franklin Gothic Book"/>
                <a:cs typeface="Franklin Gothic Book"/>
              </a:defRPr>
            </a:lvl4pPr>
            <a:lvl5pPr marL="2057400" indent="-228600">
              <a:buClr>
                <a:srgbClr val="B3931B"/>
              </a:buClr>
              <a:buFont typeface="Arial"/>
              <a:buChar char="•"/>
              <a:defRPr sz="1800" b="0" i="0">
                <a:latin typeface="Franklin Gothic Book"/>
                <a:cs typeface="Franklin Gothic Book"/>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marL="342900" indent="-342900">
              <a:buClr>
                <a:srgbClr val="B3931B"/>
              </a:buClr>
              <a:buFont typeface="Arial"/>
              <a:buChar char="•"/>
              <a:defRPr sz="2800" b="0" i="0">
                <a:latin typeface="Franklin Gothic Book"/>
                <a:cs typeface="Franklin Gothic Book"/>
              </a:defRPr>
            </a:lvl1pPr>
            <a:lvl2pPr marL="742950" indent="-285750">
              <a:buClr>
                <a:srgbClr val="B3931B"/>
              </a:buClr>
              <a:buFont typeface="Arial"/>
              <a:buChar char="•"/>
              <a:defRPr sz="2400" b="0" i="0">
                <a:latin typeface="Franklin Gothic Book"/>
                <a:cs typeface="Franklin Gothic Book"/>
              </a:defRPr>
            </a:lvl2pPr>
            <a:lvl3pPr marL="1143000" indent="-228600">
              <a:buClr>
                <a:srgbClr val="B3931B"/>
              </a:buClr>
              <a:buFont typeface="Arial"/>
              <a:buChar char="•"/>
              <a:defRPr sz="2000" b="0" i="0">
                <a:latin typeface="Franklin Gothic Book"/>
                <a:cs typeface="Franklin Gothic Book"/>
              </a:defRPr>
            </a:lvl3pPr>
            <a:lvl4pPr marL="1600200" indent="-228600">
              <a:buClr>
                <a:srgbClr val="B3931B"/>
              </a:buClr>
              <a:buFont typeface="Arial"/>
              <a:buChar char="•"/>
              <a:defRPr sz="1800" b="0" i="0">
                <a:latin typeface="Franklin Gothic Book"/>
                <a:cs typeface="Franklin Gothic Book"/>
              </a:defRPr>
            </a:lvl4pPr>
            <a:lvl5pPr marL="2057400" indent="-228600">
              <a:buClr>
                <a:srgbClr val="B3931B"/>
              </a:buClr>
              <a:buFont typeface="Arial"/>
              <a:buChar char="•"/>
              <a:defRPr sz="1800" b="0" i="0">
                <a:latin typeface="Franklin Gothic Book"/>
                <a:cs typeface="Franklin Gothic Book"/>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2241325" y="999395"/>
            <a:ext cx="9249547" cy="762662"/>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10314532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2265584"/>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905346"/>
            <a:ext cx="5386917" cy="35789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2265584"/>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905346"/>
            <a:ext cx="5389033" cy="35789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2241325" y="999395"/>
            <a:ext cx="9249547" cy="762662"/>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2816813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45328047"/>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2241325" y="999395"/>
            <a:ext cx="9249547" cy="762662"/>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34723803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48833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786845"/>
            <a:ext cx="4011084" cy="1033897"/>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1786845"/>
            <a:ext cx="6815667" cy="4101876"/>
          </a:xfrm>
        </p:spPr>
        <p:txBody>
          <a:bodyPr/>
          <a:lstStyle>
            <a:lvl1pPr marL="514350" indent="-514350">
              <a:buClr>
                <a:srgbClr val="B3931B"/>
              </a:buClr>
              <a:buFont typeface="Arial"/>
              <a:buChar char="•"/>
              <a:defRPr sz="3200" b="0" i="0">
                <a:latin typeface="Franklin Gothic Book"/>
                <a:cs typeface="Franklin Gothic Book"/>
              </a:defRPr>
            </a:lvl1pPr>
            <a:lvl2pPr marL="971550" indent="-514350">
              <a:buClr>
                <a:srgbClr val="B3931B"/>
              </a:buClr>
              <a:buFont typeface="Arial"/>
              <a:buChar char="•"/>
              <a:defRPr sz="2800" b="0" i="0">
                <a:latin typeface="Franklin Gothic Book"/>
                <a:cs typeface="Franklin Gothic Book"/>
              </a:defRPr>
            </a:lvl2pPr>
            <a:lvl3pPr marL="1371600" indent="-457200">
              <a:buClr>
                <a:srgbClr val="B3931B"/>
              </a:buClr>
              <a:buFont typeface="Arial"/>
              <a:buChar char="•"/>
              <a:defRPr sz="2400" b="0" i="0">
                <a:latin typeface="Franklin Gothic Book"/>
                <a:cs typeface="Franklin Gothic Book"/>
              </a:defRPr>
            </a:lvl3pPr>
            <a:lvl4pPr marL="1828800" indent="-457200">
              <a:buClr>
                <a:srgbClr val="B3931B"/>
              </a:buClr>
              <a:buFont typeface="Arial"/>
              <a:buChar char="•"/>
              <a:defRPr sz="2000" b="0" i="0">
                <a:latin typeface="Franklin Gothic Book"/>
                <a:cs typeface="Franklin Gothic Book"/>
              </a:defRPr>
            </a:lvl4pPr>
            <a:lvl5pPr marL="2286000" indent="-457200">
              <a:buClr>
                <a:srgbClr val="B3931B"/>
              </a:buClr>
              <a:buFont typeface="Arial"/>
              <a:buChar char="•"/>
              <a:defRPr sz="2000" b="0" i="0">
                <a:latin typeface="Franklin Gothic Book"/>
                <a:cs typeface="Franklin Gothic Book"/>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2820743"/>
            <a:ext cx="4011084" cy="3067979"/>
          </a:xfrm>
        </p:spPr>
        <p:txBody>
          <a:bodyPr/>
          <a:lstStyle>
            <a:lvl1pPr marL="0" indent="0">
              <a:buNone/>
              <a:defRPr sz="1400" b="0" i="0">
                <a:latin typeface="Franklin Gothic Book"/>
                <a:cs typeface="Franklin Gothic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7896843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9122649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lvl1pPr marL="342900" indent="-342900">
              <a:buClr>
                <a:srgbClr val="B3931B"/>
              </a:buClr>
              <a:buFont typeface="Arial"/>
              <a:buChar char="•"/>
              <a:defRPr b="0" i="0">
                <a:latin typeface="Franklin Gothic Book"/>
                <a:cs typeface="Franklin Gothic Book"/>
              </a:defRPr>
            </a:lvl1pPr>
            <a:lvl2pPr marL="742950" indent="-285750">
              <a:buClr>
                <a:srgbClr val="B3931B"/>
              </a:buClr>
              <a:buFont typeface="Arial"/>
              <a:buChar char="•"/>
              <a:defRPr b="0" i="0">
                <a:latin typeface="Franklin Gothic Book"/>
                <a:cs typeface="Franklin Gothic Book"/>
              </a:defRPr>
            </a:lvl2pPr>
            <a:lvl3pPr marL="1143000" indent="-228600">
              <a:buClr>
                <a:srgbClr val="B3931B"/>
              </a:buClr>
              <a:buFont typeface="Arial"/>
              <a:buChar char="•"/>
              <a:defRPr b="0" i="0">
                <a:latin typeface="Franklin Gothic Book"/>
                <a:cs typeface="Franklin Gothic Book"/>
              </a:defRPr>
            </a:lvl3pPr>
            <a:lvl4pPr marL="1600200" indent="-228600">
              <a:buClr>
                <a:srgbClr val="B3931B"/>
              </a:buClr>
              <a:buFont typeface="Arial"/>
              <a:buChar char="•"/>
              <a:defRPr b="0" i="0">
                <a:latin typeface="Franklin Gothic Book"/>
                <a:cs typeface="Franklin Gothic Book"/>
              </a:defRPr>
            </a:lvl4pPr>
            <a:lvl5pPr marL="2057400" indent="-228600">
              <a:buClr>
                <a:srgbClr val="B3931B"/>
              </a:buClr>
              <a:buFont typeface="Arial"/>
              <a:buChar char="•"/>
              <a:defRPr b="0" i="0">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2241325" y="999395"/>
            <a:ext cx="9249547" cy="762662"/>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14912044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831613"/>
            <a:ext cx="2743200" cy="5294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831613"/>
            <a:ext cx="8026400" cy="5294550"/>
          </a:xfrm>
        </p:spPr>
        <p:txBody>
          <a:bodyPr vert="eaVert"/>
          <a:lstStyle>
            <a:lvl1pPr marL="342900" indent="-342900">
              <a:buClr>
                <a:srgbClr val="B3931B"/>
              </a:buClr>
              <a:buFont typeface="Arial"/>
              <a:buChar char="•"/>
              <a:defRPr>
                <a:latin typeface="Franklin Gothic Book"/>
                <a:cs typeface="Franklin Gothic Book"/>
              </a:defRPr>
            </a:lvl1pPr>
            <a:lvl2pPr marL="742950" indent="-285750">
              <a:buClr>
                <a:srgbClr val="B3931B"/>
              </a:buClr>
              <a:buFont typeface="Arial"/>
              <a:buChar char="•"/>
              <a:defRPr>
                <a:latin typeface="Franklin Gothic Book"/>
                <a:cs typeface="Franklin Gothic Book"/>
              </a:defRPr>
            </a:lvl2pPr>
            <a:lvl3pPr marL="1143000" indent="-228600">
              <a:buClr>
                <a:srgbClr val="B3931B"/>
              </a:buClr>
              <a:buFont typeface="Arial"/>
              <a:buChar char="•"/>
              <a:defRPr>
                <a:latin typeface="Franklin Gothic Book"/>
                <a:cs typeface="Franklin Gothic Book"/>
              </a:defRPr>
            </a:lvl3pPr>
            <a:lvl4pPr marL="1600200" indent="-228600">
              <a:buClr>
                <a:srgbClr val="B3931B"/>
              </a:buClr>
              <a:buFont typeface="Arial"/>
              <a:buChar char="•"/>
              <a:defRPr>
                <a:latin typeface="Franklin Gothic Book"/>
                <a:cs typeface="Franklin Gothic Book"/>
              </a:defRPr>
            </a:lvl4pPr>
            <a:lvl5pPr marL="2057400" indent="-228600">
              <a:buClr>
                <a:srgbClr val="B3931B"/>
              </a:buClr>
              <a:buFont typeface="Arial"/>
              <a:buChar char="•"/>
              <a:defRPr>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52725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09600" y="3938589"/>
            <a:ext cx="10972800" cy="21875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xfrm>
            <a:off x="609600" y="6356357"/>
            <a:ext cx="2844800" cy="365125"/>
          </a:xfrm>
          <a:prstGeom prst="rect">
            <a:avLst/>
          </a:prstGeom>
        </p:spPr>
        <p:txBody>
          <a:bodyPr/>
          <a:lstStyle>
            <a:lvl1pPr>
              <a:defRPr/>
            </a:lvl1pPr>
          </a:lstStyle>
          <a:p>
            <a:pPr>
              <a:defRPr/>
            </a:pPr>
            <a:fld id="{65AEABC1-2289-9440-A9EC-BEE3FF647A5C}" type="datetime1">
              <a:rPr lang="en-US" smtClean="0"/>
              <a:t>5/12/2021</a:t>
            </a:fld>
            <a:endParaRPr lang="en-US"/>
          </a:p>
        </p:txBody>
      </p:sp>
      <p:sp>
        <p:nvSpPr>
          <p:cNvPr id="7" name="Rectangle 5"/>
          <p:cNvSpPr>
            <a:spLocks noGrp="1" noChangeArrowheads="1"/>
          </p:cNvSpPr>
          <p:nvPr>
            <p:ph type="ftr" sz="quarter" idx="11"/>
          </p:nvPr>
        </p:nvSpPr>
        <p:spPr>
          <a:xfrm>
            <a:off x="4165600" y="6350473"/>
            <a:ext cx="3860800" cy="365844"/>
          </a:xfrm>
          <a:prstGeom prst="rect">
            <a:avLst/>
          </a:prstGeom>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8737600" y="6356357"/>
            <a:ext cx="2844800" cy="365125"/>
          </a:xfrm>
          <a:prstGeom prst="rect">
            <a:avLst/>
          </a:prstGeom>
        </p:spPr>
        <p:txBody>
          <a:bodyPr/>
          <a:lstStyle>
            <a:lvl1pPr>
              <a:defRPr/>
            </a:lvl1pPr>
          </a:lstStyle>
          <a:p>
            <a:pPr>
              <a:defRPr/>
            </a:pPr>
            <a:fld id="{6624051E-C142-457F-BFAF-43DA8647576C}" type="slidenum">
              <a:rPr lang="en-US"/>
              <a:pPr>
                <a:defRPr/>
              </a:pPr>
              <a:t>‹#›</a:t>
            </a:fld>
            <a:endParaRPr lang="en-US"/>
          </a:p>
        </p:txBody>
      </p:sp>
    </p:spTree>
    <p:extLst>
      <p:ext uri="{BB962C8B-B14F-4D97-AF65-F5344CB8AC3E}">
        <p14:creationId xmlns:p14="http://schemas.microsoft.com/office/powerpoint/2010/main" val="4985087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4407417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marL="342900" indent="-342900">
              <a:buClr>
                <a:srgbClr val="B3931B"/>
              </a:buClr>
              <a:buFont typeface="Arial"/>
              <a:buChar char="•"/>
              <a:defRPr sz="2800" b="0" i="0">
                <a:latin typeface="Franklin Gothic Book"/>
                <a:cs typeface="Franklin Gothic Book"/>
              </a:defRPr>
            </a:lvl1pPr>
            <a:lvl2pPr marL="742950" indent="-285750">
              <a:buClr>
                <a:srgbClr val="B3931B"/>
              </a:buClr>
              <a:buFont typeface="Arial"/>
              <a:buChar char="•"/>
              <a:defRPr sz="2400" b="0" i="0">
                <a:latin typeface="Franklin Gothic Book"/>
                <a:cs typeface="Franklin Gothic Book"/>
              </a:defRPr>
            </a:lvl2pPr>
            <a:lvl3pPr marL="1143000" indent="-228600">
              <a:buClr>
                <a:srgbClr val="B3931B"/>
              </a:buClr>
              <a:buFont typeface="Arial"/>
              <a:buChar char="•"/>
              <a:defRPr sz="2000" b="0" i="0">
                <a:latin typeface="Franklin Gothic Book"/>
                <a:cs typeface="Franklin Gothic Book"/>
              </a:defRPr>
            </a:lvl3pPr>
            <a:lvl4pPr marL="1600200" indent="-228600">
              <a:buClr>
                <a:srgbClr val="B3931B"/>
              </a:buClr>
              <a:buFont typeface="Arial"/>
              <a:buChar char="•"/>
              <a:defRPr sz="1800" b="0" i="0">
                <a:latin typeface="Franklin Gothic Book"/>
                <a:cs typeface="Franklin Gothic Book"/>
              </a:defRPr>
            </a:lvl4pPr>
            <a:lvl5pPr marL="2057400" indent="-228600">
              <a:buClr>
                <a:srgbClr val="B3931B"/>
              </a:buClr>
              <a:buFont typeface="Arial"/>
              <a:buChar char="•"/>
              <a:defRPr sz="1800" b="0" i="0">
                <a:latin typeface="Franklin Gothic Book"/>
                <a:cs typeface="Franklin Gothic Book"/>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marL="342900" indent="-342900">
              <a:buClr>
                <a:srgbClr val="B3931B"/>
              </a:buClr>
              <a:buFont typeface="Arial"/>
              <a:buChar char="•"/>
              <a:defRPr sz="2800" b="0" i="0">
                <a:latin typeface="Franklin Gothic Book"/>
                <a:cs typeface="Franklin Gothic Book"/>
              </a:defRPr>
            </a:lvl1pPr>
            <a:lvl2pPr marL="742950" indent="-285750">
              <a:buClr>
                <a:srgbClr val="B3931B"/>
              </a:buClr>
              <a:buFont typeface="Arial"/>
              <a:buChar char="•"/>
              <a:defRPr sz="2400" b="0" i="0">
                <a:latin typeface="Franklin Gothic Book"/>
                <a:cs typeface="Franklin Gothic Book"/>
              </a:defRPr>
            </a:lvl2pPr>
            <a:lvl3pPr marL="1143000" indent="-228600">
              <a:buClr>
                <a:srgbClr val="B3931B"/>
              </a:buClr>
              <a:buFont typeface="Arial"/>
              <a:buChar char="•"/>
              <a:defRPr sz="2000" b="0" i="0">
                <a:latin typeface="Franklin Gothic Book"/>
                <a:cs typeface="Franklin Gothic Book"/>
              </a:defRPr>
            </a:lvl3pPr>
            <a:lvl4pPr marL="1600200" indent="-228600">
              <a:buClr>
                <a:srgbClr val="B3931B"/>
              </a:buClr>
              <a:buFont typeface="Arial"/>
              <a:buChar char="•"/>
              <a:defRPr sz="1800" b="0" i="0">
                <a:latin typeface="Franklin Gothic Book"/>
                <a:cs typeface="Franklin Gothic Book"/>
              </a:defRPr>
            </a:lvl4pPr>
            <a:lvl5pPr marL="2057400" indent="-228600">
              <a:buClr>
                <a:srgbClr val="B3931B"/>
              </a:buClr>
              <a:buFont typeface="Arial"/>
              <a:buChar char="•"/>
              <a:defRPr sz="1800" b="0" i="0">
                <a:latin typeface="Franklin Gothic Book"/>
                <a:cs typeface="Franklin Gothic Book"/>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2241325" y="999395"/>
            <a:ext cx="9249547" cy="762662"/>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4059490955"/>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2265584"/>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905346"/>
            <a:ext cx="5386917" cy="35789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2265584"/>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905346"/>
            <a:ext cx="5389033" cy="35789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2241325" y="999395"/>
            <a:ext cx="9249547" cy="762662"/>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183017428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2241325" y="999395"/>
            <a:ext cx="9249547" cy="762662"/>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2149395303"/>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310586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786845"/>
            <a:ext cx="4011084" cy="1033897"/>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1786845"/>
            <a:ext cx="6815667" cy="4101876"/>
          </a:xfrm>
        </p:spPr>
        <p:txBody>
          <a:bodyPr/>
          <a:lstStyle>
            <a:lvl1pPr marL="514350" indent="-514350">
              <a:buClr>
                <a:srgbClr val="B3931B"/>
              </a:buClr>
              <a:buFont typeface="Arial"/>
              <a:buChar char="•"/>
              <a:defRPr sz="3200" b="0" i="0">
                <a:latin typeface="Franklin Gothic Book"/>
                <a:cs typeface="Franklin Gothic Book"/>
              </a:defRPr>
            </a:lvl1pPr>
            <a:lvl2pPr marL="971550" indent="-514350">
              <a:buClr>
                <a:srgbClr val="B3931B"/>
              </a:buClr>
              <a:buFont typeface="Arial"/>
              <a:buChar char="•"/>
              <a:defRPr sz="2800" b="0" i="0">
                <a:latin typeface="Franklin Gothic Book"/>
                <a:cs typeface="Franklin Gothic Book"/>
              </a:defRPr>
            </a:lvl2pPr>
            <a:lvl3pPr marL="1371600" indent="-457200">
              <a:buClr>
                <a:srgbClr val="B3931B"/>
              </a:buClr>
              <a:buFont typeface="Arial"/>
              <a:buChar char="•"/>
              <a:defRPr sz="2400" b="0" i="0">
                <a:latin typeface="Franklin Gothic Book"/>
                <a:cs typeface="Franklin Gothic Book"/>
              </a:defRPr>
            </a:lvl3pPr>
            <a:lvl4pPr marL="1828800" indent="-457200">
              <a:buClr>
                <a:srgbClr val="B3931B"/>
              </a:buClr>
              <a:buFont typeface="Arial"/>
              <a:buChar char="•"/>
              <a:defRPr sz="2000" b="0" i="0">
                <a:latin typeface="Franklin Gothic Book"/>
                <a:cs typeface="Franklin Gothic Book"/>
              </a:defRPr>
            </a:lvl4pPr>
            <a:lvl5pPr marL="2286000" indent="-457200">
              <a:buClr>
                <a:srgbClr val="B3931B"/>
              </a:buClr>
              <a:buFont typeface="Arial"/>
              <a:buChar char="•"/>
              <a:defRPr sz="2000" b="0" i="0">
                <a:latin typeface="Franklin Gothic Book"/>
                <a:cs typeface="Franklin Gothic Book"/>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2820743"/>
            <a:ext cx="4011084" cy="3067979"/>
          </a:xfrm>
        </p:spPr>
        <p:txBody>
          <a:bodyPr/>
          <a:lstStyle>
            <a:lvl1pPr marL="0" indent="0">
              <a:buNone/>
              <a:defRPr sz="1400" b="0" i="0">
                <a:latin typeface="Franklin Gothic Book"/>
                <a:cs typeface="Franklin Gothic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205433811"/>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317255810"/>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4.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5011" y="781997"/>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1" y="1940638"/>
            <a:ext cx="9625012" cy="39031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76500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push dir="u"/>
  </p:transition>
  <p:txStyles>
    <p:titleStyle>
      <a:lvl1pPr algn="ctr" defTabSz="457200" rtl="0" eaLnBrk="1" latinLnBrk="0" hangingPunct="1">
        <a:spcBef>
          <a:spcPct val="0"/>
        </a:spcBef>
        <a:buNone/>
        <a:defRPr sz="3200" b="1" kern="1200">
          <a:solidFill>
            <a:srgbClr val="B3931B"/>
          </a:solidFill>
          <a:latin typeface="Franklin Gothic Medium"/>
          <a:ea typeface="+mj-ea"/>
          <a:cs typeface="Franklin Gothic Medium"/>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5011" y="781997"/>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1" y="1940638"/>
            <a:ext cx="9625012" cy="39031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40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xStyles>
    <p:titleStyle>
      <a:lvl1pPr algn="ctr" defTabSz="457200" rtl="0" eaLnBrk="1" latinLnBrk="0" hangingPunct="1">
        <a:spcBef>
          <a:spcPct val="0"/>
        </a:spcBef>
        <a:buNone/>
        <a:defRPr sz="3200" b="1" kern="1200">
          <a:solidFill>
            <a:srgbClr val="B3931B"/>
          </a:solidFill>
          <a:latin typeface="Franklin Gothic Medium"/>
          <a:ea typeface="+mj-ea"/>
          <a:cs typeface="Franklin Gothic Medium"/>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5011" y="781997"/>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1" y="1940638"/>
            <a:ext cx="9625012" cy="39031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663088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txStyles>
    <p:titleStyle>
      <a:lvl1pPr algn="ctr" defTabSz="457200" rtl="0" eaLnBrk="1" latinLnBrk="0" hangingPunct="1">
        <a:spcBef>
          <a:spcPct val="0"/>
        </a:spcBef>
        <a:buNone/>
        <a:defRPr sz="3200" b="1" kern="1200">
          <a:solidFill>
            <a:srgbClr val="B3931B"/>
          </a:solidFill>
          <a:latin typeface="Franklin Gothic Medium"/>
          <a:ea typeface="+mj-ea"/>
          <a:cs typeface="Franklin Gothic Medium"/>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1.png"/><Relationship Id="rId7"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hyperlink" Target="https://www.youtube.com/watch?v=ruQbYSy4BsM" TargetMode="External"/><Relationship Id="rId9" Type="http://schemas.openxmlformats.org/officeDocument/2006/relationships/image" Target="../media/image16.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36.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hyperlink" Target="https://www.ncbi.nlm.nih.gov/pmc/articles/PMC3783065/pdf/permj17_3pe142.pdf"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hyperlink" Target="https://www.consumerreports.org/cro/magazine/2015/01/the-surprising-dangers-of-ct-sans-and-x-rays/index.htm" TargetMode="External"/><Relationship Id="rId4" Type="http://schemas.openxmlformats.org/officeDocument/2006/relationships/hyperlink" Target="https://www.cihi.ca/sites/default/files/document/choosing-wisely-baseline-report-en-web.pdf" TargetMode="Externa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73978" y="2365886"/>
            <a:ext cx="6901543" cy="2308324"/>
          </a:xfrm>
          <a:prstGeom prst="rect">
            <a:avLst/>
          </a:prstGeom>
          <a:noFill/>
        </p:spPr>
        <p:txBody>
          <a:bodyPr wrap="square" rtlCol="0">
            <a:spAutoFit/>
          </a:bodyPr>
          <a:lstStyle/>
          <a:p>
            <a:pPr algn="ctr"/>
            <a:r>
              <a:rPr lang="en-US" sz="4800" b="1" dirty="0">
                <a:solidFill>
                  <a:srgbClr val="551269"/>
                </a:solidFill>
              </a:rPr>
              <a:t>Module 7: Incorporating the patient voice </a:t>
            </a:r>
            <a:br>
              <a:rPr lang="en-US" sz="4800" b="1" dirty="0">
                <a:solidFill>
                  <a:srgbClr val="551269"/>
                </a:solidFill>
              </a:rPr>
            </a:br>
            <a:r>
              <a:rPr lang="en-US" sz="4800" b="1" dirty="0">
                <a:solidFill>
                  <a:srgbClr val="551269"/>
                </a:solidFill>
              </a:rPr>
              <a:t>into your project</a:t>
            </a:r>
            <a:endParaRPr lang="en-US" sz="4800" dirty="0">
              <a:solidFill>
                <a:srgbClr val="551269"/>
              </a:solidFill>
            </a:endParaRPr>
          </a:p>
        </p:txBody>
      </p:sp>
      <p:sp>
        <p:nvSpPr>
          <p:cNvPr id="6" name="Rectangle 5"/>
          <p:cNvSpPr/>
          <p:nvPr/>
        </p:nvSpPr>
        <p:spPr>
          <a:xfrm>
            <a:off x="2754086" y="2628842"/>
            <a:ext cx="6858000" cy="369332"/>
          </a:xfrm>
          <a:prstGeom prst="rect">
            <a:avLst/>
          </a:prstGeom>
        </p:spPr>
        <p:txBody>
          <a:bodyPr wrap="square">
            <a:spAutoFit/>
          </a:bodyPr>
          <a:lstStyle/>
          <a:p>
            <a:pPr algn="ctr"/>
            <a:endParaRPr lang="en-US" i="1" dirty="0">
              <a:solidFill>
                <a:prstClr val="black"/>
              </a:solidFill>
            </a:endParaRPr>
          </a:p>
        </p:txBody>
      </p:sp>
    </p:spTree>
    <p:extLst>
      <p:ext uri="{BB962C8B-B14F-4D97-AF65-F5344CB8AC3E}">
        <p14:creationId xmlns:p14="http://schemas.microsoft.com/office/powerpoint/2010/main" val="277802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981200" y="903596"/>
            <a:ext cx="8229600" cy="707888"/>
          </a:xfrm>
        </p:spPr>
        <p:txBody>
          <a:bodyPr>
            <a:normAutofit/>
          </a:bodyPr>
          <a:lstStyle/>
          <a:p>
            <a:pPr algn="ctr" eaLnBrk="1" hangingPunct="1"/>
            <a:r>
              <a:rPr lang="en-US" sz="2600" dirty="0">
                <a:ea typeface="ＭＳ Ｐゴシック" charset="0"/>
              </a:rPr>
              <a:t>How Well Do the Topic-Specific Brochures Work?</a:t>
            </a:r>
          </a:p>
        </p:txBody>
      </p:sp>
      <p:sp>
        <p:nvSpPr>
          <p:cNvPr id="45059" name="TextBox 3"/>
          <p:cNvSpPr txBox="1">
            <a:spLocks noChangeArrowheads="1"/>
          </p:cNvSpPr>
          <p:nvPr/>
        </p:nvSpPr>
        <p:spPr bwMode="auto">
          <a:xfrm>
            <a:off x="5436800" y="2060962"/>
            <a:ext cx="47740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pPr>
            <a:r>
              <a:rPr lang="en-US" sz="2000" b="1" i="1" dirty="0">
                <a:latin typeface="Calibri"/>
                <a:cs typeface="Calibri"/>
              </a:rPr>
              <a:t>Before reading</a:t>
            </a:r>
          </a:p>
          <a:p>
            <a:pPr eaLnBrk="1" hangingPunct="1">
              <a:spcAft>
                <a:spcPts val="1200"/>
              </a:spcAft>
            </a:pPr>
            <a:r>
              <a:rPr lang="en-US" sz="2000" dirty="0">
                <a:latin typeface="Calibri"/>
                <a:cs typeface="Calibri"/>
              </a:rPr>
              <a:t>&lt;16% interested in topics</a:t>
            </a:r>
          </a:p>
          <a:p>
            <a:pPr eaLnBrk="1" hangingPunct="1">
              <a:spcAft>
                <a:spcPts val="600"/>
              </a:spcAft>
            </a:pPr>
            <a:r>
              <a:rPr lang="en-US" sz="2000" b="1" i="1" dirty="0">
                <a:latin typeface="Calibri"/>
                <a:cs typeface="Calibri"/>
              </a:rPr>
              <a:t>After reading</a:t>
            </a:r>
          </a:p>
          <a:p>
            <a:pPr eaLnBrk="1" hangingPunct="1">
              <a:spcAft>
                <a:spcPts val="600"/>
              </a:spcAft>
              <a:buFont typeface="Arial" charset="0"/>
              <a:buChar char="•"/>
            </a:pPr>
            <a:r>
              <a:rPr lang="en-US" sz="2000" b="1" dirty="0">
                <a:latin typeface="Calibri"/>
                <a:cs typeface="Calibri"/>
              </a:rPr>
              <a:t>50%</a:t>
            </a:r>
            <a:r>
              <a:rPr lang="en-US" sz="2000" dirty="0">
                <a:latin typeface="Calibri"/>
                <a:cs typeface="Calibri"/>
              </a:rPr>
              <a:t> interested in receiving more info;</a:t>
            </a:r>
          </a:p>
          <a:p>
            <a:pPr eaLnBrk="1" hangingPunct="1">
              <a:spcAft>
                <a:spcPts val="600"/>
              </a:spcAft>
              <a:buFont typeface="Arial" charset="0"/>
              <a:buChar char="•"/>
            </a:pPr>
            <a:r>
              <a:rPr lang="en-US" sz="2000" b="1" dirty="0">
                <a:latin typeface="Calibri"/>
                <a:cs typeface="Calibri"/>
              </a:rPr>
              <a:t>66% </a:t>
            </a:r>
            <a:r>
              <a:rPr lang="en-US" sz="2000" dirty="0">
                <a:latin typeface="Calibri"/>
                <a:cs typeface="Calibri"/>
              </a:rPr>
              <a:t>said they would talk to their doctor about the topic; and,</a:t>
            </a:r>
          </a:p>
          <a:p>
            <a:pPr eaLnBrk="1" hangingPunct="1">
              <a:buFont typeface="Arial" charset="0"/>
              <a:buChar char="•"/>
            </a:pPr>
            <a:r>
              <a:rPr lang="en-US" sz="2000" b="1" dirty="0">
                <a:latin typeface="Calibri"/>
                <a:cs typeface="Calibri"/>
              </a:rPr>
              <a:t>43% </a:t>
            </a:r>
            <a:r>
              <a:rPr lang="en-US" sz="2000" i="1" dirty="0">
                <a:latin typeface="Calibri"/>
                <a:cs typeface="Calibri"/>
              </a:rPr>
              <a:t>changed their mind</a:t>
            </a:r>
            <a:r>
              <a:rPr lang="en-US" sz="2000" dirty="0">
                <a:latin typeface="Calibri"/>
                <a:cs typeface="Calibri"/>
              </a:rPr>
              <a:t> about a topic.</a:t>
            </a:r>
          </a:p>
          <a:p>
            <a:pPr eaLnBrk="1" hangingPunct="1"/>
            <a:endParaRPr lang="en-US" sz="1600" dirty="0">
              <a:latin typeface="Calibri"/>
              <a:cs typeface="Calibri"/>
            </a:endParaRPr>
          </a:p>
        </p:txBody>
      </p:sp>
      <p:sp>
        <p:nvSpPr>
          <p:cNvPr id="5" name="TextBox 4"/>
          <p:cNvSpPr txBox="1"/>
          <p:nvPr/>
        </p:nvSpPr>
        <p:spPr>
          <a:xfrm>
            <a:off x="1841501" y="6260502"/>
            <a:ext cx="2717511" cy="323165"/>
          </a:xfrm>
          <a:prstGeom prst="rect">
            <a:avLst/>
          </a:prstGeom>
          <a:noFill/>
        </p:spPr>
        <p:txBody>
          <a:bodyPr wrap="none" rtlCol="0">
            <a:spAutoFit/>
          </a:bodyPr>
          <a:lstStyle/>
          <a:p>
            <a:pPr eaLnBrk="1" hangingPunct="1">
              <a:lnSpc>
                <a:spcPct val="80000"/>
              </a:lnSpc>
            </a:pPr>
            <a:r>
              <a:rPr lang="en-US" dirty="0">
                <a:latin typeface="Calibri"/>
                <a:cs typeface="Calibri"/>
              </a:rPr>
              <a:t>(2013; 2,669 respondents.)</a:t>
            </a:r>
          </a:p>
        </p:txBody>
      </p:sp>
      <p:pic>
        <p:nvPicPr>
          <p:cNvPr id="7" name="Picture 6" descr="Screen Shot 2017-03-07 at 8.30.46 A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08754" y="1931432"/>
            <a:ext cx="2531478" cy="3273552"/>
          </a:xfrm>
          <a:prstGeom prst="rect">
            <a:avLst/>
          </a:prstGeom>
          <a:ln>
            <a:solidFill>
              <a:schemeClr val="tx1"/>
            </a:solidFill>
          </a:ln>
        </p:spPr>
      </p:pic>
    </p:spTree>
    <p:extLst>
      <p:ext uri="{BB962C8B-B14F-4D97-AF65-F5344CB8AC3E}">
        <p14:creationId xmlns:p14="http://schemas.microsoft.com/office/powerpoint/2010/main" val="2637819469"/>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470" y="798093"/>
            <a:ext cx="8662730" cy="807447"/>
          </a:xfrm>
        </p:spPr>
        <p:txBody>
          <a:bodyPr>
            <a:noAutofit/>
          </a:bodyPr>
          <a:lstStyle/>
          <a:p>
            <a:r>
              <a:rPr lang="en-US" sz="2500" dirty="0"/>
              <a:t>Questions to Ask your Doctor:</a:t>
            </a:r>
            <a:br>
              <a:rPr lang="en-US" sz="2500" dirty="0"/>
            </a:br>
            <a:r>
              <a:rPr lang="en-US" sz="2500" dirty="0"/>
              <a:t>Several resources with similar messaging, and all easy to use.</a:t>
            </a:r>
          </a:p>
        </p:txBody>
      </p:sp>
      <p:sp>
        <p:nvSpPr>
          <p:cNvPr id="6" name="TextBox 5"/>
          <p:cNvSpPr txBox="1"/>
          <p:nvPr/>
        </p:nvSpPr>
        <p:spPr>
          <a:xfrm>
            <a:off x="1906857" y="4913501"/>
            <a:ext cx="2230498" cy="400110"/>
          </a:xfrm>
          <a:prstGeom prst="rect">
            <a:avLst/>
          </a:prstGeom>
          <a:noFill/>
        </p:spPr>
        <p:txBody>
          <a:bodyPr wrap="none" rtlCol="0">
            <a:spAutoFit/>
          </a:bodyPr>
          <a:lstStyle/>
          <a:p>
            <a:pPr>
              <a:defRPr/>
            </a:pPr>
            <a:r>
              <a:rPr lang="en-US" sz="2000" dirty="0">
                <a:solidFill>
                  <a:prstClr val="black"/>
                </a:solidFill>
                <a:latin typeface="Calibri"/>
                <a:cs typeface="Calibri"/>
              </a:rPr>
              <a:t>Brochures / Posters</a:t>
            </a:r>
          </a:p>
        </p:txBody>
      </p:sp>
      <p:sp>
        <p:nvSpPr>
          <p:cNvPr id="7" name="TextBox 6"/>
          <p:cNvSpPr txBox="1"/>
          <p:nvPr/>
        </p:nvSpPr>
        <p:spPr>
          <a:xfrm>
            <a:off x="4137355" y="3611880"/>
            <a:ext cx="1752216" cy="400110"/>
          </a:xfrm>
          <a:prstGeom prst="rect">
            <a:avLst/>
          </a:prstGeom>
          <a:noFill/>
        </p:spPr>
        <p:txBody>
          <a:bodyPr wrap="square" rtlCol="0">
            <a:spAutoFit/>
          </a:bodyPr>
          <a:lstStyle/>
          <a:p>
            <a:pPr>
              <a:defRPr/>
            </a:pPr>
            <a:r>
              <a:rPr lang="en-US" sz="2000" dirty="0">
                <a:solidFill>
                  <a:prstClr val="black"/>
                </a:solidFill>
                <a:latin typeface="Calibri"/>
                <a:cs typeface="Calibri"/>
              </a:rPr>
              <a:t>Wallet Cards</a:t>
            </a:r>
          </a:p>
        </p:txBody>
      </p:sp>
      <p:sp>
        <p:nvSpPr>
          <p:cNvPr id="11" name="TextBox 10"/>
          <p:cNvSpPr txBox="1"/>
          <p:nvPr/>
        </p:nvSpPr>
        <p:spPr>
          <a:xfrm>
            <a:off x="5587692" y="4621181"/>
            <a:ext cx="1689408" cy="400110"/>
          </a:xfrm>
          <a:prstGeom prst="rect">
            <a:avLst/>
          </a:prstGeom>
          <a:noFill/>
        </p:spPr>
        <p:txBody>
          <a:bodyPr wrap="square" rtlCol="0">
            <a:spAutoFit/>
          </a:bodyPr>
          <a:lstStyle/>
          <a:p>
            <a:pPr>
              <a:defRPr/>
            </a:pPr>
            <a:r>
              <a:rPr lang="en-US" sz="2000" dirty="0">
                <a:solidFill>
                  <a:prstClr val="black"/>
                </a:solidFill>
                <a:latin typeface="Calibri"/>
                <a:cs typeface="Calibri"/>
              </a:rPr>
              <a:t>Rack Cards</a:t>
            </a:r>
          </a:p>
        </p:txBody>
      </p:sp>
      <p:sp>
        <p:nvSpPr>
          <p:cNvPr id="15" name="TextBox 14"/>
          <p:cNvSpPr txBox="1"/>
          <p:nvPr/>
        </p:nvSpPr>
        <p:spPr>
          <a:xfrm>
            <a:off x="8410348" y="5031348"/>
            <a:ext cx="1493650" cy="400110"/>
          </a:xfrm>
          <a:prstGeom prst="rect">
            <a:avLst/>
          </a:prstGeom>
          <a:noFill/>
        </p:spPr>
        <p:txBody>
          <a:bodyPr wrap="square" rtlCol="0">
            <a:spAutoFit/>
          </a:bodyPr>
          <a:lstStyle/>
          <a:p>
            <a:pPr>
              <a:defRPr/>
            </a:pPr>
            <a:r>
              <a:rPr lang="en-US" sz="2000" dirty="0">
                <a:solidFill>
                  <a:prstClr val="black"/>
                </a:solidFill>
                <a:latin typeface="Calibri"/>
                <a:cs typeface="Calibri"/>
              </a:rPr>
              <a:t>Videos</a:t>
            </a:r>
          </a:p>
        </p:txBody>
      </p:sp>
      <p:pic>
        <p:nvPicPr>
          <p:cNvPr id="17" name="Picture 16" descr="Screen Shot 2016-09-21 at 10.53.17 A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43048" y="1906788"/>
            <a:ext cx="1172759" cy="2642616"/>
          </a:xfrm>
          <a:prstGeom prst="rect">
            <a:avLst/>
          </a:prstGeom>
          <a:ln>
            <a:solidFill>
              <a:schemeClr val="tx1"/>
            </a:solidFill>
          </a:ln>
        </p:spPr>
      </p:pic>
      <p:pic>
        <p:nvPicPr>
          <p:cNvPr id="24" name="Picture 7" descr="CW PSA Screenshot">
            <a:hlinkClick r:id="rId4"/>
          </p:cNvPr>
          <p:cNvPicPr>
            <a:picLocks noChangeAspect="1" noChangeArrowheads="1"/>
          </p:cNvPicPr>
          <p:nvPr/>
        </p:nvPicPr>
        <p:blipFill>
          <a:blip r:embed="rId5"/>
          <a:srcRect/>
          <a:stretch>
            <a:fillRect/>
          </a:stretch>
        </p:blipFill>
        <p:spPr bwMode="auto">
          <a:xfrm>
            <a:off x="7283758" y="2148840"/>
            <a:ext cx="2798041" cy="1408176"/>
          </a:xfrm>
          <a:prstGeom prst="rect">
            <a:avLst/>
          </a:prstGeom>
          <a:noFill/>
          <a:ln w="9525">
            <a:solidFill>
              <a:schemeClr val="tx1"/>
            </a:solidFill>
            <a:miter lim="800000"/>
            <a:headEnd/>
            <a:tailEnd/>
          </a:ln>
        </p:spPr>
      </p:pic>
      <p:pic>
        <p:nvPicPr>
          <p:cNvPr id="25" name="Picture 24" descr="Screen Shot 2017-04-04 at 3.16.37 PM.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564840" y="3531732"/>
            <a:ext cx="2686591" cy="1499616"/>
          </a:xfrm>
          <a:prstGeom prst="rect">
            <a:avLst/>
          </a:prstGeom>
        </p:spPr>
      </p:pic>
      <p:pic>
        <p:nvPicPr>
          <p:cNvPr id="4" name="Picture 3" descr="CWPosterGeneralSmall.pdf"/>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876285" y="1947173"/>
            <a:ext cx="2261070" cy="2926080"/>
          </a:xfrm>
          <a:prstGeom prst="rect">
            <a:avLst/>
          </a:prstGeom>
          <a:ln>
            <a:solidFill>
              <a:schemeClr val="tx1"/>
            </a:solidFill>
          </a:ln>
        </p:spPr>
      </p:pic>
      <p:pic>
        <p:nvPicPr>
          <p:cNvPr id="5" name="Picture 4" descr="5QuestionsCard-ER.pdf"/>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307532" y="2148840"/>
            <a:ext cx="1280160" cy="731520"/>
          </a:xfrm>
          <a:prstGeom prst="rect">
            <a:avLst/>
          </a:prstGeom>
          <a:ln>
            <a:solidFill>
              <a:schemeClr val="tx1"/>
            </a:solidFill>
          </a:ln>
        </p:spPr>
      </p:pic>
      <p:pic>
        <p:nvPicPr>
          <p:cNvPr id="8" name="Picture 7" descr="5QuestionsCard-ER.pdf"/>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307532" y="2880360"/>
            <a:ext cx="1280160" cy="731520"/>
          </a:xfrm>
          <a:prstGeom prst="rect">
            <a:avLst/>
          </a:prstGeom>
          <a:ln>
            <a:solidFill>
              <a:schemeClr val="tx1"/>
            </a:solidFill>
          </a:ln>
        </p:spPr>
      </p:pic>
    </p:spTree>
    <p:extLst>
      <p:ext uri="{BB962C8B-B14F-4D97-AF65-F5344CB8AC3E}">
        <p14:creationId xmlns:p14="http://schemas.microsoft.com/office/powerpoint/2010/main" val="1176387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storytelling</a:t>
            </a:r>
          </a:p>
        </p:txBody>
      </p:sp>
      <p:sp>
        <p:nvSpPr>
          <p:cNvPr id="5" name="Text Placeholder 4"/>
          <p:cNvSpPr>
            <a:spLocks noGrp="1"/>
          </p:cNvSpPr>
          <p:nvPr>
            <p:ph type="body" idx="1"/>
          </p:nvPr>
        </p:nvSpPr>
        <p:spPr/>
        <p:txBody>
          <a:bodyPr/>
          <a:lstStyle/>
          <a:p>
            <a:r>
              <a:rPr lang="en-US" dirty="0"/>
              <a:t>“I’ve learned that people will forget what you said, people will forget what you did, but people will never forget how you made them feel,” Maya Angelou </a:t>
            </a:r>
          </a:p>
        </p:txBody>
      </p:sp>
    </p:spTree>
    <p:extLst>
      <p:ext uri="{BB962C8B-B14F-4D97-AF65-F5344CB8AC3E}">
        <p14:creationId xmlns:p14="http://schemas.microsoft.com/office/powerpoint/2010/main" val="2915635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3313" y="584718"/>
            <a:ext cx="8521700" cy="1143000"/>
          </a:xfrm>
        </p:spPr>
        <p:txBody>
          <a:bodyPr>
            <a:normAutofit/>
          </a:bodyPr>
          <a:lstStyle/>
          <a:p>
            <a:r>
              <a:rPr lang="en-US" sz="2600" dirty="0"/>
              <a:t>Using Choosing Wisely Stories from </a:t>
            </a:r>
            <a:br>
              <a:rPr lang="en-US" sz="2600" dirty="0"/>
            </a:br>
            <a:r>
              <a:rPr lang="en-US" sz="2600" dirty="0"/>
              <a:t>Healthcare Consumers to Make the Issues Come Alive</a:t>
            </a:r>
          </a:p>
        </p:txBody>
      </p:sp>
      <p:sp>
        <p:nvSpPr>
          <p:cNvPr id="3" name="Content Placeholder 2"/>
          <p:cNvSpPr>
            <a:spLocks noGrp="1"/>
          </p:cNvSpPr>
          <p:nvPr>
            <p:ph sz="quarter" idx="1"/>
          </p:nvPr>
        </p:nvSpPr>
        <p:spPr>
          <a:xfrm>
            <a:off x="1751713" y="1727718"/>
            <a:ext cx="4483100" cy="4876282"/>
          </a:xfrm>
        </p:spPr>
        <p:txBody>
          <a:bodyPr>
            <a:normAutofit/>
          </a:bodyPr>
          <a:lstStyle/>
          <a:p>
            <a:pPr marL="0" indent="0">
              <a:buNone/>
            </a:pPr>
            <a:r>
              <a:rPr lang="en-US" sz="2100" i="1" dirty="0">
                <a:latin typeface="Calibri"/>
                <a:cs typeface="Calibri"/>
              </a:rPr>
              <a:t>“…I noted in the [Choosing Wisely] brochure that colonoscopies are not needed after age 75 … With that in mind, my dad (who had survived three cancers, did not want to be treated for any additional cancers, and gets severe abdominal pain from the colonoscopy preparation process), called up his doctor and declined the test. In my opinion, he chose wisely.”</a:t>
            </a:r>
          </a:p>
          <a:p>
            <a:pPr marL="0" indent="0">
              <a:buNone/>
            </a:pPr>
            <a:r>
              <a:rPr lang="en-US" sz="2100" i="1" dirty="0">
                <a:latin typeface="Calibri"/>
                <a:cs typeface="Calibri"/>
              </a:rPr>
              <a:t> </a:t>
            </a:r>
            <a:r>
              <a:rPr lang="en-US" sz="2100" dirty="0">
                <a:latin typeface="Calibri"/>
                <a:cs typeface="Calibri"/>
              </a:rPr>
              <a:t>–Darla D</a:t>
            </a:r>
          </a:p>
        </p:txBody>
      </p:sp>
      <p:sp>
        <p:nvSpPr>
          <p:cNvPr id="4" name="Content Placeholder 3"/>
          <p:cNvSpPr>
            <a:spLocks noGrp="1"/>
          </p:cNvSpPr>
          <p:nvPr>
            <p:ph sz="quarter" idx="2"/>
          </p:nvPr>
        </p:nvSpPr>
        <p:spPr>
          <a:xfrm>
            <a:off x="6403340" y="1727719"/>
            <a:ext cx="4038600" cy="4007889"/>
          </a:xfrm>
        </p:spPr>
        <p:txBody>
          <a:bodyPr>
            <a:normAutofit/>
          </a:bodyPr>
          <a:lstStyle/>
          <a:p>
            <a:pPr marL="0" indent="0">
              <a:buNone/>
            </a:pPr>
            <a:r>
              <a:rPr lang="en-US" sz="2100" i="1" dirty="0">
                <a:latin typeface="Calibri"/>
                <a:cs typeface="Calibri"/>
              </a:rPr>
              <a:t>“…When my condition recently flared up again and my doctor insisted on a CT, I was armed with the [Choosing Wisely] fact sheet … and I avoided unnecessary radiation risk [of the equivalence to three years of natural background radiation] – and a hefty expense of nearly $1,000.” </a:t>
            </a:r>
          </a:p>
          <a:p>
            <a:pPr marL="0" indent="0">
              <a:buNone/>
            </a:pPr>
            <a:r>
              <a:rPr lang="en-US" sz="2100" dirty="0">
                <a:latin typeface="Calibri"/>
                <a:cs typeface="Calibri"/>
              </a:rPr>
              <a:t>–Jean H</a:t>
            </a:r>
          </a:p>
        </p:txBody>
      </p:sp>
      <p:pic>
        <p:nvPicPr>
          <p:cNvPr id="7" name="Picture 6" descr="DarlaDernovsek.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53313" y="5632196"/>
            <a:ext cx="940518" cy="941832"/>
          </a:xfrm>
          <a:prstGeom prst="rect">
            <a:avLst/>
          </a:prstGeom>
          <a:ln>
            <a:solidFill>
              <a:schemeClr val="tx1"/>
            </a:solidFill>
          </a:ln>
        </p:spPr>
      </p:pic>
      <p:pic>
        <p:nvPicPr>
          <p:cNvPr id="9" name="Picture 8" descr="JeanHanvik.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509258" y="5723636"/>
            <a:ext cx="1275588" cy="850392"/>
          </a:xfrm>
          <a:prstGeom prst="rect">
            <a:avLst/>
          </a:prstGeom>
        </p:spPr>
      </p:pic>
    </p:spTree>
    <p:extLst>
      <p:ext uri="{BB962C8B-B14F-4D97-AF65-F5344CB8AC3E}">
        <p14:creationId xmlns:p14="http://schemas.microsoft.com/office/powerpoint/2010/main" val="3371652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Storytelling 101 (in healthcare)</a:t>
            </a:r>
          </a:p>
        </p:txBody>
      </p:sp>
      <p:sp>
        <p:nvSpPr>
          <p:cNvPr id="6" name="Content Placeholder 5"/>
          <p:cNvSpPr>
            <a:spLocks noGrp="1"/>
          </p:cNvSpPr>
          <p:nvPr>
            <p:ph idx="1"/>
          </p:nvPr>
        </p:nvSpPr>
        <p:spPr>
          <a:xfrm>
            <a:off x="1981201" y="1840278"/>
            <a:ext cx="7218759" cy="3903132"/>
          </a:xfrm>
        </p:spPr>
        <p:txBody>
          <a:bodyPr>
            <a:normAutofit fontScale="92500" lnSpcReduction="10000"/>
          </a:bodyPr>
          <a:lstStyle/>
          <a:p>
            <a:r>
              <a:rPr lang="en-US" dirty="0"/>
              <a:t>Finding a lead …</a:t>
            </a:r>
          </a:p>
          <a:p>
            <a:r>
              <a:rPr lang="en-US" dirty="0"/>
              <a:t>Focus on being a listener. ...</a:t>
            </a:r>
          </a:p>
          <a:p>
            <a:r>
              <a:rPr lang="en-US" dirty="0"/>
              <a:t>Define your </a:t>
            </a:r>
            <a:r>
              <a:rPr lang="en-US" b="1" dirty="0"/>
              <a:t>story's</a:t>
            </a:r>
            <a:r>
              <a:rPr lang="en-US" dirty="0"/>
              <a:t> purpose. ...</a:t>
            </a:r>
          </a:p>
          <a:p>
            <a:r>
              <a:rPr lang="en-US" dirty="0"/>
              <a:t>Take time to prepare for the </a:t>
            </a:r>
            <a:r>
              <a:rPr lang="en-US" b="1" dirty="0"/>
              <a:t>interview</a:t>
            </a:r>
            <a:r>
              <a:rPr lang="en-US" dirty="0"/>
              <a:t>. ...</a:t>
            </a:r>
          </a:p>
          <a:p>
            <a:r>
              <a:rPr lang="en-US" dirty="0"/>
              <a:t>Ask the </a:t>
            </a:r>
            <a:r>
              <a:rPr lang="en-US" b="1" dirty="0"/>
              <a:t>patient</a:t>
            </a:r>
            <a:r>
              <a:rPr lang="en-US" dirty="0"/>
              <a:t> memory-jogging questions. ...</a:t>
            </a:r>
          </a:p>
          <a:p>
            <a:r>
              <a:rPr lang="en-US" dirty="0"/>
              <a:t>Make note of the details. ...</a:t>
            </a:r>
          </a:p>
          <a:p>
            <a:r>
              <a:rPr lang="en-US" dirty="0"/>
              <a:t>Ask for positive feedback.</a:t>
            </a:r>
          </a:p>
          <a:p>
            <a:pPr marL="742950" lvl="1" indent="-285750">
              <a:buFont typeface="Arial" panose="020B0604020202020204" pitchFamily="34" charset="0"/>
              <a:buChar char="•"/>
            </a:pPr>
            <a:r>
              <a:rPr lang="en-US" dirty="0">
                <a:solidFill>
                  <a:srgbClr val="000000"/>
                </a:solidFill>
                <a:latin typeface="Varela Round"/>
              </a:rPr>
              <a:t>symptoms described and all the questions asked by both sides of the story?</a:t>
            </a:r>
          </a:p>
          <a:p>
            <a:pPr marL="742950" lvl="1" indent="-285750">
              <a:buFont typeface="Arial" panose="020B0604020202020204" pitchFamily="34" charset="0"/>
              <a:buChar char="•"/>
            </a:pPr>
            <a:endParaRPr lang="en-US" dirty="0">
              <a:solidFill>
                <a:srgbClr val="000000"/>
              </a:solidFill>
              <a:latin typeface="Varela Round"/>
            </a:endParaRPr>
          </a:p>
          <a:p>
            <a:pPr marL="457200" lvl="1" indent="0">
              <a:buNone/>
            </a:pPr>
            <a:endParaRPr lang="en-US" dirty="0">
              <a:solidFill>
                <a:srgbClr val="000000"/>
              </a:solidFill>
              <a:latin typeface="Varela Round"/>
            </a:endParaRPr>
          </a:p>
          <a:p>
            <a:pPr marL="457200" lvl="1" indent="0">
              <a:buNone/>
            </a:pPr>
            <a:endParaRPr lang="en-US" sz="1000" dirty="0">
              <a:solidFill>
                <a:srgbClr val="000000"/>
              </a:solidFill>
              <a:latin typeface="Varela Round"/>
            </a:endParaRPr>
          </a:p>
          <a:p>
            <a:pPr marL="457200" lvl="1" indent="0">
              <a:buNone/>
            </a:pPr>
            <a:r>
              <a:rPr lang="en-US" sz="1000" dirty="0">
                <a:solidFill>
                  <a:srgbClr val="000000"/>
                </a:solidFill>
                <a:latin typeface="Varela Round"/>
              </a:rPr>
              <a:t>https://www.coffeycomm.com/blog/posts/writing-great-healthcare-stories-what-is-the-best-way-to-interview-patients/</a:t>
            </a:r>
          </a:p>
        </p:txBody>
      </p:sp>
    </p:spTree>
    <p:extLst>
      <p:ext uri="{BB962C8B-B14F-4D97-AF65-F5344CB8AC3E}">
        <p14:creationId xmlns:p14="http://schemas.microsoft.com/office/powerpoint/2010/main" val="3351290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Patient and Family Advisory Council</a:t>
            </a:r>
          </a:p>
        </p:txBody>
      </p:sp>
      <p:sp>
        <p:nvSpPr>
          <p:cNvPr id="3" name="Content Placeholder 2"/>
          <p:cNvSpPr>
            <a:spLocks noGrp="1"/>
          </p:cNvSpPr>
          <p:nvPr>
            <p:ph idx="1"/>
          </p:nvPr>
        </p:nvSpPr>
        <p:spPr/>
        <p:txBody>
          <a:bodyPr/>
          <a:lstStyle/>
          <a:p>
            <a:pPr marL="0" indent="0">
              <a:buNone/>
            </a:pPr>
            <a:r>
              <a:rPr lang="en-US" b="1" dirty="0"/>
              <a:t>Storytelling Goals</a:t>
            </a:r>
          </a:p>
          <a:p>
            <a:pPr marL="0" indent="0">
              <a:buNone/>
            </a:pPr>
            <a:r>
              <a:rPr lang="en-US" dirty="0"/>
              <a:t>1. to evoke strong emotion (typically in lobbying or fundraising contexts);</a:t>
            </a:r>
          </a:p>
          <a:p>
            <a:pPr marL="0" indent="0">
              <a:buNone/>
            </a:pPr>
            <a:r>
              <a:rPr lang="en-US" dirty="0"/>
              <a:t>2. to promote empathy and understanding (helpful in supporting culture shift and communication skills); and</a:t>
            </a:r>
          </a:p>
          <a:p>
            <a:pPr marL="0" indent="0">
              <a:buNone/>
            </a:pPr>
            <a:r>
              <a:rPr lang="en-US" dirty="0"/>
              <a:t>3. to promote change (helpful in influencing process or policy)</a:t>
            </a:r>
          </a:p>
          <a:p>
            <a:pPr marL="0" indent="0">
              <a:buNone/>
            </a:pPr>
            <a:endParaRPr lang="en-US" b="1" dirty="0"/>
          </a:p>
          <a:p>
            <a:pPr marL="0" indent="0">
              <a:buNone/>
            </a:pPr>
            <a:r>
              <a:rPr lang="en-US" b="1" dirty="0"/>
              <a:t>Lessons Learned</a:t>
            </a:r>
          </a:p>
          <a:p>
            <a:r>
              <a:rPr lang="en-US" dirty="0"/>
              <a:t>Keep it short</a:t>
            </a:r>
          </a:p>
          <a:p>
            <a:r>
              <a:rPr lang="en-US" dirty="0"/>
              <a:t>Frame it in a positive</a:t>
            </a:r>
          </a:p>
          <a:p>
            <a:r>
              <a:rPr lang="en-US" dirty="0"/>
              <a:t>Use an experienced storyteller</a:t>
            </a:r>
          </a:p>
          <a:p>
            <a:r>
              <a:rPr lang="en-US" dirty="0"/>
              <a:t>Surfacing emotions is normal</a:t>
            </a:r>
          </a:p>
        </p:txBody>
      </p:sp>
      <p:sp>
        <p:nvSpPr>
          <p:cNvPr id="5" name="TextBox 4"/>
          <p:cNvSpPr txBox="1"/>
          <p:nvPr/>
        </p:nvSpPr>
        <p:spPr>
          <a:xfrm>
            <a:off x="852489" y="6022351"/>
            <a:ext cx="8372475" cy="369332"/>
          </a:xfrm>
          <a:prstGeom prst="rect">
            <a:avLst/>
          </a:prstGeom>
          <a:noFill/>
        </p:spPr>
        <p:txBody>
          <a:bodyPr wrap="square" rtlCol="0">
            <a:spAutoFit/>
          </a:bodyPr>
          <a:lstStyle/>
          <a:p>
            <a:r>
              <a:rPr lang="en-US" dirty="0">
                <a:hlinkClick r:id="rId3"/>
              </a:rPr>
              <a:t>https://www.ncbi.nlm.nih.gov/pmc/articles/PMC3783065/pdf/permj17_3pe142.pdf</a:t>
            </a:r>
            <a:endParaRPr lang="en-US" dirty="0"/>
          </a:p>
        </p:txBody>
      </p:sp>
    </p:spTree>
    <p:extLst>
      <p:ext uri="{BB962C8B-B14F-4D97-AF65-F5344CB8AC3E}">
        <p14:creationId xmlns:p14="http://schemas.microsoft.com/office/powerpoint/2010/main" val="1791853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Patient Focus Groups or Interviews</a:t>
            </a:r>
          </a:p>
        </p:txBody>
      </p:sp>
      <p:sp>
        <p:nvSpPr>
          <p:cNvPr id="7" name="Content Placeholder 6"/>
          <p:cNvSpPr>
            <a:spLocks noGrp="1"/>
          </p:cNvSpPr>
          <p:nvPr>
            <p:ph idx="1"/>
          </p:nvPr>
        </p:nvSpPr>
        <p:spPr/>
        <p:txBody>
          <a:bodyPr/>
          <a:lstStyle/>
          <a:p>
            <a:r>
              <a:rPr lang="en-US" dirty="0"/>
              <a:t>Look for diverse viewpoints</a:t>
            </a:r>
          </a:p>
          <a:p>
            <a:r>
              <a:rPr lang="en-US" dirty="0"/>
              <a:t>Obtain consent</a:t>
            </a:r>
          </a:p>
          <a:p>
            <a:r>
              <a:rPr lang="en-US" dirty="0"/>
              <a:t>Use scripted open-ended questions</a:t>
            </a:r>
          </a:p>
          <a:p>
            <a:r>
              <a:rPr lang="en-US" dirty="0"/>
              <a:t>Create interview prompts</a:t>
            </a:r>
          </a:p>
          <a:p>
            <a:r>
              <a:rPr lang="en-US" dirty="0"/>
              <a:t>Compensate patients for their time</a:t>
            </a:r>
          </a:p>
          <a:p>
            <a:r>
              <a:rPr lang="en-US" dirty="0"/>
              <a:t>Transcribe sessions</a:t>
            </a:r>
          </a:p>
          <a:p>
            <a:r>
              <a:rPr lang="en-US" dirty="0"/>
              <a:t>Look for themes</a:t>
            </a:r>
          </a:p>
          <a:p>
            <a:r>
              <a:rPr lang="en-US" dirty="0"/>
              <a:t>Collaborate with a social scientist or grad student if possible</a:t>
            </a:r>
          </a:p>
        </p:txBody>
      </p:sp>
    </p:spTree>
    <p:extLst>
      <p:ext uri="{BB962C8B-B14F-4D97-AF65-F5344CB8AC3E}">
        <p14:creationId xmlns:p14="http://schemas.microsoft.com/office/powerpoint/2010/main" val="1692534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Why does patient engagement and storytelling matter</a:t>
            </a:r>
          </a:p>
        </p:txBody>
      </p:sp>
      <p:sp>
        <p:nvSpPr>
          <p:cNvPr id="5" name="Text Placeholder 4"/>
          <p:cNvSpPr>
            <a:spLocks noGrp="1"/>
          </p:cNvSpPr>
          <p:nvPr>
            <p:ph type="body" idx="1"/>
          </p:nvPr>
        </p:nvSpPr>
        <p:spPr/>
        <p:txBody>
          <a:bodyPr/>
          <a:lstStyle/>
          <a:p>
            <a:r>
              <a:rPr lang="en-US" dirty="0"/>
              <a:t>“I learned so much about how much information you can get with a patient interview compared to our team sitting in a room debating what patients need.” (Lauren) </a:t>
            </a:r>
          </a:p>
        </p:txBody>
      </p:sp>
    </p:spTree>
    <p:extLst>
      <p:ext uri="{BB962C8B-B14F-4D97-AF65-F5344CB8AC3E}">
        <p14:creationId xmlns:p14="http://schemas.microsoft.com/office/powerpoint/2010/main" val="2420896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729312" y="820269"/>
            <a:ext cx="8545118" cy="5898910"/>
          </a:xfrm>
          <a:prstGeom prst="rect">
            <a:avLst/>
          </a:prstGeom>
        </p:spPr>
      </p:pic>
      <p:sp>
        <p:nvSpPr>
          <p:cNvPr id="2" name="TextBox 1"/>
          <p:cNvSpPr txBox="1"/>
          <p:nvPr/>
        </p:nvSpPr>
        <p:spPr>
          <a:xfrm>
            <a:off x="10274430" y="1562582"/>
            <a:ext cx="1612770" cy="369332"/>
          </a:xfrm>
          <a:prstGeom prst="rect">
            <a:avLst/>
          </a:prstGeom>
          <a:solidFill>
            <a:schemeClr val="bg1"/>
          </a:solidFill>
        </p:spPr>
        <p:txBody>
          <a:bodyPr wrap="square" rtlCol="0">
            <a:spAutoFit/>
          </a:bodyPr>
          <a:lstStyle/>
          <a:p>
            <a:endParaRPr lang="en-US" dirty="0"/>
          </a:p>
        </p:txBody>
      </p:sp>
      <p:sp>
        <p:nvSpPr>
          <p:cNvPr id="3" name="TextBox 2"/>
          <p:cNvSpPr txBox="1"/>
          <p:nvPr/>
        </p:nvSpPr>
        <p:spPr>
          <a:xfrm>
            <a:off x="300943" y="6331348"/>
            <a:ext cx="9873204" cy="461665"/>
          </a:xfrm>
          <a:prstGeom prst="rect">
            <a:avLst/>
          </a:prstGeom>
          <a:noFill/>
        </p:spPr>
        <p:txBody>
          <a:bodyPr wrap="square" rtlCol="0">
            <a:spAutoFit/>
          </a:bodyPr>
          <a:lstStyle/>
          <a:p>
            <a:r>
              <a:rPr lang="en-US" sz="1200" dirty="0"/>
              <a:t>Data: Choosing Wisely Canada, </a:t>
            </a:r>
            <a:r>
              <a:rPr lang="en-US" sz="1200" i="1" dirty="0">
                <a:hlinkClick r:id="rId4"/>
              </a:rPr>
              <a:t>Unnecessary Care in Canada</a:t>
            </a:r>
            <a:r>
              <a:rPr lang="en-US" sz="1200" dirty="0"/>
              <a:t> (CWC, Apr. 2017); and “</a:t>
            </a:r>
            <a:r>
              <a:rPr lang="en-US" sz="1200" dirty="0">
                <a:hlinkClick r:id="rId5"/>
              </a:rPr>
              <a:t>The Surprising Dangers of CT Scans and X-rays</a:t>
            </a:r>
            <a:r>
              <a:rPr lang="en-US" sz="1200" dirty="0"/>
              <a:t>,” </a:t>
            </a:r>
            <a:r>
              <a:rPr lang="en-US" sz="1200" i="1" dirty="0"/>
              <a:t>Consumer Reports</a:t>
            </a:r>
            <a:r>
              <a:rPr lang="en-US" sz="1200" dirty="0"/>
              <a:t>, Jan. 27, 2015.</a:t>
            </a:r>
          </a:p>
        </p:txBody>
      </p:sp>
    </p:spTree>
    <p:extLst>
      <p:ext uri="{BB962C8B-B14F-4D97-AF65-F5344CB8AC3E}">
        <p14:creationId xmlns:p14="http://schemas.microsoft.com/office/powerpoint/2010/main" val="210420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Diagram 40"/>
          <p:cNvGraphicFramePr/>
          <p:nvPr/>
        </p:nvGraphicFramePr>
        <p:xfrm>
          <a:off x="1664197" y="2854754"/>
          <a:ext cx="3006811" cy="19694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 name="TextBox 43"/>
          <p:cNvSpPr txBox="1"/>
          <p:nvPr/>
        </p:nvSpPr>
        <p:spPr bwMode="auto">
          <a:xfrm rot="5400000">
            <a:off x="6949720" y="-883403"/>
            <a:ext cx="505550" cy="6277627"/>
          </a:xfrm>
          <a:prstGeom prst="rect">
            <a:avLst/>
          </a:prstGeom>
          <a:solidFill>
            <a:srgbClr val="6A06CD">
              <a:alpha val="50000"/>
            </a:srgbClr>
          </a:solidFill>
          <a:ln>
            <a:noFill/>
          </a:ln>
        </p:spPr>
        <p:style>
          <a:lnRef idx="0">
            <a:scrgbClr r="0" g="0" b="0"/>
          </a:lnRef>
          <a:fillRef idx="0">
            <a:scrgbClr r="0" g="0" b="0"/>
          </a:fillRef>
          <a:effectRef idx="0">
            <a:scrgbClr r="0" g="0" b="0"/>
          </a:effectRef>
          <a:fontRef idx="minor">
            <a:schemeClr val="lt1"/>
          </a:fontRef>
        </p:style>
        <p:txBody>
          <a:bodyPr vert="vert270" anchor="ctr" anchorCtr="1"/>
          <a:lstStyle/>
          <a:p>
            <a:pPr defTabSz="342900">
              <a:defRPr/>
            </a:pPr>
            <a:r>
              <a:rPr lang="en-US" b="1" dirty="0">
                <a:solidFill>
                  <a:prstClr val="white"/>
                </a:solidFill>
                <a:latin typeface="Tw Cen MT" panose="020B0602020104020603"/>
              </a:rPr>
              <a:t>Depth of Engagement</a:t>
            </a:r>
            <a:endParaRPr lang="en-US" sz="1500" b="1" dirty="0">
              <a:solidFill>
                <a:prstClr val="white"/>
              </a:solidFill>
              <a:latin typeface="Tw Cen MT" panose="020B0602020104020603"/>
            </a:endParaRPr>
          </a:p>
          <a:p>
            <a:pPr defTabSz="342900">
              <a:defRPr/>
            </a:pPr>
            <a:endParaRPr lang="en-US" sz="1013" b="1" dirty="0">
              <a:solidFill>
                <a:prstClr val="white"/>
              </a:solidFill>
              <a:latin typeface="Tw Cen MT" panose="020B0602020104020603"/>
            </a:endParaRPr>
          </a:p>
        </p:txBody>
      </p:sp>
      <p:graphicFrame>
        <p:nvGraphicFramePr>
          <p:cNvPr id="45" name="Diagram 44"/>
          <p:cNvGraphicFramePr/>
          <p:nvPr/>
        </p:nvGraphicFramePr>
        <p:xfrm>
          <a:off x="4057024" y="2398439"/>
          <a:ext cx="6289675" cy="4192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9" name="Trapezoid 48"/>
          <p:cNvSpPr/>
          <p:nvPr/>
        </p:nvSpPr>
        <p:spPr>
          <a:xfrm>
            <a:off x="3150096" y="4306202"/>
            <a:ext cx="7449022" cy="1269802"/>
          </a:xfrm>
          <a:prstGeom prst="trapezoid">
            <a:avLst>
              <a:gd name="adj" fmla="val 168490"/>
            </a:avLst>
          </a:prstGeom>
          <a:gradFill flip="none" rotWithShape="1">
            <a:gsLst>
              <a:gs pos="20000">
                <a:schemeClr val="accent6">
                  <a:lumMod val="75000"/>
                  <a:alpha val="37000"/>
                </a:schemeClr>
              </a:gs>
              <a:gs pos="100000">
                <a:srgbClr val="FFFFFF">
                  <a:alpha val="37000"/>
                </a:srgbClr>
              </a:gs>
            </a:gsLst>
            <a:path path="rect">
              <a:fillToRect l="100000" t="100000"/>
            </a:path>
            <a:tileRect r="-100000" b="-100000"/>
          </a:gradFill>
          <a:ln>
            <a:noFill/>
          </a:ln>
        </p:spPr>
        <p:style>
          <a:lnRef idx="0">
            <a:scrgbClr r="0" g="0" b="0"/>
          </a:lnRef>
          <a:fillRef idx="0">
            <a:scrgbClr r="0" g="0" b="0"/>
          </a:fillRef>
          <a:effectRef idx="0">
            <a:scrgbClr r="0" g="0" b="0"/>
          </a:effectRef>
          <a:fontRef idx="minor">
            <a:schemeClr val="lt1"/>
          </a:fontRef>
        </p:style>
        <p:txBody>
          <a:bodyPr anchor="ctr"/>
          <a:lstStyle/>
          <a:p>
            <a:pPr algn="ctr" defTabSz="342900">
              <a:defRPr/>
            </a:pPr>
            <a:r>
              <a:rPr lang="en-US" sz="1200" dirty="0">
                <a:solidFill>
                  <a:prstClr val="black"/>
                </a:solidFill>
                <a:latin typeface="Tw Cen MT" panose="020B0602020104020603"/>
              </a:rPr>
              <a:t>Factors influencing engagement:</a:t>
            </a:r>
          </a:p>
          <a:p>
            <a:pPr marL="160735" indent="-160735" algn="ctr" defTabSz="342900">
              <a:buFont typeface="Arial" panose="020B0604020202020204" pitchFamily="34" charset="0"/>
              <a:buChar char="•"/>
              <a:defRPr/>
            </a:pPr>
            <a:r>
              <a:rPr lang="en-US" sz="825" dirty="0">
                <a:solidFill>
                  <a:prstClr val="black"/>
                </a:solidFill>
                <a:latin typeface="Tw Cen MT" panose="020B0602020104020603"/>
              </a:rPr>
              <a:t>Patient (beliefs about their role, health literacy, education)</a:t>
            </a:r>
          </a:p>
          <a:p>
            <a:pPr marL="160735" indent="-160735" algn="ctr" defTabSz="342900">
              <a:buFont typeface="Arial" panose="020B0604020202020204" pitchFamily="34" charset="0"/>
              <a:buChar char="•"/>
              <a:defRPr/>
            </a:pPr>
            <a:r>
              <a:rPr lang="en-US" sz="825" dirty="0">
                <a:solidFill>
                  <a:prstClr val="black"/>
                </a:solidFill>
                <a:latin typeface="Tw Cen MT" panose="020B0602020104020603"/>
              </a:rPr>
              <a:t>Organization (policies and practices, culture)</a:t>
            </a:r>
          </a:p>
          <a:p>
            <a:pPr marL="160735" indent="-160735" algn="ctr" defTabSz="342900">
              <a:buFont typeface="Arial" panose="020B0604020202020204" pitchFamily="34" charset="0"/>
              <a:buChar char="•"/>
              <a:defRPr/>
            </a:pPr>
            <a:r>
              <a:rPr lang="en-US" sz="788" dirty="0">
                <a:solidFill>
                  <a:prstClr val="black"/>
                </a:solidFill>
                <a:latin typeface="Tw Cen MT" panose="020B0602020104020603"/>
              </a:rPr>
              <a:t>Society (social norms, regulations, policy)</a:t>
            </a:r>
            <a:endParaRPr lang="en-US" sz="900" dirty="0">
              <a:solidFill>
                <a:prstClr val="black"/>
              </a:solidFill>
              <a:latin typeface="Tw Cen MT" panose="020B0602020104020603"/>
            </a:endParaRPr>
          </a:p>
        </p:txBody>
      </p:sp>
      <p:sp>
        <p:nvSpPr>
          <p:cNvPr id="4" name="Rectangle 3"/>
          <p:cNvSpPr/>
          <p:nvPr/>
        </p:nvSpPr>
        <p:spPr>
          <a:xfrm>
            <a:off x="1835334" y="6064751"/>
            <a:ext cx="6277674" cy="323165"/>
          </a:xfrm>
          <a:prstGeom prst="rect">
            <a:avLst/>
          </a:prstGeom>
        </p:spPr>
        <p:txBody>
          <a:bodyPr wrap="square">
            <a:spAutoFit/>
          </a:bodyPr>
          <a:lstStyle/>
          <a:p>
            <a:pPr lvl="0">
              <a:defRPr/>
            </a:pPr>
            <a:r>
              <a:rPr lang="sv-SE" sz="750" dirty="0">
                <a:solidFill>
                  <a:prstClr val="black"/>
                </a:solidFill>
                <a:latin typeface="Tw Cen MT" panose="020B0602020104020603"/>
              </a:rPr>
              <a:t>Kristin L. </a:t>
            </a:r>
            <a:r>
              <a:rPr lang="sv-SE" sz="750" dirty="0" err="1">
                <a:solidFill>
                  <a:prstClr val="black"/>
                </a:solidFill>
                <a:latin typeface="Tw Cen MT" panose="020B0602020104020603"/>
              </a:rPr>
              <a:t>Carman</a:t>
            </a:r>
            <a:r>
              <a:rPr lang="sv-SE" sz="750" dirty="0">
                <a:solidFill>
                  <a:prstClr val="black"/>
                </a:solidFill>
                <a:latin typeface="Tw Cen MT" panose="020B0602020104020603"/>
              </a:rPr>
              <a:t>, </a:t>
            </a:r>
            <a:r>
              <a:rPr lang="sv-SE" sz="750" dirty="0" err="1">
                <a:solidFill>
                  <a:prstClr val="black"/>
                </a:solidFill>
                <a:latin typeface="Tw Cen MT" panose="020B0602020104020603"/>
              </a:rPr>
              <a:t>Pam</a:t>
            </a:r>
            <a:r>
              <a:rPr lang="sv-SE" sz="750" dirty="0">
                <a:solidFill>
                  <a:prstClr val="black"/>
                </a:solidFill>
                <a:latin typeface="Tw Cen MT" panose="020B0602020104020603"/>
              </a:rPr>
              <a:t> </a:t>
            </a:r>
            <a:r>
              <a:rPr lang="sv-SE" sz="750" dirty="0" err="1">
                <a:solidFill>
                  <a:prstClr val="black"/>
                </a:solidFill>
                <a:latin typeface="Tw Cen MT" panose="020B0602020104020603"/>
              </a:rPr>
              <a:t>Dardess</a:t>
            </a:r>
            <a:r>
              <a:rPr lang="sv-SE" sz="750" dirty="0">
                <a:solidFill>
                  <a:prstClr val="black"/>
                </a:solidFill>
                <a:latin typeface="Tw Cen MT" panose="020B0602020104020603"/>
              </a:rPr>
              <a:t>, Maureen </a:t>
            </a:r>
            <a:r>
              <a:rPr lang="sv-SE" sz="750" dirty="0" err="1">
                <a:solidFill>
                  <a:prstClr val="black"/>
                </a:solidFill>
                <a:latin typeface="Tw Cen MT" panose="020B0602020104020603"/>
              </a:rPr>
              <a:t>Maurer</a:t>
            </a:r>
            <a:r>
              <a:rPr lang="sv-SE" sz="750" dirty="0">
                <a:solidFill>
                  <a:prstClr val="black"/>
                </a:solidFill>
                <a:latin typeface="Tw Cen MT" panose="020B0602020104020603"/>
              </a:rPr>
              <a:t>, </a:t>
            </a:r>
            <a:r>
              <a:rPr lang="sv-SE" sz="750" dirty="0" err="1">
                <a:solidFill>
                  <a:prstClr val="black"/>
                </a:solidFill>
                <a:latin typeface="Tw Cen MT" panose="020B0602020104020603"/>
              </a:rPr>
              <a:t>Shoshanna</a:t>
            </a:r>
            <a:r>
              <a:rPr lang="sv-SE" sz="750" dirty="0">
                <a:solidFill>
                  <a:prstClr val="black"/>
                </a:solidFill>
                <a:latin typeface="Tw Cen MT" panose="020B0602020104020603"/>
              </a:rPr>
              <a:t> </a:t>
            </a:r>
            <a:r>
              <a:rPr lang="sv-SE" sz="750" dirty="0" err="1">
                <a:solidFill>
                  <a:prstClr val="black"/>
                </a:solidFill>
                <a:latin typeface="Tw Cen MT" panose="020B0602020104020603"/>
              </a:rPr>
              <a:t>Sofaer</a:t>
            </a:r>
            <a:r>
              <a:rPr lang="sv-SE" sz="750" dirty="0">
                <a:solidFill>
                  <a:prstClr val="black"/>
                </a:solidFill>
                <a:latin typeface="Tw Cen MT" panose="020B0602020104020603"/>
              </a:rPr>
              <a:t>, Karen </a:t>
            </a:r>
            <a:r>
              <a:rPr lang="en-US" sz="750" dirty="0">
                <a:solidFill>
                  <a:prstClr val="black"/>
                </a:solidFill>
                <a:latin typeface="Tw Cen MT" panose="020B0602020104020603"/>
              </a:rPr>
              <a:t>Adams, Christine Bechtel and Jennifer Sweeney Patient And Family Engagement: A Framework For Understanding The Elements And Developing Interventions And Policies </a:t>
            </a:r>
            <a:r>
              <a:rPr lang="en-US" sz="750" dirty="0" err="1">
                <a:solidFill>
                  <a:prstClr val="black"/>
                </a:solidFill>
                <a:latin typeface="Tw Cen MT" panose="020B0602020104020603"/>
              </a:rPr>
              <a:t>doi</a:t>
            </a:r>
            <a:r>
              <a:rPr lang="en-US" sz="750" dirty="0">
                <a:solidFill>
                  <a:prstClr val="black"/>
                </a:solidFill>
                <a:latin typeface="Tw Cen MT" panose="020B0602020104020603"/>
              </a:rPr>
              <a:t>: 10.1377/hlthaff.2012.1133 </a:t>
            </a:r>
            <a:r>
              <a:rPr lang="en-US" sz="750" i="1" dirty="0">
                <a:solidFill>
                  <a:prstClr val="black"/>
                </a:solidFill>
                <a:latin typeface="Tw Cen MT" panose="020B0602020104020603"/>
              </a:rPr>
              <a:t>Health Affairs </a:t>
            </a:r>
            <a:r>
              <a:rPr lang="en-US" sz="750" dirty="0">
                <a:solidFill>
                  <a:prstClr val="black"/>
                </a:solidFill>
                <a:latin typeface="Tw Cen MT" panose="020B0602020104020603"/>
              </a:rPr>
              <a:t>32, no.2 (2013):223-231</a:t>
            </a:r>
          </a:p>
        </p:txBody>
      </p:sp>
      <p:sp>
        <p:nvSpPr>
          <p:cNvPr id="5" name="Document 4"/>
          <p:cNvSpPr/>
          <p:nvPr/>
        </p:nvSpPr>
        <p:spPr>
          <a:xfrm>
            <a:off x="4424578" y="2975790"/>
            <a:ext cx="1099187" cy="725138"/>
          </a:xfrm>
          <a:prstGeom prst="flowChartDocumen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b="1" dirty="0">
                <a:solidFill>
                  <a:schemeClr val="tx2"/>
                </a:solidFill>
              </a:rPr>
              <a:t>Given Info</a:t>
            </a:r>
          </a:p>
        </p:txBody>
      </p:sp>
      <p:sp>
        <p:nvSpPr>
          <p:cNvPr id="55" name="Hexagon 54"/>
          <p:cNvSpPr/>
          <p:nvPr/>
        </p:nvSpPr>
        <p:spPr>
          <a:xfrm>
            <a:off x="6585309" y="2940071"/>
            <a:ext cx="1326933" cy="746645"/>
          </a:xfrm>
          <a:prstGeom prst="hexagon">
            <a:avLst/>
          </a:prstGeom>
          <a:solidFill>
            <a:srgbClr val="95B3D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b="1" dirty="0">
                <a:solidFill>
                  <a:srgbClr val="1F497D"/>
                </a:solidFill>
              </a:rPr>
              <a:t>Asked ?’s</a:t>
            </a:r>
          </a:p>
        </p:txBody>
      </p:sp>
      <p:sp>
        <p:nvSpPr>
          <p:cNvPr id="56" name="Oval 55"/>
          <p:cNvSpPr/>
          <p:nvPr/>
        </p:nvSpPr>
        <p:spPr>
          <a:xfrm>
            <a:off x="8746317" y="2854753"/>
            <a:ext cx="1421715" cy="846174"/>
          </a:xfrm>
          <a:prstGeom prst="ellipse">
            <a:avLst/>
          </a:prstGeom>
          <a:solidFill>
            <a:srgbClr val="95B3D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b="1" dirty="0">
                <a:solidFill>
                  <a:srgbClr val="1F497D"/>
                </a:solidFill>
              </a:rPr>
              <a:t>Co-creates plan</a:t>
            </a:r>
          </a:p>
        </p:txBody>
      </p:sp>
      <p:sp>
        <p:nvSpPr>
          <p:cNvPr id="57" name="Document 56"/>
          <p:cNvSpPr/>
          <p:nvPr/>
        </p:nvSpPr>
        <p:spPr>
          <a:xfrm>
            <a:off x="4482198" y="4012728"/>
            <a:ext cx="1099187" cy="725138"/>
          </a:xfrm>
          <a:prstGeom prst="flowChartDocumen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b="1" dirty="0">
                <a:solidFill>
                  <a:schemeClr val="tx2"/>
                </a:solidFill>
              </a:rPr>
              <a:t>Survey</a:t>
            </a:r>
          </a:p>
        </p:txBody>
      </p:sp>
      <p:sp>
        <p:nvSpPr>
          <p:cNvPr id="58" name="Hexagon 57"/>
          <p:cNvSpPr/>
          <p:nvPr/>
        </p:nvSpPr>
        <p:spPr>
          <a:xfrm>
            <a:off x="6604266" y="3948572"/>
            <a:ext cx="1326933" cy="746645"/>
          </a:xfrm>
          <a:prstGeom prst="hexagon">
            <a:avLst/>
          </a:prstGeom>
          <a:solidFill>
            <a:srgbClr val="95B3D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solidFill>
                  <a:srgbClr val="1F497D"/>
                </a:solidFill>
              </a:rPr>
              <a:t>Provides </a:t>
            </a:r>
            <a:r>
              <a:rPr lang="en-US" sz="1350" b="1" dirty="0">
                <a:solidFill>
                  <a:srgbClr val="1F497D"/>
                </a:solidFill>
              </a:rPr>
              <a:t>input</a:t>
            </a:r>
          </a:p>
        </p:txBody>
      </p:sp>
      <p:sp>
        <p:nvSpPr>
          <p:cNvPr id="60" name="Oval 59"/>
          <p:cNvSpPr/>
          <p:nvPr/>
        </p:nvSpPr>
        <p:spPr>
          <a:xfrm>
            <a:off x="8746317" y="3849036"/>
            <a:ext cx="1421715" cy="846174"/>
          </a:xfrm>
          <a:prstGeom prst="ellipse">
            <a:avLst/>
          </a:prstGeom>
          <a:solidFill>
            <a:srgbClr val="95B3D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b="1" dirty="0">
                <a:solidFill>
                  <a:srgbClr val="1F497D"/>
                </a:solidFill>
              </a:rPr>
              <a:t>Co-leads change</a:t>
            </a:r>
          </a:p>
        </p:txBody>
      </p:sp>
      <p:sp>
        <p:nvSpPr>
          <p:cNvPr id="6" name="Title 5"/>
          <p:cNvSpPr>
            <a:spLocks noGrp="1"/>
          </p:cNvSpPr>
          <p:nvPr>
            <p:ph type="title"/>
          </p:nvPr>
        </p:nvSpPr>
        <p:spPr/>
        <p:txBody>
          <a:bodyPr/>
          <a:lstStyle/>
          <a:p>
            <a:r>
              <a:rPr lang="en-US" dirty="0"/>
              <a:t>Continuum of Patient Engagement</a:t>
            </a:r>
          </a:p>
        </p:txBody>
      </p:sp>
    </p:spTree>
    <p:extLst>
      <p:ext uri="{BB962C8B-B14F-4D97-AF65-F5344CB8AC3E}">
        <p14:creationId xmlns:p14="http://schemas.microsoft.com/office/powerpoint/2010/main" val="3588866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2108200" y="553069"/>
            <a:ext cx="8033954" cy="1034431"/>
          </a:xfrm>
          <a:prstGeom prst="rect">
            <a:avLst/>
          </a:prstGeom>
        </p:spPr>
        <p:txBody>
          <a:bodyPr spcFirstLastPara="1" vert="horz" wrap="square" lIns="91425" tIns="91425" rIns="91425" bIns="91425" rtlCol="0" anchor="t" anchorCtr="0">
            <a:noAutofit/>
          </a:bodyPr>
          <a:lstStyle/>
          <a:p>
            <a:pPr>
              <a:spcBef>
                <a:spcPts val="0"/>
              </a:spcBef>
            </a:pPr>
            <a:endParaRPr dirty="0"/>
          </a:p>
        </p:txBody>
      </p:sp>
      <p:graphicFrame>
        <p:nvGraphicFramePr>
          <p:cNvPr id="98" name="Shape 98"/>
          <p:cNvGraphicFramePr/>
          <p:nvPr>
            <p:extLst>
              <p:ext uri="{D42A27DB-BD31-4B8C-83A1-F6EECF244321}">
                <p14:modId xmlns:p14="http://schemas.microsoft.com/office/powerpoint/2010/main" val="3422772124"/>
              </p:ext>
            </p:extLst>
          </p:nvPr>
        </p:nvGraphicFramePr>
        <p:xfrm>
          <a:off x="1835700" y="1995771"/>
          <a:ext cx="8520600" cy="4510960"/>
        </p:xfrm>
        <a:graphic>
          <a:graphicData uri="http://schemas.openxmlformats.org/drawingml/2006/table">
            <a:tbl>
              <a:tblPr>
                <a:noFill/>
              </a:tblPr>
              <a:tblGrid>
                <a:gridCol w="4260300">
                  <a:extLst>
                    <a:ext uri="{9D8B030D-6E8A-4147-A177-3AD203B41FA5}">
                      <a16:colId xmlns:a16="http://schemas.microsoft.com/office/drawing/2014/main" val="20000"/>
                    </a:ext>
                  </a:extLst>
                </a:gridCol>
                <a:gridCol w="4260300">
                  <a:extLst>
                    <a:ext uri="{9D8B030D-6E8A-4147-A177-3AD203B41FA5}">
                      <a16:colId xmlns:a16="http://schemas.microsoft.com/office/drawing/2014/main" val="20001"/>
                    </a:ext>
                  </a:extLst>
                </a:gridCol>
              </a:tblGrid>
              <a:tr h="609560">
                <a:tc>
                  <a:txBody>
                    <a:bodyPr/>
                    <a:lstStyle/>
                    <a:p>
                      <a:pPr marL="342900" lvl="0" indent="-342900" rtl="0">
                        <a:spcBef>
                          <a:spcPts val="0"/>
                        </a:spcBef>
                        <a:spcAft>
                          <a:spcPts val="0"/>
                        </a:spcAft>
                        <a:buFont typeface="Arial" panose="020B0604020202020204" pitchFamily="34" charset="0"/>
                        <a:buChar char="•"/>
                      </a:pPr>
                      <a:r>
                        <a:rPr lang="en-US" sz="2400" dirty="0">
                          <a:solidFill>
                            <a:schemeClr val="tx1"/>
                          </a:solidFill>
                          <a:latin typeface="Franklin Gothic Book" panose="020B0503020102020204" pitchFamily="34" charset="0"/>
                        </a:rPr>
                        <a:t>Intrinsic</a:t>
                      </a:r>
                      <a:endParaRPr sz="2400" dirty="0">
                        <a:solidFill>
                          <a:schemeClr val="tx1"/>
                        </a:solidFill>
                        <a:latin typeface="Franklin Gothic Book" panose="020B0503020102020204" pitchFamily="34" charset="0"/>
                      </a:endParaRPr>
                    </a:p>
                  </a:txBody>
                  <a:tcPr marL="91425" marR="91425" marT="121900" marB="121900"/>
                </a:tc>
                <a:tc>
                  <a:txBody>
                    <a:bodyPr/>
                    <a:lstStyle/>
                    <a:p>
                      <a:pPr marL="342900" lvl="0" indent="-342900" rtl="0">
                        <a:spcBef>
                          <a:spcPts val="0"/>
                        </a:spcBef>
                        <a:spcAft>
                          <a:spcPts val="0"/>
                        </a:spcAft>
                        <a:buFont typeface="Arial" panose="020B0604020202020204" pitchFamily="34" charset="0"/>
                        <a:buChar char="•"/>
                      </a:pPr>
                      <a:r>
                        <a:rPr lang="en-US" sz="2400">
                          <a:solidFill>
                            <a:schemeClr val="tx1"/>
                          </a:solidFill>
                          <a:latin typeface="Franklin Gothic Book" panose="020B0503020102020204" pitchFamily="34" charset="0"/>
                        </a:rPr>
                        <a:t>Extrinsic</a:t>
                      </a:r>
                      <a:endParaRPr sz="2400">
                        <a:solidFill>
                          <a:schemeClr val="tx1"/>
                        </a:solidFill>
                        <a:latin typeface="Franklin Gothic Book" panose="020B0503020102020204" pitchFamily="34" charset="0"/>
                      </a:endParaRPr>
                    </a:p>
                  </a:txBody>
                  <a:tcPr marL="91425" marR="91425" marT="121900" marB="121900"/>
                </a:tc>
                <a:extLst>
                  <a:ext uri="{0D108BD9-81ED-4DB2-BD59-A6C34878D82A}">
                    <a16:rowId xmlns:a16="http://schemas.microsoft.com/office/drawing/2014/main" val="10000"/>
                  </a:ext>
                </a:extLst>
              </a:tr>
              <a:tr h="3388000">
                <a:tc>
                  <a:txBody>
                    <a:bodyPr/>
                    <a:lstStyle/>
                    <a:p>
                      <a:pPr marL="342900" lvl="0" indent="-342900">
                        <a:spcBef>
                          <a:spcPts val="0"/>
                        </a:spcBef>
                        <a:spcAft>
                          <a:spcPts val="0"/>
                        </a:spcAft>
                        <a:buFont typeface="Arial" panose="020B0604020202020204" pitchFamily="34" charset="0"/>
                        <a:buChar char="•"/>
                      </a:pPr>
                      <a:r>
                        <a:rPr lang="en-US" sz="2400" dirty="0">
                          <a:solidFill>
                            <a:schemeClr val="tx1"/>
                          </a:solidFill>
                          <a:latin typeface="Franklin Gothic Book" panose="020B0503020102020204" pitchFamily="34" charset="0"/>
                        </a:rPr>
                        <a:t>Belief more care is better</a:t>
                      </a:r>
                      <a:endParaRPr sz="2400" dirty="0">
                        <a:solidFill>
                          <a:schemeClr val="tx1"/>
                        </a:solidFill>
                        <a:latin typeface="Franklin Gothic Book" panose="020B0503020102020204" pitchFamily="34" charset="0"/>
                      </a:endParaRPr>
                    </a:p>
                    <a:p>
                      <a:pPr marL="342900" lvl="0" indent="-342900">
                        <a:spcBef>
                          <a:spcPts val="0"/>
                        </a:spcBef>
                        <a:spcAft>
                          <a:spcPts val="0"/>
                        </a:spcAft>
                        <a:buFont typeface="Arial" panose="020B0604020202020204" pitchFamily="34" charset="0"/>
                        <a:buChar char="•"/>
                      </a:pPr>
                      <a:r>
                        <a:rPr lang="en-US" sz="2400" dirty="0">
                          <a:solidFill>
                            <a:schemeClr val="tx1"/>
                          </a:solidFill>
                          <a:latin typeface="Franklin Gothic Book" panose="020B0503020102020204" pitchFamily="34" charset="0"/>
                        </a:rPr>
                        <a:t>Lack of knowledge of harm from overuse</a:t>
                      </a:r>
                      <a:endParaRPr sz="2400" dirty="0">
                        <a:solidFill>
                          <a:schemeClr val="tx1"/>
                        </a:solidFill>
                        <a:latin typeface="Franklin Gothic Book" panose="020B0503020102020204" pitchFamily="34" charset="0"/>
                      </a:endParaRPr>
                    </a:p>
                    <a:p>
                      <a:pPr marL="342900" lvl="0" indent="-342900">
                        <a:spcBef>
                          <a:spcPts val="0"/>
                        </a:spcBef>
                        <a:spcAft>
                          <a:spcPts val="0"/>
                        </a:spcAft>
                        <a:buFont typeface="Arial" panose="020B0604020202020204" pitchFamily="34" charset="0"/>
                        <a:buChar char="•"/>
                      </a:pPr>
                      <a:r>
                        <a:rPr lang="en-US" sz="2400" dirty="0">
                          <a:solidFill>
                            <a:schemeClr val="tx1"/>
                          </a:solidFill>
                          <a:latin typeface="Franklin Gothic Book" panose="020B0503020102020204" pitchFamily="34" charset="0"/>
                        </a:rPr>
                        <a:t>Discomfort with uncertainty</a:t>
                      </a:r>
                      <a:endParaRPr sz="2400" dirty="0">
                        <a:solidFill>
                          <a:schemeClr val="tx1"/>
                        </a:solidFill>
                        <a:latin typeface="Franklin Gothic Book" panose="020B0503020102020204" pitchFamily="34" charset="0"/>
                      </a:endParaRPr>
                    </a:p>
                    <a:p>
                      <a:pPr marL="342900" lvl="0" indent="-342900">
                        <a:spcBef>
                          <a:spcPts val="0"/>
                        </a:spcBef>
                        <a:spcAft>
                          <a:spcPts val="0"/>
                        </a:spcAft>
                        <a:buFont typeface="Arial" panose="020B0604020202020204" pitchFamily="34" charset="0"/>
                        <a:buChar char="•"/>
                      </a:pPr>
                      <a:endParaRPr sz="2400" dirty="0">
                        <a:solidFill>
                          <a:schemeClr val="tx1"/>
                        </a:solidFill>
                        <a:latin typeface="Franklin Gothic Book" panose="020B0503020102020204" pitchFamily="34" charset="0"/>
                      </a:endParaRPr>
                    </a:p>
                    <a:p>
                      <a:pPr marL="342900" lvl="0" indent="-342900">
                        <a:spcBef>
                          <a:spcPts val="0"/>
                        </a:spcBef>
                        <a:spcAft>
                          <a:spcPts val="0"/>
                        </a:spcAft>
                        <a:buFont typeface="Arial" panose="020B0604020202020204" pitchFamily="34" charset="0"/>
                        <a:buChar char="•"/>
                      </a:pPr>
                      <a:endParaRPr sz="2400" dirty="0">
                        <a:solidFill>
                          <a:schemeClr val="tx1"/>
                        </a:solidFill>
                        <a:latin typeface="Franklin Gothic Book" panose="020B0503020102020204" pitchFamily="34" charset="0"/>
                      </a:endParaRPr>
                    </a:p>
                    <a:p>
                      <a:pPr marL="342900" lvl="0" indent="-342900" rtl="0">
                        <a:spcBef>
                          <a:spcPts val="0"/>
                        </a:spcBef>
                        <a:spcAft>
                          <a:spcPts val="0"/>
                        </a:spcAft>
                        <a:buFont typeface="Arial" panose="020B0604020202020204" pitchFamily="34" charset="0"/>
                        <a:buChar char="•"/>
                      </a:pPr>
                      <a:endParaRPr sz="2400" dirty="0">
                        <a:solidFill>
                          <a:schemeClr val="tx1"/>
                        </a:solidFill>
                        <a:latin typeface="Franklin Gothic Book" panose="020B0503020102020204" pitchFamily="34" charset="0"/>
                      </a:endParaRPr>
                    </a:p>
                  </a:txBody>
                  <a:tcPr marL="91425" marR="91425" marT="121900" marB="121900"/>
                </a:tc>
                <a:tc>
                  <a:txBody>
                    <a:bodyPr/>
                    <a:lstStyle/>
                    <a:p>
                      <a:pPr marL="342900" lvl="0" indent="-342900">
                        <a:spcBef>
                          <a:spcPts val="0"/>
                        </a:spcBef>
                        <a:spcAft>
                          <a:spcPts val="0"/>
                        </a:spcAft>
                        <a:buFont typeface="Arial" panose="020B0604020202020204" pitchFamily="34" charset="0"/>
                        <a:buChar char="•"/>
                      </a:pPr>
                      <a:r>
                        <a:rPr lang="en-US" sz="2400" dirty="0">
                          <a:solidFill>
                            <a:schemeClr val="tx1"/>
                          </a:solidFill>
                          <a:latin typeface="Franklin Gothic Book" panose="020B0503020102020204" pitchFamily="34" charset="0"/>
                        </a:rPr>
                        <a:t>Financial—third party payment shielding from costs</a:t>
                      </a:r>
                      <a:endParaRPr sz="2400" dirty="0">
                        <a:solidFill>
                          <a:schemeClr val="tx1"/>
                        </a:solidFill>
                        <a:latin typeface="Franklin Gothic Book" panose="020B0503020102020204" pitchFamily="34" charset="0"/>
                      </a:endParaRPr>
                    </a:p>
                    <a:p>
                      <a:pPr marL="342900" lvl="0" indent="-342900">
                        <a:spcBef>
                          <a:spcPts val="0"/>
                        </a:spcBef>
                        <a:spcAft>
                          <a:spcPts val="0"/>
                        </a:spcAft>
                        <a:buFont typeface="Arial" panose="020B0604020202020204" pitchFamily="34" charset="0"/>
                        <a:buChar char="•"/>
                      </a:pPr>
                      <a:r>
                        <a:rPr lang="en-US" sz="2400" dirty="0">
                          <a:solidFill>
                            <a:schemeClr val="tx1"/>
                          </a:solidFill>
                          <a:latin typeface="Franklin Gothic Book" panose="020B0503020102020204" pitchFamily="34" charset="0"/>
                        </a:rPr>
                        <a:t>Culture of avoiding mortality</a:t>
                      </a:r>
                      <a:endParaRPr sz="2400" dirty="0">
                        <a:solidFill>
                          <a:schemeClr val="tx1"/>
                        </a:solidFill>
                        <a:latin typeface="Franklin Gothic Book" panose="020B0503020102020204" pitchFamily="34" charset="0"/>
                      </a:endParaRPr>
                    </a:p>
                    <a:p>
                      <a:pPr marL="342900" lvl="0" indent="-342900">
                        <a:spcBef>
                          <a:spcPts val="0"/>
                        </a:spcBef>
                        <a:spcAft>
                          <a:spcPts val="0"/>
                        </a:spcAft>
                        <a:buFont typeface="Arial" panose="020B0604020202020204" pitchFamily="34" charset="0"/>
                        <a:buChar char="•"/>
                      </a:pPr>
                      <a:r>
                        <a:rPr lang="en-US" sz="2400" dirty="0">
                          <a:solidFill>
                            <a:schemeClr val="tx1"/>
                          </a:solidFill>
                          <a:latin typeface="Franklin Gothic Book" panose="020B0503020102020204" pitchFamily="34" charset="0"/>
                        </a:rPr>
                        <a:t>Media misrepresentation of research</a:t>
                      </a:r>
                      <a:endParaRPr sz="2400" dirty="0">
                        <a:solidFill>
                          <a:schemeClr val="tx1"/>
                        </a:solidFill>
                        <a:latin typeface="Franklin Gothic Book" panose="020B0503020102020204" pitchFamily="34" charset="0"/>
                      </a:endParaRPr>
                    </a:p>
                    <a:p>
                      <a:pPr marL="342900" lvl="0" indent="-342900">
                        <a:spcBef>
                          <a:spcPts val="0"/>
                        </a:spcBef>
                        <a:spcAft>
                          <a:spcPts val="0"/>
                        </a:spcAft>
                        <a:buFont typeface="Arial" panose="020B0604020202020204" pitchFamily="34" charset="0"/>
                        <a:buChar char="•"/>
                      </a:pPr>
                      <a:r>
                        <a:rPr lang="en-US" sz="2400" dirty="0">
                          <a:solidFill>
                            <a:schemeClr val="tx1"/>
                          </a:solidFill>
                          <a:latin typeface="Franklin Gothic Book" panose="020B0503020102020204" pitchFamily="34" charset="0"/>
                        </a:rPr>
                        <a:t>Advocacy groups</a:t>
                      </a:r>
                      <a:endParaRPr sz="2400" dirty="0">
                        <a:solidFill>
                          <a:schemeClr val="tx1"/>
                        </a:solidFill>
                        <a:latin typeface="Franklin Gothic Book" panose="020B0503020102020204" pitchFamily="34" charset="0"/>
                      </a:endParaRPr>
                    </a:p>
                    <a:p>
                      <a:pPr marL="342900" lvl="0" indent="-342900">
                        <a:spcBef>
                          <a:spcPts val="0"/>
                        </a:spcBef>
                        <a:spcAft>
                          <a:spcPts val="0"/>
                        </a:spcAft>
                        <a:buFont typeface="Arial" panose="020B0604020202020204" pitchFamily="34" charset="0"/>
                        <a:buChar char="•"/>
                      </a:pPr>
                      <a:r>
                        <a:rPr lang="en-US" sz="2400" dirty="0">
                          <a:solidFill>
                            <a:schemeClr val="tx1"/>
                          </a:solidFill>
                          <a:latin typeface="Franklin Gothic Book" panose="020B0503020102020204" pitchFamily="34" charset="0"/>
                        </a:rPr>
                        <a:t>Medicalization of non-disease (e.g., baldness)</a:t>
                      </a:r>
                      <a:endParaRPr sz="2400" dirty="0">
                        <a:solidFill>
                          <a:schemeClr val="tx1"/>
                        </a:solidFill>
                        <a:latin typeface="Franklin Gothic Book" panose="020B0503020102020204" pitchFamily="34" charset="0"/>
                      </a:endParaRPr>
                    </a:p>
                    <a:p>
                      <a:pPr marL="342900" lvl="0" indent="-342900" rtl="0">
                        <a:spcBef>
                          <a:spcPts val="0"/>
                        </a:spcBef>
                        <a:spcAft>
                          <a:spcPts val="0"/>
                        </a:spcAft>
                        <a:buFont typeface="Arial" panose="020B0604020202020204" pitchFamily="34" charset="0"/>
                        <a:buChar char="•"/>
                      </a:pPr>
                      <a:endParaRPr sz="2400" dirty="0">
                        <a:solidFill>
                          <a:schemeClr val="tx1"/>
                        </a:solidFill>
                        <a:latin typeface="Franklin Gothic Book" panose="020B0503020102020204" pitchFamily="34" charset="0"/>
                      </a:endParaRPr>
                    </a:p>
                  </a:txBody>
                  <a:tcPr marL="91425" marR="91425" marT="121900" marB="121900"/>
                </a:tc>
                <a:extLst>
                  <a:ext uri="{0D108BD9-81ED-4DB2-BD59-A6C34878D82A}">
                    <a16:rowId xmlns:a16="http://schemas.microsoft.com/office/drawing/2014/main" val="10001"/>
                  </a:ext>
                </a:extLst>
              </a:tr>
            </a:tbl>
          </a:graphicData>
        </a:graphic>
      </p:graphicFrame>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700" y="294815"/>
            <a:ext cx="8520600" cy="1653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1789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Matters to patients</a:t>
            </a:r>
          </a:p>
        </p:txBody>
      </p:sp>
      <p:sp>
        <p:nvSpPr>
          <p:cNvPr id="5" name="Text Placeholder 4"/>
          <p:cNvSpPr>
            <a:spLocks noGrp="1"/>
          </p:cNvSpPr>
          <p:nvPr>
            <p:ph type="body" idx="1"/>
          </p:nvPr>
        </p:nvSpPr>
        <p:spPr/>
        <p:txBody>
          <a:bodyPr/>
          <a:lstStyle/>
          <a:p>
            <a:r>
              <a:rPr lang="en-US" dirty="0"/>
              <a:t>“If it’s not quality care, you can get all the care you want. If it’s not quality, I’m not getting better, you’re not figuring out what’s wrong with me. As long as the care is quality, then quantity doesn’t really matter.” – Philadelphia Participant</a:t>
            </a:r>
          </a:p>
        </p:txBody>
      </p:sp>
    </p:spTree>
    <p:extLst>
      <p:ext uri="{BB962C8B-B14F-4D97-AF65-F5344CB8AC3E}">
        <p14:creationId xmlns:p14="http://schemas.microsoft.com/office/powerpoint/2010/main" val="306214318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99395"/>
            <a:ext cx="6937160" cy="762662"/>
          </a:xfrm>
        </p:spPr>
        <p:txBody>
          <a:bodyPr/>
          <a:lstStyle/>
          <a:p>
            <a:r>
              <a:rPr lang="en-US" dirty="0"/>
              <a:t>Framing the Overuse Message</a:t>
            </a:r>
          </a:p>
        </p:txBody>
      </p:sp>
      <p:sp>
        <p:nvSpPr>
          <p:cNvPr id="3" name="Content Placeholder 2"/>
          <p:cNvSpPr>
            <a:spLocks noGrp="1"/>
          </p:cNvSpPr>
          <p:nvPr>
            <p:ph idx="1"/>
          </p:nvPr>
        </p:nvSpPr>
        <p:spPr>
          <a:xfrm>
            <a:off x="1981201" y="1940638"/>
            <a:ext cx="7218759" cy="4220132"/>
          </a:xfrm>
        </p:spPr>
        <p:txBody>
          <a:bodyPr>
            <a:normAutofit fontScale="47500" lnSpcReduction="20000"/>
          </a:bodyPr>
          <a:lstStyle/>
          <a:p>
            <a:r>
              <a:rPr lang="en-US" sz="5100" dirty="0"/>
              <a:t>Patients want: </a:t>
            </a:r>
          </a:p>
          <a:p>
            <a:pPr lvl="1">
              <a:buFont typeface="Wingdings" panose="05000000000000000000" pitchFamily="2" charset="2"/>
              <a:buChar char="ü"/>
            </a:pPr>
            <a:r>
              <a:rPr lang="en-US" sz="5100" dirty="0"/>
              <a:t>Communication with their clinician</a:t>
            </a:r>
          </a:p>
          <a:p>
            <a:pPr lvl="1">
              <a:buFont typeface="Wingdings" panose="05000000000000000000" pitchFamily="2" charset="2"/>
              <a:buChar char="ü"/>
            </a:pPr>
            <a:r>
              <a:rPr lang="en-US" sz="5100" dirty="0"/>
              <a:t>Participation in making care decisions</a:t>
            </a:r>
          </a:p>
          <a:p>
            <a:pPr lvl="1">
              <a:buFont typeface="Wingdings" panose="05000000000000000000" pitchFamily="2" charset="2"/>
              <a:buChar char="ü"/>
            </a:pPr>
            <a:r>
              <a:rPr lang="en-US" sz="5100" dirty="0"/>
              <a:t>Access to information</a:t>
            </a:r>
          </a:p>
          <a:p>
            <a:r>
              <a:rPr lang="en-US" sz="5100" dirty="0"/>
              <a:t>Focus on safety when justified</a:t>
            </a:r>
          </a:p>
          <a:p>
            <a:r>
              <a:rPr lang="en-US" sz="5100" dirty="0"/>
              <a:t>Communicate in plain language</a:t>
            </a:r>
          </a:p>
          <a:p>
            <a:r>
              <a:rPr lang="en-US" sz="5100" dirty="0"/>
              <a:t>Use both mass media and individual consumer approaches</a:t>
            </a:r>
          </a:p>
          <a:p>
            <a:pPr marL="0" indent="0">
              <a:buNone/>
            </a:pPr>
            <a:endParaRPr lang="en-US" dirty="0"/>
          </a:p>
          <a:p>
            <a:pPr marL="0" indent="0">
              <a:buNone/>
            </a:pPr>
            <a:endParaRPr lang="en-US" sz="2500" dirty="0"/>
          </a:p>
          <a:p>
            <a:pPr marL="0" indent="0">
              <a:buNone/>
            </a:pPr>
            <a:endParaRPr lang="en-US" sz="2500" dirty="0"/>
          </a:p>
          <a:p>
            <a:pPr marL="0" indent="0">
              <a:buNone/>
            </a:pPr>
            <a:endParaRPr lang="en-US" sz="2500" dirty="0"/>
          </a:p>
          <a:p>
            <a:pPr marL="0" indent="0">
              <a:buNone/>
            </a:pPr>
            <a:r>
              <a:rPr lang="en-US" sz="2500" i="1" dirty="0"/>
              <a:t>Communicating information about “what not to do” to consumer. John S Santa. BMC Medical Informatics and Decision Making 201313(</a:t>
            </a:r>
            <a:r>
              <a:rPr lang="en-US" sz="2500" i="1" dirty="0" err="1"/>
              <a:t>Suppl</a:t>
            </a:r>
            <a:r>
              <a:rPr lang="en-US" sz="2500" i="1" dirty="0"/>
              <a:t> 3):S2</a:t>
            </a:r>
          </a:p>
          <a:p>
            <a:endParaRPr lang="en-US" dirty="0"/>
          </a:p>
        </p:txBody>
      </p:sp>
    </p:spTree>
    <p:extLst>
      <p:ext uri="{BB962C8B-B14F-4D97-AF65-F5344CB8AC3E}">
        <p14:creationId xmlns:p14="http://schemas.microsoft.com/office/powerpoint/2010/main" val="1221426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760" y="699272"/>
            <a:ext cx="9486899" cy="817976"/>
          </a:xfrm>
        </p:spPr>
        <p:txBody>
          <a:bodyPr>
            <a:normAutofit/>
          </a:bodyPr>
          <a:lstStyle/>
          <a:p>
            <a:r>
              <a:rPr lang="en-US" sz="4000" dirty="0"/>
              <a:t>Lessons Learned on Patient Engagement</a:t>
            </a:r>
          </a:p>
        </p:txBody>
      </p:sp>
      <p:sp>
        <p:nvSpPr>
          <p:cNvPr id="3" name="Content Placeholder 2"/>
          <p:cNvSpPr>
            <a:spLocks noGrp="1"/>
          </p:cNvSpPr>
          <p:nvPr>
            <p:ph idx="1"/>
          </p:nvPr>
        </p:nvSpPr>
        <p:spPr>
          <a:xfrm>
            <a:off x="914400" y="1724739"/>
            <a:ext cx="10355580" cy="635403"/>
          </a:xfrm>
          <a:solidFill>
            <a:srgbClr val="B3931B"/>
          </a:solidFill>
          <a:scene3d>
            <a:camera prst="orthographicFront"/>
            <a:lightRig rig="threePt" dir="t"/>
          </a:scene3d>
          <a:sp3d>
            <a:bevelT w="152400" h="50800" prst="softRound"/>
          </a:sp3d>
        </p:spPr>
        <p:style>
          <a:lnRef idx="2">
            <a:schemeClr val="accent2">
              <a:shade val="50000"/>
            </a:schemeClr>
          </a:lnRef>
          <a:fillRef idx="1">
            <a:schemeClr val="accent2"/>
          </a:fillRef>
          <a:effectRef idx="0">
            <a:schemeClr val="accent2"/>
          </a:effectRef>
          <a:fontRef idx="minor">
            <a:schemeClr val="lt1"/>
          </a:fontRef>
        </p:style>
        <p:txBody>
          <a:bodyPr>
            <a:normAutofit lnSpcReduction="10000"/>
          </a:bodyPr>
          <a:lstStyle/>
          <a:p>
            <a:pPr marL="0" indent="0">
              <a:buNone/>
            </a:pPr>
            <a:r>
              <a:rPr lang="en-US" sz="3600" dirty="0"/>
              <a:t>Display patient materials throughout point of care</a:t>
            </a:r>
          </a:p>
        </p:txBody>
      </p:sp>
      <p:sp>
        <p:nvSpPr>
          <p:cNvPr id="5" name="Content Placeholder 2"/>
          <p:cNvSpPr txBox="1">
            <a:spLocks/>
          </p:cNvSpPr>
          <p:nvPr/>
        </p:nvSpPr>
        <p:spPr>
          <a:xfrm>
            <a:off x="914400" y="2510494"/>
            <a:ext cx="10355580" cy="635403"/>
          </a:xfrm>
          <a:prstGeom prst="rect">
            <a:avLst/>
          </a:prstGeom>
          <a:solidFill>
            <a:srgbClr val="78A22F"/>
          </a:solidFill>
          <a:scene3d>
            <a:camera prst="orthographicFront"/>
            <a:lightRig rig="threePt" dir="t"/>
          </a:scene3d>
          <a:sp3d>
            <a:bevelT w="152400" h="50800" prst="softRound"/>
          </a:sp3d>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ormAutofit lnSpcReduction="10000"/>
          </a:bodyPr>
          <a:lstStyle>
            <a:lvl1pPr marL="342900" indent="-342900" algn="l" defTabSz="457200" rtl="0" eaLnBrk="1" latinLnBrk="0" hangingPunct="1">
              <a:spcBef>
                <a:spcPct val="20000"/>
              </a:spcBef>
              <a:buClr>
                <a:srgbClr val="B3931B"/>
              </a:buClr>
              <a:buFont typeface="Arial"/>
              <a:buChar char="•"/>
              <a:defRPr sz="1900" b="0" i="0" kern="1200">
                <a:solidFill>
                  <a:schemeClr val="lt1"/>
                </a:solidFill>
                <a:latin typeface="Franklin Gothic Book"/>
                <a:ea typeface="+mn-ea"/>
                <a:cs typeface="Franklin Gothic Book"/>
              </a:defRPr>
            </a:lvl1pPr>
            <a:lvl2pPr marL="800100" indent="-342900" algn="l" defTabSz="457200" rtl="0" eaLnBrk="1" latinLnBrk="0" hangingPunct="1">
              <a:spcBef>
                <a:spcPct val="20000"/>
              </a:spcBef>
              <a:buClr>
                <a:srgbClr val="B3931B"/>
              </a:buClr>
              <a:buFont typeface="Arial"/>
              <a:buChar char="•"/>
              <a:defRPr sz="1900" b="0" i="0" kern="1200">
                <a:solidFill>
                  <a:schemeClr val="lt1"/>
                </a:solidFill>
                <a:latin typeface="Franklin Gothic Book"/>
                <a:ea typeface="+mn-ea"/>
                <a:cs typeface="Franklin Gothic Book"/>
              </a:defRPr>
            </a:lvl2pPr>
            <a:lvl3pPr marL="1257300" indent="-342900" algn="l" defTabSz="457200" rtl="0" eaLnBrk="1" latinLnBrk="0" hangingPunct="1">
              <a:spcBef>
                <a:spcPct val="20000"/>
              </a:spcBef>
              <a:buClr>
                <a:srgbClr val="B3931B"/>
              </a:buClr>
              <a:buFont typeface="Arial"/>
              <a:buChar char="•"/>
              <a:defRPr sz="1900" b="0" i="0" kern="1200">
                <a:solidFill>
                  <a:schemeClr val="lt1"/>
                </a:solidFill>
                <a:latin typeface="Franklin Gothic Book"/>
                <a:ea typeface="+mn-ea"/>
                <a:cs typeface="Franklin Gothic Book"/>
              </a:defRPr>
            </a:lvl3pPr>
            <a:lvl4pPr marL="1714500" indent="-342900" algn="l" defTabSz="457200" rtl="0" eaLnBrk="1" latinLnBrk="0" hangingPunct="1">
              <a:spcBef>
                <a:spcPct val="20000"/>
              </a:spcBef>
              <a:buClr>
                <a:srgbClr val="B3931B"/>
              </a:buClr>
              <a:buFont typeface="Arial"/>
              <a:buChar char="•"/>
              <a:defRPr sz="1900" b="0" i="0" kern="1200">
                <a:solidFill>
                  <a:schemeClr val="lt1"/>
                </a:solidFill>
                <a:latin typeface="Franklin Gothic Book"/>
                <a:ea typeface="+mn-ea"/>
                <a:cs typeface="Franklin Gothic Book"/>
              </a:defRPr>
            </a:lvl4pPr>
            <a:lvl5pPr marL="2171700" indent="-342900" algn="l" defTabSz="457200" rtl="0" eaLnBrk="1" latinLnBrk="0" hangingPunct="1">
              <a:spcBef>
                <a:spcPct val="20000"/>
              </a:spcBef>
              <a:buClr>
                <a:srgbClr val="B3931B"/>
              </a:buClr>
              <a:buFont typeface="Arial"/>
              <a:buChar char="•"/>
              <a:defRPr sz="1900" b="0" i="0" kern="1200">
                <a:solidFill>
                  <a:schemeClr val="lt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buNone/>
            </a:pPr>
            <a:r>
              <a:rPr lang="en-US" sz="3600" dirty="0"/>
              <a:t>Incorporate CW conversations into workflows</a:t>
            </a:r>
          </a:p>
          <a:p>
            <a:endParaRPr lang="en-US" sz="3600" dirty="0"/>
          </a:p>
        </p:txBody>
      </p:sp>
      <p:sp>
        <p:nvSpPr>
          <p:cNvPr id="6" name="Content Placeholder 2"/>
          <p:cNvSpPr txBox="1">
            <a:spLocks/>
          </p:cNvSpPr>
          <p:nvPr/>
        </p:nvSpPr>
        <p:spPr>
          <a:xfrm>
            <a:off x="914399" y="3296249"/>
            <a:ext cx="10355580" cy="635403"/>
          </a:xfrm>
          <a:prstGeom prst="rect">
            <a:avLst/>
          </a:prstGeom>
          <a:solidFill>
            <a:srgbClr val="008C99"/>
          </a:solidFill>
          <a:scene3d>
            <a:camera prst="orthographicFront"/>
            <a:lightRig rig="threePt" dir="t"/>
          </a:scene3d>
          <a:sp3d>
            <a:bevelT w="152400" h="50800" prst="softRound"/>
          </a:sp3d>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ormAutofit lnSpcReduction="10000"/>
          </a:bodyPr>
          <a:lstStyle>
            <a:lvl1pPr marL="342900" indent="-342900" algn="l" defTabSz="457200" rtl="0" eaLnBrk="1" latinLnBrk="0" hangingPunct="1">
              <a:spcBef>
                <a:spcPct val="20000"/>
              </a:spcBef>
              <a:buClr>
                <a:srgbClr val="B3931B"/>
              </a:buClr>
              <a:buFont typeface="Arial"/>
              <a:buChar char="•"/>
              <a:defRPr sz="1900" b="0" i="0" kern="1200">
                <a:solidFill>
                  <a:schemeClr val="lt1"/>
                </a:solidFill>
                <a:latin typeface="Franklin Gothic Book"/>
                <a:ea typeface="+mn-ea"/>
                <a:cs typeface="Franklin Gothic Book"/>
              </a:defRPr>
            </a:lvl1pPr>
            <a:lvl2pPr marL="800100" indent="-342900" algn="l" defTabSz="457200" rtl="0" eaLnBrk="1" latinLnBrk="0" hangingPunct="1">
              <a:spcBef>
                <a:spcPct val="20000"/>
              </a:spcBef>
              <a:buClr>
                <a:srgbClr val="B3931B"/>
              </a:buClr>
              <a:buFont typeface="Arial"/>
              <a:buChar char="•"/>
              <a:defRPr sz="1900" b="0" i="0" kern="1200">
                <a:solidFill>
                  <a:schemeClr val="lt1"/>
                </a:solidFill>
                <a:latin typeface="Franklin Gothic Book"/>
                <a:ea typeface="+mn-ea"/>
                <a:cs typeface="Franklin Gothic Book"/>
              </a:defRPr>
            </a:lvl2pPr>
            <a:lvl3pPr marL="1257300" indent="-342900" algn="l" defTabSz="457200" rtl="0" eaLnBrk="1" latinLnBrk="0" hangingPunct="1">
              <a:spcBef>
                <a:spcPct val="20000"/>
              </a:spcBef>
              <a:buClr>
                <a:srgbClr val="B3931B"/>
              </a:buClr>
              <a:buFont typeface="Arial"/>
              <a:buChar char="•"/>
              <a:defRPr sz="1900" b="0" i="0" kern="1200">
                <a:solidFill>
                  <a:schemeClr val="lt1"/>
                </a:solidFill>
                <a:latin typeface="Franklin Gothic Book"/>
                <a:ea typeface="+mn-ea"/>
                <a:cs typeface="Franklin Gothic Book"/>
              </a:defRPr>
            </a:lvl3pPr>
            <a:lvl4pPr marL="1714500" indent="-342900" algn="l" defTabSz="457200" rtl="0" eaLnBrk="1" latinLnBrk="0" hangingPunct="1">
              <a:spcBef>
                <a:spcPct val="20000"/>
              </a:spcBef>
              <a:buClr>
                <a:srgbClr val="B3931B"/>
              </a:buClr>
              <a:buFont typeface="Arial"/>
              <a:buChar char="•"/>
              <a:defRPr sz="1900" b="0" i="0" kern="1200">
                <a:solidFill>
                  <a:schemeClr val="lt1"/>
                </a:solidFill>
                <a:latin typeface="Franklin Gothic Book"/>
                <a:ea typeface="+mn-ea"/>
                <a:cs typeface="Franklin Gothic Book"/>
              </a:defRPr>
            </a:lvl4pPr>
            <a:lvl5pPr marL="2171700" indent="-342900" algn="l" defTabSz="457200" rtl="0" eaLnBrk="1" latinLnBrk="0" hangingPunct="1">
              <a:spcBef>
                <a:spcPct val="20000"/>
              </a:spcBef>
              <a:buClr>
                <a:srgbClr val="B3931B"/>
              </a:buClr>
              <a:buFont typeface="Arial"/>
              <a:buChar char="•"/>
              <a:defRPr sz="1900" b="0" i="0" kern="1200">
                <a:solidFill>
                  <a:schemeClr val="lt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buNone/>
            </a:pPr>
            <a:r>
              <a:rPr lang="en-US" sz="3600" dirty="0"/>
              <a:t>Work with marketing or community partners</a:t>
            </a:r>
          </a:p>
        </p:txBody>
      </p:sp>
      <p:sp>
        <p:nvSpPr>
          <p:cNvPr id="7" name="Content Placeholder 2"/>
          <p:cNvSpPr txBox="1">
            <a:spLocks/>
          </p:cNvSpPr>
          <p:nvPr/>
        </p:nvSpPr>
        <p:spPr>
          <a:xfrm>
            <a:off x="914401" y="4087173"/>
            <a:ext cx="10355579" cy="943461"/>
          </a:xfrm>
          <a:prstGeom prst="rect">
            <a:avLst/>
          </a:prstGeom>
          <a:solidFill>
            <a:srgbClr val="006495"/>
          </a:solidFill>
          <a:scene3d>
            <a:camera prst="orthographicFront"/>
            <a:lightRig rig="threePt" dir="t"/>
          </a:scene3d>
          <a:sp3d>
            <a:bevelT w="152400" h="50800" prst="softRound"/>
          </a:sp3d>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ormAutofit fontScale="92500" lnSpcReduction="20000"/>
          </a:bodyPr>
          <a:lstStyle>
            <a:lvl1pPr marL="342900" indent="-342900" algn="l" defTabSz="457200" rtl="0" eaLnBrk="1" latinLnBrk="0" hangingPunct="1">
              <a:spcBef>
                <a:spcPct val="20000"/>
              </a:spcBef>
              <a:buClr>
                <a:srgbClr val="B3931B"/>
              </a:buClr>
              <a:buFont typeface="Arial"/>
              <a:buChar char="•"/>
              <a:defRPr sz="1900" b="0" i="0" kern="1200">
                <a:solidFill>
                  <a:schemeClr val="lt1"/>
                </a:solidFill>
                <a:latin typeface="Franklin Gothic Book"/>
                <a:ea typeface="+mn-ea"/>
                <a:cs typeface="Franklin Gothic Book"/>
              </a:defRPr>
            </a:lvl1pPr>
            <a:lvl2pPr marL="800100" indent="-342900" algn="l" defTabSz="457200" rtl="0" eaLnBrk="1" latinLnBrk="0" hangingPunct="1">
              <a:spcBef>
                <a:spcPct val="20000"/>
              </a:spcBef>
              <a:buClr>
                <a:srgbClr val="B3931B"/>
              </a:buClr>
              <a:buFont typeface="Arial"/>
              <a:buChar char="•"/>
              <a:defRPr sz="1900" b="0" i="0" kern="1200">
                <a:solidFill>
                  <a:schemeClr val="lt1"/>
                </a:solidFill>
                <a:latin typeface="Franklin Gothic Book"/>
                <a:ea typeface="+mn-ea"/>
                <a:cs typeface="Franklin Gothic Book"/>
              </a:defRPr>
            </a:lvl2pPr>
            <a:lvl3pPr marL="1257300" indent="-342900" algn="l" defTabSz="457200" rtl="0" eaLnBrk="1" latinLnBrk="0" hangingPunct="1">
              <a:spcBef>
                <a:spcPct val="20000"/>
              </a:spcBef>
              <a:buClr>
                <a:srgbClr val="B3931B"/>
              </a:buClr>
              <a:buFont typeface="Arial"/>
              <a:buChar char="•"/>
              <a:defRPr sz="1900" b="0" i="0" kern="1200">
                <a:solidFill>
                  <a:schemeClr val="lt1"/>
                </a:solidFill>
                <a:latin typeface="Franklin Gothic Book"/>
                <a:ea typeface="+mn-ea"/>
                <a:cs typeface="Franklin Gothic Book"/>
              </a:defRPr>
            </a:lvl3pPr>
            <a:lvl4pPr marL="1714500" indent="-342900" algn="l" defTabSz="457200" rtl="0" eaLnBrk="1" latinLnBrk="0" hangingPunct="1">
              <a:spcBef>
                <a:spcPct val="20000"/>
              </a:spcBef>
              <a:buClr>
                <a:srgbClr val="B3931B"/>
              </a:buClr>
              <a:buFont typeface="Arial"/>
              <a:buChar char="•"/>
              <a:defRPr sz="1900" b="0" i="0" kern="1200">
                <a:solidFill>
                  <a:schemeClr val="lt1"/>
                </a:solidFill>
                <a:latin typeface="Franklin Gothic Book"/>
                <a:ea typeface="+mn-ea"/>
                <a:cs typeface="Franklin Gothic Book"/>
              </a:defRPr>
            </a:lvl4pPr>
            <a:lvl5pPr marL="2171700" indent="-342900" algn="l" defTabSz="457200" rtl="0" eaLnBrk="1" latinLnBrk="0" hangingPunct="1">
              <a:spcBef>
                <a:spcPct val="20000"/>
              </a:spcBef>
              <a:buClr>
                <a:srgbClr val="B3931B"/>
              </a:buClr>
              <a:buFont typeface="Arial"/>
              <a:buChar char="•"/>
              <a:defRPr sz="1900" b="0" i="0" kern="1200">
                <a:solidFill>
                  <a:schemeClr val="lt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buNone/>
            </a:pPr>
            <a:r>
              <a:rPr lang="en-US" sz="3600" dirty="0"/>
              <a:t>Message on personal risk of physical and/or financial harm from overuse in health care</a:t>
            </a:r>
          </a:p>
        </p:txBody>
      </p:sp>
      <p:sp>
        <p:nvSpPr>
          <p:cNvPr id="8" name="Content Placeholder 2"/>
          <p:cNvSpPr txBox="1">
            <a:spLocks/>
          </p:cNvSpPr>
          <p:nvPr/>
        </p:nvSpPr>
        <p:spPr>
          <a:xfrm>
            <a:off x="914400" y="5174725"/>
            <a:ext cx="10355579" cy="635403"/>
          </a:xfrm>
          <a:prstGeom prst="rect">
            <a:avLst/>
          </a:prstGeom>
          <a:scene3d>
            <a:camera prst="orthographicFront"/>
            <a:lightRig rig="threePt" dir="t"/>
          </a:scene3d>
          <a:sp3d>
            <a:bevelT w="152400" h="50800" prst="softRound"/>
          </a:sp3d>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ormAutofit lnSpcReduction="10000"/>
          </a:bodyPr>
          <a:lstStyle>
            <a:lvl1pPr marL="342900" indent="-342900" algn="l" defTabSz="457200" rtl="0" eaLnBrk="1" latinLnBrk="0" hangingPunct="1">
              <a:spcBef>
                <a:spcPct val="20000"/>
              </a:spcBef>
              <a:buClr>
                <a:srgbClr val="B3931B"/>
              </a:buClr>
              <a:buFont typeface="Arial"/>
              <a:buChar char="•"/>
              <a:defRPr sz="1900" b="0" i="0" kern="1200">
                <a:solidFill>
                  <a:schemeClr val="lt1"/>
                </a:solidFill>
                <a:latin typeface="Franklin Gothic Book"/>
                <a:ea typeface="+mn-ea"/>
                <a:cs typeface="Franklin Gothic Book"/>
              </a:defRPr>
            </a:lvl1pPr>
            <a:lvl2pPr marL="800100" indent="-342900" algn="l" defTabSz="457200" rtl="0" eaLnBrk="1" latinLnBrk="0" hangingPunct="1">
              <a:spcBef>
                <a:spcPct val="20000"/>
              </a:spcBef>
              <a:buClr>
                <a:srgbClr val="B3931B"/>
              </a:buClr>
              <a:buFont typeface="Arial"/>
              <a:buChar char="•"/>
              <a:defRPr sz="1900" b="0" i="0" kern="1200">
                <a:solidFill>
                  <a:schemeClr val="lt1"/>
                </a:solidFill>
                <a:latin typeface="Franklin Gothic Book"/>
                <a:ea typeface="+mn-ea"/>
                <a:cs typeface="Franklin Gothic Book"/>
              </a:defRPr>
            </a:lvl2pPr>
            <a:lvl3pPr marL="1257300" indent="-342900" algn="l" defTabSz="457200" rtl="0" eaLnBrk="1" latinLnBrk="0" hangingPunct="1">
              <a:spcBef>
                <a:spcPct val="20000"/>
              </a:spcBef>
              <a:buClr>
                <a:srgbClr val="B3931B"/>
              </a:buClr>
              <a:buFont typeface="Arial"/>
              <a:buChar char="•"/>
              <a:defRPr sz="1900" b="0" i="0" kern="1200">
                <a:solidFill>
                  <a:schemeClr val="lt1"/>
                </a:solidFill>
                <a:latin typeface="Franklin Gothic Book"/>
                <a:ea typeface="+mn-ea"/>
                <a:cs typeface="Franklin Gothic Book"/>
              </a:defRPr>
            </a:lvl3pPr>
            <a:lvl4pPr marL="1714500" indent="-342900" algn="l" defTabSz="457200" rtl="0" eaLnBrk="1" latinLnBrk="0" hangingPunct="1">
              <a:spcBef>
                <a:spcPct val="20000"/>
              </a:spcBef>
              <a:buClr>
                <a:srgbClr val="B3931B"/>
              </a:buClr>
              <a:buFont typeface="Arial"/>
              <a:buChar char="•"/>
              <a:defRPr sz="1900" b="0" i="0" kern="1200">
                <a:solidFill>
                  <a:schemeClr val="lt1"/>
                </a:solidFill>
                <a:latin typeface="Franklin Gothic Book"/>
                <a:ea typeface="+mn-ea"/>
                <a:cs typeface="Franklin Gothic Book"/>
              </a:defRPr>
            </a:lvl4pPr>
            <a:lvl5pPr marL="2171700" indent="-342900" algn="l" defTabSz="457200" rtl="0" eaLnBrk="1" latinLnBrk="0" hangingPunct="1">
              <a:spcBef>
                <a:spcPct val="20000"/>
              </a:spcBef>
              <a:buClr>
                <a:srgbClr val="B3931B"/>
              </a:buClr>
              <a:buFont typeface="Arial"/>
              <a:buChar char="•"/>
              <a:defRPr sz="1900" b="0" i="0" kern="1200">
                <a:solidFill>
                  <a:schemeClr val="lt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buNone/>
            </a:pPr>
            <a:r>
              <a:rPr lang="en-US" sz="3600" dirty="0"/>
              <a:t>Collaborate!</a:t>
            </a:r>
          </a:p>
        </p:txBody>
      </p:sp>
    </p:spTree>
    <p:extLst>
      <p:ext uri="{BB962C8B-B14F-4D97-AF65-F5344CB8AC3E}">
        <p14:creationId xmlns:p14="http://schemas.microsoft.com/office/powerpoint/2010/main" val="4115801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9489" y="1411257"/>
            <a:ext cx="5787456" cy="857250"/>
          </a:xfrm>
        </p:spPr>
        <p:txBody>
          <a:bodyPr>
            <a:normAutofit/>
          </a:bodyPr>
          <a:lstStyle/>
          <a:p>
            <a:pPr algn="l"/>
            <a:r>
              <a:rPr lang="en-US" sz="2700" dirty="0">
                <a:cs typeface="Calibri" charset="0"/>
              </a:rPr>
              <a:t>Communicating Via Decision Aids</a:t>
            </a:r>
            <a:endParaRPr lang="en-US" sz="2700" dirty="0"/>
          </a:p>
        </p:txBody>
      </p:sp>
      <p:sp>
        <p:nvSpPr>
          <p:cNvPr id="6" name="Content Placeholder 3"/>
          <p:cNvSpPr txBox="1">
            <a:spLocks/>
          </p:cNvSpPr>
          <p:nvPr/>
        </p:nvSpPr>
        <p:spPr>
          <a:xfrm>
            <a:off x="4615440" y="2197760"/>
            <a:ext cx="5785027" cy="3970258"/>
          </a:xfrm>
          <a:prstGeom prst="rect">
            <a:avLst/>
          </a:prstGeom>
          <a:ln>
            <a:no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900"/>
              </a:spcBef>
              <a:buClr>
                <a:schemeClr val="accent2"/>
              </a:buClr>
              <a:buNone/>
            </a:pPr>
            <a:r>
              <a:rPr lang="en-US" sz="2550" dirty="0">
                <a:solidFill>
                  <a:srgbClr val="595959"/>
                </a:solidFill>
                <a:cs typeface="Arial"/>
              </a:rPr>
              <a:t>A 2011 analysis of 86 randomized clinical trials concluded that </a:t>
            </a:r>
            <a:r>
              <a:rPr lang="en-US" sz="2550" b="1" dirty="0">
                <a:solidFill>
                  <a:srgbClr val="595959"/>
                </a:solidFill>
                <a:cs typeface="Arial"/>
              </a:rPr>
              <a:t>decision aids </a:t>
            </a:r>
            <a:r>
              <a:rPr lang="en-US" sz="2550" dirty="0">
                <a:solidFill>
                  <a:srgbClr val="595959"/>
                </a:solidFill>
                <a:cs typeface="Arial"/>
              </a:rPr>
              <a:t>make patients </a:t>
            </a:r>
            <a:r>
              <a:rPr lang="en-US" sz="2550" b="1" i="1" dirty="0">
                <a:solidFill>
                  <a:srgbClr val="595959"/>
                </a:solidFill>
                <a:cs typeface="Arial"/>
              </a:rPr>
              <a:t>better informed, improve communication with doctors, and increase participation in decisions </a:t>
            </a:r>
            <a:r>
              <a:rPr lang="en-US" sz="2550" dirty="0">
                <a:solidFill>
                  <a:srgbClr val="595959"/>
                </a:solidFill>
                <a:cs typeface="Arial"/>
              </a:rPr>
              <a:t>about their care. </a:t>
            </a:r>
          </a:p>
          <a:p>
            <a:pPr marL="0" indent="0">
              <a:lnSpc>
                <a:spcPct val="110000"/>
              </a:lnSpc>
              <a:spcBef>
                <a:spcPts val="900"/>
              </a:spcBef>
              <a:buClr>
                <a:schemeClr val="accent2"/>
              </a:buClr>
              <a:buNone/>
            </a:pPr>
            <a:r>
              <a:rPr lang="en-US" sz="1350" i="1" dirty="0">
                <a:solidFill>
                  <a:srgbClr val="595959"/>
                </a:solidFill>
                <a:cs typeface="Arial"/>
              </a:rPr>
              <a:t>Stacey, D., et al. Decision aids for people facing health treatment or screening decisions.  </a:t>
            </a:r>
            <a:r>
              <a:rPr lang="en-US" sz="1350" i="1" dirty="0" err="1">
                <a:solidFill>
                  <a:srgbClr val="595959"/>
                </a:solidFill>
                <a:cs typeface="Arial"/>
              </a:rPr>
              <a:t>Chochrane</a:t>
            </a:r>
            <a:r>
              <a:rPr lang="en-US" sz="1350" i="1" dirty="0">
                <a:solidFill>
                  <a:srgbClr val="595959"/>
                </a:solidFill>
                <a:cs typeface="Arial"/>
              </a:rPr>
              <a:t> Database </a:t>
            </a:r>
            <a:r>
              <a:rPr lang="en-US" sz="1350" i="1" dirty="0" err="1">
                <a:solidFill>
                  <a:srgbClr val="595959"/>
                </a:solidFill>
                <a:cs typeface="Arial"/>
              </a:rPr>
              <a:t>Syst</a:t>
            </a:r>
            <a:r>
              <a:rPr lang="en-US" sz="1350" i="1" dirty="0">
                <a:solidFill>
                  <a:srgbClr val="595959"/>
                </a:solidFill>
                <a:cs typeface="Arial"/>
              </a:rPr>
              <a:t> Rev, 2011.</a:t>
            </a:r>
          </a:p>
        </p:txBody>
      </p:sp>
      <p:sp>
        <p:nvSpPr>
          <p:cNvPr id="4" name="TextBox 3"/>
          <p:cNvSpPr txBox="1"/>
          <p:nvPr/>
        </p:nvSpPr>
        <p:spPr>
          <a:xfrm>
            <a:off x="2170771" y="1839951"/>
            <a:ext cx="2196790" cy="3416320"/>
          </a:xfrm>
          <a:prstGeom prst="rect">
            <a:avLst/>
          </a:prstGeom>
          <a:solidFill>
            <a:srgbClr val="551269"/>
          </a:solidFill>
        </p:spPr>
        <p:txBody>
          <a:bodyPr wrap="square" rtlCol="0">
            <a:spAutoFit/>
          </a:bodyPr>
          <a:lstStyle/>
          <a:p>
            <a:pPr algn="ctr"/>
            <a:endParaRPr lang="en-US" b="1" dirty="0">
              <a:solidFill>
                <a:schemeClr val="bg1"/>
              </a:solidFill>
            </a:endParaRPr>
          </a:p>
          <a:p>
            <a:pPr algn="ctr"/>
            <a:r>
              <a:rPr lang="en-US" b="1" dirty="0">
                <a:solidFill>
                  <a:schemeClr val="bg1"/>
                </a:solidFill>
              </a:rPr>
              <a:t>Studies have shown that 40-80% of the medical information patients are told during office visits is forgotten immediately, and nearly half of the information retained is incorrect.</a:t>
            </a:r>
          </a:p>
          <a:p>
            <a:pPr algn="ctr"/>
            <a:endParaRPr lang="en-US" b="1" dirty="0">
              <a:solidFill>
                <a:schemeClr val="bg1"/>
              </a:solidFill>
            </a:endParaRPr>
          </a:p>
        </p:txBody>
      </p:sp>
    </p:spTree>
    <p:extLst>
      <p:ext uri="{BB962C8B-B14F-4D97-AF65-F5344CB8AC3E}">
        <p14:creationId xmlns:p14="http://schemas.microsoft.com/office/powerpoint/2010/main" val="769551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26620</TotalTime>
  <Words>2319</Words>
  <Application>Microsoft Office PowerPoint</Application>
  <PresentationFormat>Widescreen</PresentationFormat>
  <Paragraphs>173</Paragraphs>
  <Slides>16</Slides>
  <Notes>13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16</vt:i4>
      </vt:variant>
    </vt:vector>
  </HeadingPairs>
  <TitlesOfParts>
    <vt:vector size="27" baseType="lpstr">
      <vt:lpstr>Arial</vt:lpstr>
      <vt:lpstr>Calibri</vt:lpstr>
      <vt:lpstr>Franklin Gothic Book</vt:lpstr>
      <vt:lpstr>Franklin Gothic Medium</vt:lpstr>
      <vt:lpstr>Times New Roman</vt:lpstr>
      <vt:lpstr>Tw Cen MT</vt:lpstr>
      <vt:lpstr>Varela Round</vt:lpstr>
      <vt:lpstr>Wingdings</vt:lpstr>
      <vt:lpstr>Office Theme</vt:lpstr>
      <vt:lpstr>1_Office Theme</vt:lpstr>
      <vt:lpstr>2_Office Theme</vt:lpstr>
      <vt:lpstr>PowerPoint Presentation</vt:lpstr>
      <vt:lpstr>Why does patient engagement and storytelling matter</vt:lpstr>
      <vt:lpstr>PowerPoint Presentation</vt:lpstr>
      <vt:lpstr>Continuum of Patient Engagement</vt:lpstr>
      <vt:lpstr>PowerPoint Presentation</vt:lpstr>
      <vt:lpstr>What Matters to patients</vt:lpstr>
      <vt:lpstr>Framing the Overuse Message</vt:lpstr>
      <vt:lpstr>Lessons Learned on Patient Engagement</vt:lpstr>
      <vt:lpstr>Communicating Via Decision Aids</vt:lpstr>
      <vt:lpstr>How Well Do the Topic-Specific Brochures Work?</vt:lpstr>
      <vt:lpstr>Questions to Ask your Doctor: Several resources with similar messaging, and all easy to use.</vt:lpstr>
      <vt:lpstr>storytelling</vt:lpstr>
      <vt:lpstr>Using Choosing Wisely Stories from  Healthcare Consumers to Make the Issues Come Alive</vt:lpstr>
      <vt:lpstr>Storytelling 101 (in healthcare)</vt:lpstr>
      <vt:lpstr>Using Patient and Family Advisory Council</vt:lpstr>
      <vt:lpstr>Patient Focus Groups or Interviews</vt:lpstr>
    </vt:vector>
  </TitlesOfParts>
  <Company>GYMR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Rand</dc:creator>
  <cp:lastModifiedBy>Michael Parchman</cp:lastModifiedBy>
  <cp:revision>733</cp:revision>
  <cp:lastPrinted>2018-05-10T17:11:09Z</cp:lastPrinted>
  <dcterms:created xsi:type="dcterms:W3CDTF">2014-07-29T22:32:25Z</dcterms:created>
  <dcterms:modified xsi:type="dcterms:W3CDTF">2021-05-12T21:21:04Z</dcterms:modified>
</cp:coreProperties>
</file>