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4" autoAdjust="0"/>
  </p:normalViewPr>
  <p:slideViewPr>
    <p:cSldViewPr>
      <p:cViewPr>
        <p:scale>
          <a:sx n="60" d="100"/>
          <a:sy n="60" d="100"/>
        </p:scale>
        <p:origin x="-2178" y="-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D3D4-CF98-48FE-A1F0-6A267464B1D7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EACDA-3F77-403E-8E9C-F83BFD0E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5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12F1C-716A-40ED-8EB8-D3716FECDFA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E073-1BBF-4DB9-BB87-ECE6CB19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0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2E073-1BBF-4DB9-BB87-ECE6CB19AA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3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2E073-1BBF-4DB9-BB87-ECE6CB19AA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5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2B3377-8B5E-4DE1-90ED-F96F1E7645CB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B3245F-549D-49D5-BFC9-FCA07419C3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96" y="130897"/>
            <a:ext cx="8763000" cy="2459903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stellar" panose="020A0402060406010301" pitchFamily="18" charset="0"/>
              </a:rPr>
              <a:t>Anatomy and Physiology </a:t>
            </a:r>
            <a:br>
              <a:rPr lang="en-US" sz="3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stellar" panose="020A0402060406010301" pitchFamily="18" charset="0"/>
              </a:rPr>
            </a:br>
            <a:r>
              <a:rPr lang="en-US" sz="3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stellar" panose="020A0402060406010301" pitchFamily="18" charset="0"/>
              </a:rPr>
              <a:t>of the </a:t>
            </a:r>
            <a:br>
              <a:rPr lang="en-US" sz="3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stellar" panose="020A0402060406010301" pitchFamily="18" charset="0"/>
              </a:rPr>
            </a:br>
            <a:r>
              <a:rPr lang="en-US" sz="37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stellar" panose="020A0402060406010301" pitchFamily="18" charset="0"/>
              </a:rPr>
              <a:t>Fetal Abdomen </a:t>
            </a:r>
            <a:endParaRPr lang="en-US" sz="3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astellar" panose="020A0402060406010301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352800"/>
            <a:ext cx="9144002" cy="2616018"/>
            <a:chOff x="0" y="3825692"/>
            <a:chExt cx="9144002" cy="21431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45"/>
            <a:stretch/>
          </p:blipFill>
          <p:spPr>
            <a:xfrm rot="16200000">
              <a:off x="7431487" y="4256303"/>
              <a:ext cx="2143123" cy="12819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751" y="3825693"/>
              <a:ext cx="3209925" cy="2143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688" y="3825694"/>
              <a:ext cx="1635797" cy="21431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675" y="3825692"/>
              <a:ext cx="1433013" cy="21431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7" r="7372"/>
            <a:stretch/>
          </p:blipFill>
          <p:spPr>
            <a:xfrm>
              <a:off x="0" y="3825693"/>
              <a:ext cx="1642751" cy="2143125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0" y="596881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-76200" y="3341232"/>
            <a:ext cx="92202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5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Embryology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Michelle2012\Desktop\OB1_2018\Course Content\Week 8 Abd\img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74" y="3846512"/>
            <a:ext cx="4302726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helle2012\Desktop\OB1_2018\Course Content\Week 8 Abd\primitive_digestive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1524000"/>
            <a:ext cx="4896570" cy="38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een" panose="02000400000000000000" pitchFamily="2" charset="0"/>
              </a:rPr>
              <a:t>   </a:t>
            </a:r>
            <a:r>
              <a:rPr lang="en-US" sz="6700" dirty="0" smtClean="0">
                <a:latin typeface="Teen" panose="02000400000000000000" pitchFamily="2" charset="0"/>
              </a:rPr>
              <a:t>Stomach</a:t>
            </a:r>
            <a:endParaRPr lang="en-US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75" y="1489744"/>
            <a:ext cx="3579126" cy="5368256"/>
          </a:xfrm>
        </p:spPr>
        <p:txBody>
          <a:bodyPr>
            <a:normAutofit fontScale="25000" lnSpcReduction="20000"/>
          </a:bodyPr>
          <a:lstStyle/>
          <a:p>
            <a:pPr>
              <a:buFont typeface="Wingdings"/>
              <a:buChar char="²"/>
            </a:pPr>
            <a:r>
              <a:rPr lang="en-US" sz="12800" dirty="0" smtClean="0">
                <a:solidFill>
                  <a:schemeClr val="accent6"/>
                </a:solidFill>
                <a:latin typeface="Teen" panose="02000400000000000000" pitchFamily="2" charset="0"/>
                <a:sym typeface="Wingdings"/>
              </a:rPr>
              <a:t>Embryology </a:t>
            </a:r>
          </a:p>
          <a:p>
            <a:pPr lvl="1">
              <a:buFont typeface="Wingdings"/>
              <a:buChar char="²"/>
            </a:pPr>
            <a:r>
              <a:rPr lang="en-US" sz="8000" dirty="0" smtClean="0">
                <a:latin typeface="Teen" panose="02000400000000000000" pitchFamily="2" charset="0"/>
              </a:rPr>
              <a:t>Begins </a:t>
            </a:r>
            <a:r>
              <a:rPr lang="en-US" sz="8000" dirty="0">
                <a:latin typeface="Teen" panose="02000400000000000000" pitchFamily="2" charset="0"/>
              </a:rPr>
              <a:t>forming as a dilation of the gastric tube in the 4</a:t>
            </a:r>
            <a:r>
              <a:rPr lang="en-US" sz="8000" baseline="30000" dirty="0">
                <a:latin typeface="Teen" panose="02000400000000000000" pitchFamily="2" charset="0"/>
              </a:rPr>
              <a:t>th</a:t>
            </a:r>
            <a:r>
              <a:rPr lang="en-US" sz="8000" dirty="0">
                <a:latin typeface="Teen" panose="02000400000000000000" pitchFamily="2" charset="0"/>
              </a:rPr>
              <a:t> </a:t>
            </a:r>
            <a:r>
              <a:rPr lang="en-US" sz="8000" dirty="0" smtClean="0">
                <a:latin typeface="Teen" panose="02000400000000000000" pitchFamily="2" charset="0"/>
              </a:rPr>
              <a:t>week.</a:t>
            </a:r>
          </a:p>
          <a:p>
            <a:pPr lvl="2">
              <a:buFont typeface="Wingdings"/>
              <a:buChar char="²"/>
            </a:pPr>
            <a:r>
              <a:rPr lang="en-US" sz="8000" dirty="0" smtClean="0">
                <a:latin typeface="Teen" panose="02000400000000000000" pitchFamily="2" charset="0"/>
              </a:rPr>
              <a:t>Derives from the foregut.</a:t>
            </a:r>
          </a:p>
          <a:p>
            <a:pPr lvl="1">
              <a:buFont typeface="Wingdings"/>
              <a:buChar char="²"/>
            </a:pPr>
            <a:r>
              <a:rPr lang="en-US" sz="8000" dirty="0" smtClean="0">
                <a:latin typeface="Teen" panose="02000400000000000000" pitchFamily="2" charset="0"/>
              </a:rPr>
              <a:t>Connected to the mouth by the esophagus.</a:t>
            </a:r>
          </a:p>
          <a:p>
            <a:pPr lvl="1">
              <a:buFont typeface="Wingdings"/>
              <a:buChar char="²"/>
            </a:pPr>
            <a:r>
              <a:rPr lang="en-US" sz="8000" dirty="0" smtClean="0">
                <a:latin typeface="Teen" panose="02000400000000000000" pitchFamily="2" charset="0"/>
              </a:rPr>
              <a:t>Dorsal </a:t>
            </a:r>
            <a:r>
              <a:rPr lang="en-US" sz="8000" dirty="0">
                <a:latin typeface="Teen" panose="02000400000000000000" pitchFamily="2" charset="0"/>
              </a:rPr>
              <a:t>side grows faster than ventral side, so there is a greater and lesser </a:t>
            </a:r>
            <a:r>
              <a:rPr lang="en-US" sz="8000" dirty="0" smtClean="0">
                <a:latin typeface="Teen" panose="02000400000000000000" pitchFamily="2" charset="0"/>
              </a:rPr>
              <a:t>curvature.</a:t>
            </a:r>
          </a:p>
          <a:p>
            <a:pPr lvl="1">
              <a:buFont typeface="Wingdings"/>
              <a:buChar char="²"/>
            </a:pPr>
            <a:r>
              <a:rPr lang="en-US" sz="8000" dirty="0" smtClean="0">
                <a:latin typeface="Teen" panose="02000400000000000000" pitchFamily="2" charset="0"/>
                <a:sym typeface="Wingdings"/>
              </a:rPr>
              <a:t>Lies on the left side of the abdomen, below the heart and the diaphragm.</a:t>
            </a:r>
            <a:endParaRPr lang="en-US" sz="8000" dirty="0" smtClean="0">
              <a:sym typeface="Wingding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524000"/>
            <a:ext cx="5486400" cy="45720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/>
              <a:buChar char="²"/>
            </a:pPr>
            <a:r>
              <a:rPr lang="en-US" sz="12800" dirty="0" smtClean="0">
                <a:solidFill>
                  <a:schemeClr val="accent6"/>
                </a:solidFill>
                <a:latin typeface="Teen" panose="02000400000000000000" pitchFamily="2" charset="0"/>
              </a:rPr>
              <a:t>Sonographic</a:t>
            </a:r>
            <a:r>
              <a:rPr lang="en-US" sz="12800" dirty="0" smtClean="0">
                <a:latin typeface="Teen" panose="02000400000000000000" pitchFamily="2" charset="0"/>
              </a:rPr>
              <a:t> </a:t>
            </a:r>
            <a:r>
              <a:rPr lang="en-US" sz="12800" dirty="0" smtClean="0">
                <a:solidFill>
                  <a:schemeClr val="accent6"/>
                </a:solidFill>
                <a:latin typeface="Teen" panose="02000400000000000000" pitchFamily="2" charset="0"/>
              </a:rPr>
              <a:t>Appearance</a:t>
            </a:r>
          </a:p>
          <a:p>
            <a:pPr lvl="1">
              <a:buFont typeface="Wingdings"/>
              <a:buChar char="²"/>
            </a:pPr>
            <a:r>
              <a:rPr lang="en-US" sz="8000" dirty="0" smtClean="0">
                <a:latin typeface="Teen" panose="02000400000000000000" pitchFamily="2" charset="0"/>
              </a:rPr>
              <a:t>Typically appears </a:t>
            </a:r>
            <a:r>
              <a:rPr lang="en-US" sz="8000" dirty="0">
                <a:latin typeface="Teen" panose="02000400000000000000" pitchFamily="2" charset="0"/>
              </a:rPr>
              <a:t>anechoic and will fill and empty over time</a:t>
            </a:r>
          </a:p>
          <a:p>
            <a:pPr lvl="2">
              <a:buFont typeface="Wingdings"/>
              <a:buChar char="²"/>
            </a:pPr>
            <a:r>
              <a:rPr lang="en-US" sz="8000" dirty="0">
                <a:latin typeface="Teen" panose="02000400000000000000" pitchFamily="2" charset="0"/>
              </a:rPr>
              <a:t>If echoes are present, the AF may contain blood or </a:t>
            </a:r>
            <a:r>
              <a:rPr lang="en-US" sz="8000" dirty="0" err="1">
                <a:latin typeface="Teen" panose="02000400000000000000" pitchFamily="2" charset="0"/>
              </a:rPr>
              <a:t>vernix</a:t>
            </a:r>
            <a:r>
              <a:rPr lang="en-US" sz="8000" dirty="0">
                <a:latin typeface="Teen" panose="02000400000000000000" pitchFamily="2" charset="0"/>
              </a:rPr>
              <a:t> </a:t>
            </a:r>
            <a:endParaRPr lang="en-US" sz="8000" dirty="0" smtClean="0">
              <a:latin typeface="Teen" panose="02000400000000000000" pitchFamily="2" charset="0"/>
            </a:endParaRPr>
          </a:p>
          <a:p>
            <a:pPr lvl="2">
              <a:buFont typeface="Wingdings"/>
              <a:buChar char="²"/>
            </a:pPr>
            <a:r>
              <a:rPr lang="en-US" sz="8000" dirty="0" smtClean="0">
                <a:latin typeface="Teen" panose="02000400000000000000" pitchFamily="2" charset="0"/>
              </a:rPr>
              <a:t>Esophagus may be seen after the fetus swallows.</a:t>
            </a:r>
            <a:endParaRPr lang="en-US" sz="8000" dirty="0">
              <a:latin typeface="Teen" panose="02000400000000000000" pitchFamily="2" charset="0"/>
            </a:endParaRPr>
          </a:p>
          <a:p>
            <a:pPr lvl="1">
              <a:buFont typeface="Wingdings"/>
              <a:buChar char="²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7369" b="4198"/>
          <a:stretch/>
        </p:blipFill>
        <p:spPr>
          <a:xfrm>
            <a:off x="4657299" y="3874786"/>
            <a:ext cx="3962400" cy="2740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07930" cy="97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Teen" panose="02000400000000000000" pitchFamily="2" charset="0"/>
              </a:rPr>
              <a:t>Abdominal Circumference </a:t>
            </a:r>
            <a:endParaRPr lang="en-US" dirty="0">
              <a:latin typeface="Teen" panose="020004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648200" cy="4495800"/>
          </a:xfrm>
        </p:spPr>
        <p:txBody>
          <a:bodyPr>
            <a:normAutofit fontScale="92500"/>
          </a:bodyPr>
          <a:lstStyle/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Taken in a true axial plane</a:t>
            </a:r>
          </a:p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Structures visualized:</a:t>
            </a:r>
          </a:p>
          <a:p>
            <a:pPr lvl="1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Stomach</a:t>
            </a:r>
          </a:p>
          <a:p>
            <a:pPr lvl="1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Spine (3 ossification centers)</a:t>
            </a:r>
          </a:p>
          <a:p>
            <a:pPr lvl="1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Umbilical vein entering the </a:t>
            </a:r>
          </a:p>
          <a:p>
            <a:pPr marL="736600" lvl="1" indent="-112713">
              <a:buNone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 left portal vein.</a:t>
            </a:r>
          </a:p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Helps to evaluate fetal age and weight.</a:t>
            </a:r>
            <a:endParaRPr lang="en-US" dirty="0">
              <a:latin typeface="Teen" panose="020004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77000" y="2590799"/>
            <a:ext cx="1600200" cy="144779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http://familymed.uthscsa.edu/images/residency/fetalabdominalcircumfere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42" b="8551"/>
          <a:stretch/>
        </p:blipFill>
        <p:spPr bwMode="auto">
          <a:xfrm>
            <a:off x="5687465" y="4717186"/>
            <a:ext cx="266894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edison.ru/uzi/img/p2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6990" r="16587" b="9428"/>
          <a:stretch/>
        </p:blipFill>
        <p:spPr bwMode="auto">
          <a:xfrm>
            <a:off x="5181600" y="1752600"/>
            <a:ext cx="3680678" cy="2936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683172"/>
            <a:ext cx="8543224" cy="5539974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een" panose="02000400000000000000" pitchFamily="2" charset="0"/>
              </a:rPr>
              <a:t>     </a:t>
            </a:r>
            <a:r>
              <a:rPr lang="en-US" sz="6700" dirty="0" smtClean="0">
                <a:latin typeface="Teen" panose="02000400000000000000" pitchFamily="2" charset="0"/>
              </a:rPr>
              <a:t>Intestines</a:t>
            </a:r>
            <a:endParaRPr lang="en-US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3648" cy="52578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</a:rPr>
              <a:t>Distal </a:t>
            </a:r>
            <a:r>
              <a:rPr lang="en-US" dirty="0">
                <a:latin typeface="Teen" panose="02000400000000000000" pitchFamily="2" charset="0"/>
              </a:rPr>
              <a:t>foregut and proximal </a:t>
            </a:r>
            <a:r>
              <a:rPr lang="en-US" dirty="0" err="1">
                <a:latin typeface="Teen" panose="02000400000000000000" pitchFamily="2" charset="0"/>
              </a:rPr>
              <a:t>midgut</a:t>
            </a:r>
            <a:r>
              <a:rPr lang="en-US" dirty="0">
                <a:latin typeface="Teen" panose="02000400000000000000" pitchFamily="2" charset="0"/>
              </a:rPr>
              <a:t> form the </a:t>
            </a:r>
            <a:r>
              <a:rPr lang="en-US" dirty="0" smtClean="0">
                <a:latin typeface="Teen" panose="02000400000000000000" pitchFamily="2" charset="0"/>
              </a:rPr>
              <a:t>duodenum</a:t>
            </a:r>
          </a:p>
          <a:p>
            <a:pPr lvl="2">
              <a:buFont typeface="Wingdings"/>
              <a:buChar char="²"/>
            </a:pPr>
            <a:r>
              <a:rPr lang="en-US" sz="2600" dirty="0">
                <a:latin typeface="Teen" panose="02000400000000000000" pitchFamily="2" charset="0"/>
              </a:rPr>
              <a:t>Week 5-6 has the duodenal lumen closing</a:t>
            </a:r>
          </a:p>
          <a:p>
            <a:pPr lvl="2">
              <a:buFont typeface="Wingdings"/>
              <a:buChar char="²"/>
            </a:pPr>
            <a:r>
              <a:rPr lang="en-US" sz="2600" dirty="0" smtClean="0">
                <a:latin typeface="Teen" panose="02000400000000000000" pitchFamily="2" charset="0"/>
              </a:rPr>
              <a:t>Recanalization </a:t>
            </a:r>
            <a:r>
              <a:rPr lang="en-US" sz="2600" dirty="0">
                <a:latin typeface="Teen" panose="02000400000000000000" pitchFamily="2" charset="0"/>
              </a:rPr>
              <a:t>occurs at the end of the first </a:t>
            </a:r>
            <a:r>
              <a:rPr lang="en-US" sz="2600" dirty="0" smtClean="0">
                <a:latin typeface="Teen" panose="02000400000000000000" pitchFamily="2" charset="0"/>
              </a:rPr>
              <a:t>trimester</a:t>
            </a:r>
            <a:endParaRPr lang="en-US" sz="2600" dirty="0">
              <a:latin typeface="Teen" panose="02000400000000000000" pitchFamily="2" charset="0"/>
            </a:endParaRPr>
          </a:p>
          <a:p>
            <a:pPr lvl="1">
              <a:buFont typeface="Wingdings"/>
              <a:buChar char="²"/>
            </a:pPr>
            <a:r>
              <a:rPr lang="en-US" dirty="0" err="1" smtClean="0">
                <a:latin typeface="Teen" panose="02000400000000000000" pitchFamily="2" charset="0"/>
              </a:rPr>
              <a:t>Midgut</a:t>
            </a:r>
            <a:r>
              <a:rPr lang="en-US" dirty="0" smtClean="0">
                <a:latin typeface="Teen" panose="02000400000000000000" pitchFamily="2" charset="0"/>
              </a:rPr>
              <a:t> </a:t>
            </a:r>
            <a:r>
              <a:rPr lang="en-US" dirty="0" smtClean="0">
                <a:latin typeface="Teen" panose="02000400000000000000" pitchFamily="2" charset="0"/>
                <a:sym typeface="Wingdings" panose="05000000000000000000" pitchFamily="2" charset="2"/>
              </a:rPr>
              <a:t> HERNIATION</a:t>
            </a:r>
            <a:endParaRPr lang="en-US" dirty="0">
              <a:latin typeface="Teen" panose="02000400000000000000" pitchFamily="2" charset="0"/>
            </a:endParaRPr>
          </a:p>
          <a:p>
            <a:pPr lvl="2">
              <a:buFont typeface="Wingdings"/>
              <a:buChar char="²"/>
            </a:pPr>
            <a:r>
              <a:rPr lang="en-US" sz="2600" dirty="0" smtClean="0">
                <a:latin typeface="Teen" panose="02000400000000000000" pitchFamily="2" charset="0"/>
              </a:rPr>
              <a:t>Elongates </a:t>
            </a:r>
            <a:r>
              <a:rPr lang="en-US" sz="2600" dirty="0">
                <a:latin typeface="Teen" panose="02000400000000000000" pitchFamily="2" charset="0"/>
              </a:rPr>
              <a:t>in 6</a:t>
            </a:r>
            <a:r>
              <a:rPr lang="en-US" sz="2600" baseline="30000" dirty="0">
                <a:latin typeface="Teen" panose="02000400000000000000" pitchFamily="2" charset="0"/>
              </a:rPr>
              <a:t>th</a:t>
            </a:r>
            <a:r>
              <a:rPr lang="en-US" sz="2600" dirty="0">
                <a:latin typeface="Teen" panose="02000400000000000000" pitchFamily="2" charset="0"/>
              </a:rPr>
              <a:t> week to form a gut loop and herniates into the </a:t>
            </a:r>
            <a:r>
              <a:rPr lang="en-US" sz="2600" dirty="0" smtClean="0">
                <a:latin typeface="Teen" panose="02000400000000000000" pitchFamily="2" charset="0"/>
              </a:rPr>
              <a:t>proximal </a:t>
            </a:r>
            <a:r>
              <a:rPr lang="en-US" sz="2600" dirty="0">
                <a:latin typeface="Teen" panose="02000400000000000000" pitchFamily="2" charset="0"/>
              </a:rPr>
              <a:t>umbilical </a:t>
            </a:r>
            <a:r>
              <a:rPr lang="en-US" sz="2600" dirty="0" smtClean="0">
                <a:latin typeface="Teen" panose="02000400000000000000" pitchFamily="2" charset="0"/>
              </a:rPr>
              <a:t>cord</a:t>
            </a:r>
          </a:p>
          <a:p>
            <a:pPr lvl="3">
              <a:buFont typeface="Wingdings"/>
              <a:buChar char="²"/>
            </a:pPr>
            <a:r>
              <a:rPr lang="en-US" sz="2600" dirty="0">
                <a:latin typeface="Teen" panose="02000400000000000000" pitchFamily="2" charset="0"/>
              </a:rPr>
              <a:t>Precursor to </a:t>
            </a:r>
            <a:r>
              <a:rPr lang="en-US" sz="2600" dirty="0" smtClean="0">
                <a:latin typeface="Teen" panose="02000400000000000000" pitchFamily="2" charset="0"/>
              </a:rPr>
              <a:t>the duodenum, small intestine, </a:t>
            </a:r>
            <a:r>
              <a:rPr lang="en-US" sz="2600" dirty="0">
                <a:latin typeface="Teen" panose="02000400000000000000" pitchFamily="2" charset="0"/>
              </a:rPr>
              <a:t>cecum, appendix, </a:t>
            </a:r>
            <a:r>
              <a:rPr lang="en-US" sz="2600" dirty="0" smtClean="0">
                <a:latin typeface="Teen" panose="02000400000000000000" pitchFamily="2" charset="0"/>
              </a:rPr>
              <a:t>ascending colon </a:t>
            </a:r>
            <a:r>
              <a:rPr lang="en-US" sz="2600" dirty="0">
                <a:latin typeface="Teen" panose="02000400000000000000" pitchFamily="2" charset="0"/>
              </a:rPr>
              <a:t>and 2/3 of transverse colon</a:t>
            </a:r>
            <a:endParaRPr lang="en-US" sz="2600" dirty="0" smtClean="0">
              <a:latin typeface="Teen" panose="02000400000000000000" pitchFamily="2" charset="0"/>
            </a:endParaRPr>
          </a:p>
          <a:p>
            <a:pPr lvl="2">
              <a:buFont typeface="Wingdings"/>
              <a:buChar char="²"/>
            </a:pPr>
            <a:r>
              <a:rPr lang="en-US" sz="2600" dirty="0" smtClean="0">
                <a:latin typeface="Teen" panose="02000400000000000000" pitchFamily="2" charset="0"/>
              </a:rPr>
              <a:t>Rotates while herniated</a:t>
            </a:r>
          </a:p>
          <a:p>
            <a:pPr lvl="2">
              <a:buFont typeface="Wingdings"/>
              <a:buChar char="²"/>
            </a:pPr>
            <a:r>
              <a:rPr lang="en-US" sz="2600" dirty="0" smtClean="0">
                <a:latin typeface="Teen" panose="02000400000000000000" pitchFamily="2" charset="0"/>
              </a:rPr>
              <a:t>Retreats </a:t>
            </a:r>
            <a:r>
              <a:rPr lang="en-US" sz="2600" dirty="0">
                <a:latin typeface="Teen" panose="02000400000000000000" pitchFamily="2" charset="0"/>
              </a:rPr>
              <a:t>back into abdomen by 11-12 weeks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www.themarysue.com/wp-content/uploads/2012/05/intestines-220x220.gif#geek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" y="166048"/>
            <a:ext cx="1073881" cy="10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mbryology.med.unsw.edu.au/embryology/images/thumb/3/33/Normal_intestinal_rotation_cartoon.jpg/500px-Normal_intestinal_rotation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467600" cy="61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2950" r="154"/>
          <a:stretch/>
        </p:blipFill>
        <p:spPr bwMode="auto">
          <a:xfrm>
            <a:off x="490182" y="2091093"/>
            <a:ext cx="8175009" cy="39287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err="1" smtClean="0">
                <a:latin typeface="Teen" panose="02000400000000000000" pitchFamily="2" charset="0"/>
              </a:rPr>
              <a:t>Midgut</a:t>
            </a:r>
            <a:r>
              <a:rPr lang="en-US" sz="6700" dirty="0" smtClean="0">
                <a:latin typeface="Teen" panose="02000400000000000000" pitchFamily="2" charset="0"/>
              </a:rPr>
              <a:t> Herniation</a:t>
            </a:r>
            <a:endParaRPr lang="en-US" dirty="0"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>
                <a:latin typeface="Teen" panose="02000400000000000000" pitchFamily="2" charset="0"/>
              </a:rPr>
              <a:t>Small Intestines</a:t>
            </a:r>
            <a:endParaRPr lang="en-US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8153400" cy="4495800"/>
          </a:xfrm>
        </p:spPr>
        <p:txBody>
          <a:bodyPr/>
          <a:lstStyle/>
          <a:p>
            <a:pPr marL="228600" lvl="2">
              <a:buFont typeface="Wingdings"/>
              <a:buChar char="²"/>
            </a:pPr>
            <a:r>
              <a:rPr lang="en-US" sz="3200" dirty="0" smtClean="0">
                <a:latin typeface="Teen" panose="02000400000000000000" pitchFamily="2" charset="0"/>
              </a:rPr>
              <a:t> Duodenum, Jejunum, and Ileum</a:t>
            </a:r>
          </a:p>
          <a:p>
            <a:pPr marL="685800" lvl="3">
              <a:buFont typeface="Wingdings"/>
              <a:buChar char="²"/>
            </a:pPr>
            <a:r>
              <a:rPr lang="en-US" sz="3200" dirty="0" smtClean="0">
                <a:latin typeface="Teen" panose="02000400000000000000" pitchFamily="2" charset="0"/>
              </a:rPr>
              <a:t> Duodenum connects to the stomach</a:t>
            </a:r>
          </a:p>
          <a:p>
            <a:pPr marL="685800" lvl="3">
              <a:buFont typeface="Wingdings"/>
              <a:buChar char="²"/>
            </a:pPr>
            <a:r>
              <a:rPr lang="en-US" sz="3200" dirty="0" smtClean="0">
                <a:latin typeface="Teen" panose="02000400000000000000" pitchFamily="2" charset="0"/>
              </a:rPr>
              <a:t> Ileum connects to the cecum</a:t>
            </a:r>
            <a:endParaRPr lang="en-US" sz="3200" dirty="0">
              <a:latin typeface="Teen" panose="02000400000000000000" pitchFamily="2" charset="0"/>
            </a:endParaRPr>
          </a:p>
          <a:p>
            <a:pPr marL="228600" lvl="2">
              <a:buFont typeface="Wingdings"/>
              <a:buChar char="²"/>
            </a:pPr>
            <a:r>
              <a:rPr lang="en-US" sz="3200" dirty="0" smtClean="0">
                <a:latin typeface="Teen" panose="02000400000000000000" pitchFamily="2" charset="0"/>
              </a:rPr>
              <a:t> Peristalsis </a:t>
            </a:r>
            <a:r>
              <a:rPr lang="en-US" sz="3200" dirty="0">
                <a:latin typeface="Teen" panose="02000400000000000000" pitchFamily="2" charset="0"/>
              </a:rPr>
              <a:t>may be </a:t>
            </a:r>
            <a:r>
              <a:rPr lang="en-US" sz="3200" dirty="0" smtClean="0">
                <a:latin typeface="Teen" panose="02000400000000000000" pitchFamily="2" charset="0"/>
              </a:rPr>
              <a:t>seen.</a:t>
            </a:r>
            <a:endParaRPr lang="en-US" sz="3200" dirty="0">
              <a:latin typeface="Teen" panose="02000400000000000000" pitchFamily="2" charset="0"/>
            </a:endParaRPr>
          </a:p>
          <a:p>
            <a:pPr marL="231775" lvl="2" indent="-231775">
              <a:buFont typeface="Wingdings"/>
              <a:buChar char="²"/>
            </a:pPr>
            <a:r>
              <a:rPr lang="en-US" sz="3200" dirty="0" smtClean="0">
                <a:latin typeface="Teen" panose="02000400000000000000" pitchFamily="2" charset="0"/>
              </a:rPr>
              <a:t> As </a:t>
            </a:r>
            <a:r>
              <a:rPr lang="en-US" sz="3200" dirty="0">
                <a:latin typeface="Teen" panose="02000400000000000000" pitchFamily="2" charset="0"/>
              </a:rPr>
              <a:t>pregnancy progresses, </a:t>
            </a:r>
            <a:r>
              <a:rPr lang="en-US" sz="3200" dirty="0" smtClean="0">
                <a:latin typeface="Teen" panose="02000400000000000000" pitchFamily="2" charset="0"/>
              </a:rPr>
              <a:t>swallowing outweighs reabsorption </a:t>
            </a:r>
            <a:r>
              <a:rPr lang="en-US" sz="3200" dirty="0">
                <a:latin typeface="Teen" panose="02000400000000000000" pitchFamily="2" charset="0"/>
              </a:rPr>
              <a:t>so fluid may be present </a:t>
            </a:r>
            <a:r>
              <a:rPr lang="en-US" sz="3200" dirty="0" smtClean="0">
                <a:latin typeface="Teen" panose="02000400000000000000" pitchFamily="2" charset="0"/>
              </a:rPr>
              <a:t>in the </a:t>
            </a:r>
            <a:r>
              <a:rPr lang="en-US" sz="3200" dirty="0">
                <a:latin typeface="Teen" panose="02000400000000000000" pitchFamily="2" charset="0"/>
              </a:rPr>
              <a:t>small </a:t>
            </a:r>
            <a:r>
              <a:rPr lang="en-US" sz="3200" dirty="0" smtClean="0">
                <a:latin typeface="Teen" panose="02000400000000000000" pitchFamily="2" charset="0"/>
              </a:rPr>
              <a:t>bowel.</a:t>
            </a:r>
            <a:endParaRPr lang="en-US" sz="3200" dirty="0">
              <a:latin typeface="Teen" panose="020004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>
                <a:latin typeface="Teen" panose="02000400000000000000" pitchFamily="2" charset="0"/>
              </a:rPr>
              <a:t>Large Intestines</a:t>
            </a:r>
            <a:endParaRPr lang="en-US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" y="1600200"/>
            <a:ext cx="9220200" cy="6477000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/>
              <a:buChar char="²"/>
            </a:pPr>
            <a:r>
              <a:rPr lang="en-US" sz="4600" dirty="0" smtClean="0">
                <a:latin typeface="Teen" panose="02000400000000000000" pitchFamily="2" charset="0"/>
                <a:sym typeface="Wingdings"/>
              </a:rPr>
              <a:t> A</a:t>
            </a:r>
            <a:r>
              <a:rPr lang="en-US" sz="4600" dirty="0" smtClean="0">
                <a:latin typeface="Teen" panose="02000400000000000000" pitchFamily="2" charset="0"/>
              </a:rPr>
              <a:t>scending</a:t>
            </a:r>
            <a:r>
              <a:rPr lang="en-US" sz="4600" dirty="0">
                <a:latin typeface="Teen" panose="02000400000000000000" pitchFamily="2" charset="0"/>
              </a:rPr>
              <a:t>, transverse, and descending </a:t>
            </a:r>
            <a:r>
              <a:rPr lang="en-US" sz="4600" dirty="0" smtClean="0">
                <a:latin typeface="Teen" panose="02000400000000000000" pitchFamily="2" charset="0"/>
              </a:rPr>
              <a:t>colon</a:t>
            </a:r>
          </a:p>
          <a:p>
            <a:pPr lvl="2">
              <a:buFont typeface="Wingdings"/>
              <a:buChar char="²"/>
            </a:pPr>
            <a:r>
              <a:rPr lang="en-US" sz="4600" dirty="0" smtClean="0">
                <a:latin typeface="Teen" panose="02000400000000000000" pitchFamily="2" charset="0"/>
              </a:rPr>
              <a:t> </a:t>
            </a:r>
            <a:r>
              <a:rPr lang="en-US" sz="4600" dirty="0" err="1" smtClean="0">
                <a:latin typeface="Teen" panose="02000400000000000000" pitchFamily="2" charset="0"/>
              </a:rPr>
              <a:t>Hypoechoic</a:t>
            </a:r>
            <a:r>
              <a:rPr lang="en-US" sz="4600" dirty="0" smtClean="0">
                <a:latin typeface="Teen" panose="02000400000000000000" pitchFamily="2" charset="0"/>
              </a:rPr>
              <a:t> </a:t>
            </a:r>
            <a:r>
              <a:rPr lang="en-US" sz="4600" dirty="0">
                <a:latin typeface="Teen" panose="02000400000000000000" pitchFamily="2" charset="0"/>
              </a:rPr>
              <a:t>lumen of tube structure</a:t>
            </a:r>
          </a:p>
          <a:p>
            <a:pPr lvl="2">
              <a:buFont typeface="Wingdings"/>
              <a:buChar char="²"/>
            </a:pPr>
            <a:r>
              <a:rPr lang="en-US" sz="4600" dirty="0" smtClean="0">
                <a:latin typeface="Teen" panose="02000400000000000000" pitchFamily="2" charset="0"/>
              </a:rPr>
              <a:t> Typically </a:t>
            </a:r>
            <a:r>
              <a:rPr lang="en-US" sz="4600" dirty="0">
                <a:latin typeface="Teen" panose="02000400000000000000" pitchFamily="2" charset="0"/>
              </a:rPr>
              <a:t>viewed more in the 3</a:t>
            </a:r>
            <a:r>
              <a:rPr lang="en-US" sz="4600" baseline="30000" dirty="0">
                <a:latin typeface="Teen" panose="02000400000000000000" pitchFamily="2" charset="0"/>
              </a:rPr>
              <a:t>rd</a:t>
            </a:r>
            <a:r>
              <a:rPr lang="en-US" sz="4600" dirty="0">
                <a:latin typeface="Teen" panose="02000400000000000000" pitchFamily="2" charset="0"/>
              </a:rPr>
              <a:t> trimester </a:t>
            </a:r>
          </a:p>
          <a:p>
            <a:pPr lvl="2">
              <a:buFont typeface="Wingdings"/>
              <a:buChar char="²"/>
            </a:pPr>
            <a:r>
              <a:rPr lang="en-US" sz="4600" dirty="0" smtClean="0">
                <a:latin typeface="Teen" panose="02000400000000000000" pitchFamily="2" charset="0"/>
              </a:rPr>
              <a:t> Holds </a:t>
            </a:r>
            <a:r>
              <a:rPr lang="en-US" sz="4600" dirty="0">
                <a:latin typeface="Teen" panose="02000400000000000000" pitchFamily="2" charset="0"/>
              </a:rPr>
              <a:t>meconium during </a:t>
            </a:r>
            <a:r>
              <a:rPr lang="en-US" sz="4600" dirty="0" smtClean="0">
                <a:latin typeface="Teen" panose="02000400000000000000" pitchFamily="2" charset="0"/>
              </a:rPr>
              <a:t>gestation</a:t>
            </a:r>
          </a:p>
          <a:p>
            <a:pPr lvl="3">
              <a:buFont typeface="Wingdings"/>
              <a:buChar char="²"/>
            </a:pPr>
            <a:r>
              <a:rPr lang="en-US" sz="4600" dirty="0" smtClean="0">
                <a:latin typeface="Teen" panose="02000400000000000000" pitchFamily="2" charset="0"/>
              </a:rPr>
              <a:t> Amniotic </a:t>
            </a:r>
            <a:r>
              <a:rPr lang="en-US" sz="4600" dirty="0">
                <a:latin typeface="Teen" panose="02000400000000000000" pitchFamily="2" charset="0"/>
              </a:rPr>
              <a:t>fluid, mucous, </a:t>
            </a:r>
            <a:r>
              <a:rPr lang="en-US" sz="4600" dirty="0" smtClean="0">
                <a:latin typeface="Teen" panose="02000400000000000000" pitchFamily="2" charset="0"/>
              </a:rPr>
              <a:t>bile</a:t>
            </a:r>
          </a:p>
          <a:p>
            <a:pPr lvl="2">
              <a:buFont typeface="Wingdings"/>
              <a:buChar char="²"/>
            </a:pPr>
            <a:r>
              <a:rPr lang="en-US" sz="4600" dirty="0" smtClean="0">
                <a:latin typeface="Teen" panose="02000400000000000000" pitchFamily="2" charset="0"/>
              </a:rPr>
              <a:t> May </a:t>
            </a:r>
            <a:r>
              <a:rPr lang="en-US" sz="4600" dirty="0">
                <a:latin typeface="Teen" panose="02000400000000000000" pitchFamily="2" charset="0"/>
              </a:rPr>
              <a:t>be mistaken for cysts due to “pockets” of meconium that are anechoic. </a:t>
            </a:r>
          </a:p>
          <a:p>
            <a:pPr lvl="1">
              <a:buFont typeface="Wingdings"/>
              <a:buChar char="²"/>
            </a:pPr>
            <a:r>
              <a:rPr lang="en-US" sz="4600" dirty="0" smtClean="0">
                <a:latin typeface="Teen" panose="02000400000000000000" pitchFamily="2" charset="0"/>
              </a:rPr>
              <a:t> </a:t>
            </a:r>
            <a:r>
              <a:rPr lang="en-US" sz="4600" dirty="0" err="1" smtClean="0">
                <a:latin typeface="Teen" panose="02000400000000000000" pitchFamily="2" charset="0"/>
              </a:rPr>
              <a:t>Hyperechoic</a:t>
            </a:r>
            <a:r>
              <a:rPr lang="en-US" sz="4600" dirty="0" smtClean="0">
                <a:latin typeface="Teen" panose="02000400000000000000" pitchFamily="2" charset="0"/>
              </a:rPr>
              <a:t> to the liver, </a:t>
            </a:r>
            <a:r>
              <a:rPr lang="en-US" sz="4600" dirty="0" err="1" smtClean="0">
                <a:latin typeface="Teen" panose="02000400000000000000" pitchFamily="2" charset="0"/>
              </a:rPr>
              <a:t>hypoechoic</a:t>
            </a:r>
            <a:r>
              <a:rPr lang="en-US" sz="4600" dirty="0" smtClean="0">
                <a:latin typeface="Teen" panose="02000400000000000000" pitchFamily="2" charset="0"/>
              </a:rPr>
              <a:t> to the bone</a:t>
            </a:r>
          </a:p>
          <a:p>
            <a:pPr lvl="2">
              <a:buFont typeface="Wingdings"/>
              <a:buChar char="²"/>
            </a:pPr>
            <a:r>
              <a:rPr lang="en-US" sz="4600" dirty="0" smtClean="0">
                <a:latin typeface="Teen" panose="02000400000000000000" pitchFamily="2" charset="0"/>
              </a:rPr>
              <a:t> Becomes less echogenic and more defined in 3</a:t>
            </a:r>
            <a:r>
              <a:rPr lang="en-US" sz="4600" baseline="30000" dirty="0" smtClean="0">
                <a:latin typeface="Teen" panose="02000400000000000000" pitchFamily="2" charset="0"/>
              </a:rPr>
              <a:t>rd</a:t>
            </a:r>
            <a:r>
              <a:rPr lang="en-US" sz="4600" dirty="0" smtClean="0">
                <a:latin typeface="Teen" panose="02000400000000000000" pitchFamily="2" charset="0"/>
              </a:rPr>
              <a:t> trimester</a:t>
            </a:r>
            <a:endParaRPr lang="en-US" sz="4600" dirty="0">
              <a:latin typeface="Teen" panose="020004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38.media.tumblr.com/b7980e3f3f8a7f31cac756cec733df3b/tumblr_nf4mdzNFAv1qamk55o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29638" r="15858" b="9317"/>
          <a:stretch/>
        </p:blipFill>
        <p:spPr bwMode="auto">
          <a:xfrm>
            <a:off x="304801" y="317311"/>
            <a:ext cx="4418328" cy="3340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33.media.tumblr.com/64db41fcf3cb79fe0ffe7c4d940500cb/tumblr_nf4me6YKso1qamk55o1_12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7997" r="13716" b="7686"/>
          <a:stretch/>
        </p:blipFill>
        <p:spPr bwMode="auto">
          <a:xfrm>
            <a:off x="3996519" y="3048000"/>
            <a:ext cx="4753971" cy="3459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9481" y="622738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n>
                  <a:solidFill>
                    <a:schemeClr val="tx2"/>
                  </a:solidFill>
                </a:ln>
                <a:latin typeface="Teen" panose="02000400000000000000" pitchFamily="2" charset="0"/>
              </a:rPr>
              <a:t>Colon</a:t>
            </a:r>
            <a:endParaRPr lang="en-US" sz="10000" dirty="0">
              <a:ln>
                <a:solidFill>
                  <a:schemeClr val="tx2"/>
                </a:solidFill>
              </a:ln>
              <a:latin typeface="Teen" panose="02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4535214"/>
            <a:ext cx="3996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ln>
                  <a:solidFill>
                    <a:schemeClr val="tx2"/>
                  </a:solidFill>
                </a:ln>
                <a:latin typeface="Teen" panose="02000400000000000000" pitchFamily="2" charset="0"/>
              </a:rPr>
              <a:t>Bowel</a:t>
            </a:r>
            <a:endParaRPr lang="en-US" sz="10000" dirty="0">
              <a:ln>
                <a:solidFill>
                  <a:schemeClr val="tx2"/>
                </a:solidFill>
              </a:ln>
              <a:latin typeface="Teen" panose="020004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50659" y="4168233"/>
            <a:ext cx="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80681" y="1987455"/>
            <a:ext cx="0" cy="6358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4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8991600" cy="8699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een" panose="02000400000000000000" pitchFamily="2" charset="0"/>
              </a:rPr>
              <a:t>Why do we evaluate the fetal abdomen?</a:t>
            </a:r>
            <a:endParaRPr lang="en-US" sz="3600" dirty="0">
              <a:latin typeface="Teen" panose="020004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81200" cy="4343400"/>
          </a:xfrm>
        </p:spPr>
        <p:txBody>
          <a:bodyPr>
            <a:normAutofit/>
          </a:bodyPr>
          <a:lstStyle/>
          <a:p>
            <a:endParaRPr lang="en-US" sz="1600" dirty="0" smtClean="0">
              <a:latin typeface="Teen" panose="02000400000000000000" pitchFamily="2" charset="0"/>
              <a:sym typeface="Wingdings"/>
            </a:endParaRPr>
          </a:p>
          <a:p>
            <a:r>
              <a:rPr lang="en-US" sz="1600" dirty="0" smtClean="0">
                <a:latin typeface="Teen" panose="02000400000000000000" pitchFamily="2" charset="0"/>
                <a:sym typeface="Wingdings"/>
              </a:rPr>
              <a:t> </a:t>
            </a:r>
            <a:r>
              <a:rPr lang="en-US" sz="1600" dirty="0" smtClean="0">
                <a:latin typeface="Teen" panose="02000400000000000000" pitchFamily="2" charset="0"/>
              </a:rPr>
              <a:t>Routine  Exam</a:t>
            </a:r>
          </a:p>
          <a:p>
            <a:r>
              <a:rPr lang="en-US" sz="1600" dirty="0">
                <a:latin typeface="Teen" panose="02000400000000000000" pitchFamily="2" charset="0"/>
                <a:sym typeface="Wingdings"/>
              </a:rPr>
              <a:t> </a:t>
            </a:r>
            <a:r>
              <a:rPr lang="en-US" sz="1600" dirty="0" smtClean="0">
                <a:latin typeface="Teen" panose="02000400000000000000" pitchFamily="2" charset="0"/>
              </a:rPr>
              <a:t>Indicated  Exam</a:t>
            </a:r>
            <a:endParaRPr lang="en-US" sz="1600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1981200"/>
            <a:ext cx="6705600" cy="4419600"/>
          </a:xfrm>
        </p:spPr>
        <p:txBody>
          <a:bodyPr/>
          <a:lstStyle/>
          <a:p>
            <a:pPr>
              <a:buFont typeface="Wingdings"/>
              <a:buChar char="²"/>
            </a:pPr>
            <a:r>
              <a:rPr lang="en-US" sz="2600" b="1" dirty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 </a:t>
            </a:r>
            <a:r>
              <a:rPr lang="en-US" sz="2600" dirty="0" smtClean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Monitor fetal growth and development</a:t>
            </a:r>
          </a:p>
          <a:p>
            <a:pPr lvl="1"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Weight</a:t>
            </a:r>
          </a:p>
          <a:p>
            <a:pPr lvl="1"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 </a:t>
            </a:r>
            <a:r>
              <a:rPr lang="en-US" dirty="0" smtClean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Age</a:t>
            </a:r>
          </a:p>
          <a:p>
            <a:pPr>
              <a:buFont typeface="Wingdings"/>
              <a:buChar char="²"/>
            </a:pPr>
            <a:r>
              <a:rPr lang="en-US" sz="2600" dirty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 </a:t>
            </a:r>
            <a:r>
              <a:rPr lang="en-US" sz="2600" dirty="0" smtClean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Confirm </a:t>
            </a:r>
            <a:r>
              <a:rPr lang="en-US" sz="2600" dirty="0" err="1" smtClean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situs</a:t>
            </a:r>
            <a:endParaRPr lang="en-US" sz="2600" dirty="0" smtClean="0">
              <a:latin typeface="Teen" panose="02000400000000000000" pitchFamily="2" charset="0"/>
              <a:cs typeface="Arabic Typesetting" panose="03020402040406030203" pitchFamily="66" charset="-78"/>
              <a:sym typeface="Wingdings"/>
            </a:endParaRPr>
          </a:p>
          <a:p>
            <a:pPr lvl="1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 </a:t>
            </a:r>
            <a:r>
              <a:rPr lang="en-US" dirty="0" err="1" smtClean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Solitus</a:t>
            </a:r>
            <a:endParaRPr lang="en-US" dirty="0" smtClean="0">
              <a:latin typeface="Teen" panose="02000400000000000000" pitchFamily="2" charset="0"/>
              <a:cs typeface="Arabic Typesetting" panose="03020402040406030203" pitchFamily="66" charset="-78"/>
              <a:sym typeface="Wingdings"/>
            </a:endParaRPr>
          </a:p>
          <a:p>
            <a:pPr lvl="1"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 </a:t>
            </a:r>
            <a:r>
              <a:rPr lang="en-US" dirty="0" err="1" smtClean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Inversus</a:t>
            </a:r>
            <a:endParaRPr lang="en-US" dirty="0" smtClean="0">
              <a:latin typeface="Teen" panose="02000400000000000000" pitchFamily="2" charset="0"/>
              <a:cs typeface="Arabic Typesetting" panose="03020402040406030203" pitchFamily="66" charset="-78"/>
              <a:sym typeface="Wingdings"/>
            </a:endParaRPr>
          </a:p>
          <a:p>
            <a:pPr>
              <a:buFont typeface="Wingdings"/>
              <a:buChar char="²"/>
            </a:pPr>
            <a:r>
              <a:rPr lang="en-US" sz="2600" dirty="0" smtClean="0">
                <a:latin typeface="Teen" panose="02000400000000000000" pitchFamily="2" charset="0"/>
                <a:cs typeface="Arabic Typesetting" panose="03020402040406030203" pitchFamily="66" charset="-78"/>
                <a:sym typeface="Wingdings"/>
              </a:rPr>
              <a:t> Check for anomalies/pathology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phillips\AppData\Local\Microsoft\Windows\Temporary Internet Files\Content.IE5\W7ID7ZQ2\MC9000245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1" y="3962400"/>
            <a:ext cx="205174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ame.com/online/congenital_cytomegalovirus/images/figure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567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4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een" panose="02000400000000000000" pitchFamily="2" charset="0"/>
              </a:rPr>
              <a:t>Compare the echogenicity of the bowel to the surrounding tissue (</a:t>
            </a:r>
            <a:r>
              <a:rPr lang="en-US" sz="2000" dirty="0" err="1" smtClean="0">
                <a:latin typeface="Teen" panose="02000400000000000000" pitchFamily="2" charset="0"/>
              </a:rPr>
              <a:t>ie</a:t>
            </a:r>
            <a:r>
              <a:rPr lang="en-US" sz="2000" dirty="0" smtClean="0">
                <a:latin typeface="Teen" panose="02000400000000000000" pitchFamily="2" charset="0"/>
              </a:rPr>
              <a:t>. liver and bone).</a:t>
            </a:r>
            <a:endParaRPr lang="en-US" sz="2000" dirty="0"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een" panose="02000400000000000000" pitchFamily="2" charset="0"/>
              </a:rPr>
              <a:t>	Liver</a:t>
            </a:r>
            <a:endParaRPr lang="en-US" sz="5400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257800"/>
          </a:xfrm>
        </p:spPr>
        <p:txBody>
          <a:bodyPr>
            <a:normAutofit/>
          </a:bodyPr>
          <a:lstStyle/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 Liver</a:t>
            </a:r>
            <a:r>
              <a:rPr lang="en-US" sz="2200" dirty="0">
                <a:latin typeface="Teen" panose="02000400000000000000" pitchFamily="2" charset="0"/>
              </a:rPr>
              <a:t>, </a:t>
            </a:r>
            <a:r>
              <a:rPr lang="en-US" sz="2200" dirty="0" smtClean="0">
                <a:latin typeface="Teen" panose="02000400000000000000" pitchFamily="2" charset="0"/>
              </a:rPr>
              <a:t>pancreas, GB, </a:t>
            </a:r>
            <a:r>
              <a:rPr lang="en-US" sz="2200" dirty="0">
                <a:latin typeface="Teen" panose="02000400000000000000" pitchFamily="2" charset="0"/>
              </a:rPr>
              <a:t>and biliary ducts develop from </a:t>
            </a:r>
            <a:r>
              <a:rPr lang="en-US" sz="2200" dirty="0" smtClean="0">
                <a:latin typeface="Teen" panose="02000400000000000000" pitchFamily="2" charset="0"/>
              </a:rPr>
              <a:t>the embryonic foregut.</a:t>
            </a: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 At the </a:t>
            </a:r>
            <a:r>
              <a:rPr lang="en-US" sz="2200" dirty="0">
                <a:latin typeface="Teen" panose="02000400000000000000" pitchFamily="2" charset="0"/>
              </a:rPr>
              <a:t>4</a:t>
            </a:r>
            <a:r>
              <a:rPr lang="en-US" sz="2200" baseline="30000" dirty="0">
                <a:latin typeface="Teen" panose="02000400000000000000" pitchFamily="2" charset="0"/>
              </a:rPr>
              <a:t>th</a:t>
            </a:r>
            <a:r>
              <a:rPr lang="en-US" sz="2200" dirty="0">
                <a:latin typeface="Teen" panose="02000400000000000000" pitchFamily="2" charset="0"/>
              </a:rPr>
              <a:t> </a:t>
            </a:r>
            <a:r>
              <a:rPr lang="en-US" sz="2200" dirty="0" smtClean="0">
                <a:latin typeface="Teen" panose="02000400000000000000" pitchFamily="2" charset="0"/>
              </a:rPr>
              <a:t>week there is an </a:t>
            </a:r>
            <a:r>
              <a:rPr lang="en-US" sz="2200" dirty="0" err="1">
                <a:latin typeface="Teen" panose="02000400000000000000" pitchFamily="2" charset="0"/>
              </a:rPr>
              <a:t>outpouching</a:t>
            </a:r>
            <a:r>
              <a:rPr lang="en-US" sz="2200" dirty="0">
                <a:latin typeface="Teen" panose="02000400000000000000" pitchFamily="2" charset="0"/>
              </a:rPr>
              <a:t> of the caudal </a:t>
            </a:r>
            <a:r>
              <a:rPr lang="en-US" sz="2200" dirty="0" smtClean="0">
                <a:latin typeface="Teen" panose="02000400000000000000" pitchFamily="2" charset="0"/>
              </a:rPr>
              <a:t>foregut.</a:t>
            </a: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 Hepatic </a:t>
            </a:r>
            <a:r>
              <a:rPr lang="en-US" sz="2200" dirty="0">
                <a:latin typeface="Teen" panose="02000400000000000000" pitchFamily="2" charset="0"/>
              </a:rPr>
              <a:t>Diverticulum becomes the liver </a:t>
            </a:r>
            <a:endParaRPr lang="en-US" sz="2200" dirty="0" smtClean="0">
              <a:latin typeface="Teen" panose="02000400000000000000" pitchFamily="2" charset="0"/>
            </a:endParaRP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 Liver </a:t>
            </a:r>
            <a:r>
              <a:rPr lang="en-US" sz="2200" dirty="0">
                <a:latin typeface="Teen" panose="02000400000000000000" pitchFamily="2" charset="0"/>
              </a:rPr>
              <a:t>occupies most of the abdominal cavity due to rapid growth (5-10 </a:t>
            </a:r>
            <a:r>
              <a:rPr lang="en-US" sz="2200" dirty="0" smtClean="0">
                <a:latin typeface="Teen" panose="02000400000000000000" pitchFamily="2" charset="0"/>
              </a:rPr>
              <a:t>weeks)</a:t>
            </a:r>
          </a:p>
          <a:p>
            <a:pPr lvl="2">
              <a:buFont typeface="Wingdings"/>
              <a:buChar char="²"/>
            </a:pPr>
            <a:r>
              <a:rPr lang="en-US" sz="2200" dirty="0">
                <a:latin typeface="Teen" panose="02000400000000000000" pitchFamily="2" charset="0"/>
              </a:rPr>
              <a:t> liver = 10% of total weight </a:t>
            </a:r>
            <a:r>
              <a:rPr lang="en-US" sz="2200" dirty="0" smtClean="0">
                <a:latin typeface="Teen" panose="02000400000000000000" pitchFamily="2" charset="0"/>
              </a:rPr>
              <a:t>at </a:t>
            </a:r>
            <a:r>
              <a:rPr lang="en-US" sz="2200" dirty="0">
                <a:latin typeface="Teen" panose="02000400000000000000" pitchFamily="2" charset="0"/>
              </a:rPr>
              <a:t>2</a:t>
            </a:r>
            <a:r>
              <a:rPr lang="en-US" sz="2200" baseline="30000" dirty="0">
                <a:latin typeface="Teen" panose="02000400000000000000" pitchFamily="2" charset="0"/>
              </a:rPr>
              <a:t>nd</a:t>
            </a:r>
            <a:r>
              <a:rPr lang="en-US" sz="2200" dirty="0">
                <a:latin typeface="Teen" panose="02000400000000000000" pitchFamily="2" charset="0"/>
              </a:rPr>
              <a:t> trimester</a:t>
            </a:r>
          </a:p>
          <a:p>
            <a:pPr lvl="2">
              <a:buFont typeface="Wingdings"/>
              <a:buChar char="²"/>
            </a:pPr>
            <a:r>
              <a:rPr lang="en-US" sz="2200" dirty="0">
                <a:latin typeface="Teen" panose="02000400000000000000" pitchFamily="2" charset="0"/>
              </a:rPr>
              <a:t> liver = 5% of total weight </a:t>
            </a:r>
            <a:r>
              <a:rPr lang="en-US" sz="2200" dirty="0" smtClean="0">
                <a:latin typeface="Teen" panose="02000400000000000000" pitchFamily="2" charset="0"/>
              </a:rPr>
              <a:t>at </a:t>
            </a:r>
            <a:r>
              <a:rPr lang="en-US" sz="2200" dirty="0">
                <a:latin typeface="Teen" panose="02000400000000000000" pitchFamily="2" charset="0"/>
              </a:rPr>
              <a:t>term</a:t>
            </a:r>
          </a:p>
          <a:p>
            <a:pPr lvl="2">
              <a:buFont typeface="Wingdings"/>
              <a:buChar char="²"/>
            </a:pPr>
            <a:r>
              <a:rPr lang="en-US" sz="2200" dirty="0">
                <a:latin typeface="Teen" panose="02000400000000000000" pitchFamily="2" charset="0"/>
              </a:rPr>
              <a:t> bile secretion begins at week 12</a:t>
            </a: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Homogeneous organ with a smooth texture</a:t>
            </a: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Occupies RUQ</a:t>
            </a: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L </a:t>
            </a:r>
            <a:r>
              <a:rPr lang="en-US" sz="2200" dirty="0">
                <a:latin typeface="Teen" panose="02000400000000000000" pitchFamily="2" charset="0"/>
              </a:rPr>
              <a:t>lobe </a:t>
            </a:r>
            <a:r>
              <a:rPr lang="en-US" sz="2200" dirty="0" smtClean="0">
                <a:latin typeface="Teen" panose="02000400000000000000" pitchFamily="2" charset="0"/>
              </a:rPr>
              <a:t>≥ R lobe during fetal development</a:t>
            </a:r>
            <a:endParaRPr lang="en-US" sz="2200" dirty="0">
              <a:latin typeface="Teen" panose="020004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http://4.bp.blogspot.com/-5IODt1jAZSc/UdWsmOm8ajI/AAAAAAAAAeE/zBIyRIjFTto/s1000/li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6" y="236483"/>
            <a:ext cx="12595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872359"/>
            <a:ext cx="56929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etalultrasound.com/online/text/3-032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1"/>
            <a:ext cx="5638800" cy="4648200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2860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Teen" panose="02000400000000000000" pitchFamily="2" charset="0"/>
              </a:rPr>
              <a:t>Umbilical Vein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een" panose="02000400000000000000" pitchFamily="2" charset="0"/>
              </a:rPr>
              <a:t>Liver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een" panose="02000400000000000000" pitchFamily="2" charset="0"/>
              </a:rPr>
              <a:t>IVC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een" panose="02000400000000000000" pitchFamily="2" charset="0"/>
              </a:rPr>
              <a:t>Descending </a:t>
            </a:r>
            <a:r>
              <a:rPr lang="en-US" sz="2400" dirty="0" err="1" smtClean="0">
                <a:latin typeface="Teen" panose="02000400000000000000" pitchFamily="2" charset="0"/>
              </a:rPr>
              <a:t>Ao</a:t>
            </a:r>
            <a:endParaRPr lang="en-US" sz="2400" dirty="0" smtClean="0">
              <a:latin typeface="Teen" panose="020004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Teen" panose="02000400000000000000" pitchFamily="2" charset="0"/>
              </a:rPr>
              <a:t>Spleen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een" panose="02000400000000000000" pitchFamily="2" charset="0"/>
              </a:rPr>
              <a:t>Stomach</a:t>
            </a:r>
            <a:endParaRPr lang="en-US" sz="2400" dirty="0">
              <a:latin typeface="Teen" panose="02000400000000000000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Teen" panose="02000400000000000000" pitchFamily="2" charset="0"/>
              </a:rPr>
              <a:t>Landmarks</a:t>
            </a:r>
            <a:endParaRPr lang="en-US" sz="7200" dirty="0"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Teen" panose="02000400000000000000" pitchFamily="2" charset="0"/>
              </a:rPr>
              <a:t> </a:t>
            </a:r>
            <a:r>
              <a:rPr lang="en-US" sz="4800" dirty="0" smtClean="0">
                <a:latin typeface="Teen" panose="02000400000000000000" pitchFamily="2" charset="0"/>
              </a:rPr>
              <a:t>   Gallbladder/Biliary Tree</a:t>
            </a:r>
            <a:endParaRPr lang="en-US" sz="4800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181600"/>
          </a:xfrm>
        </p:spPr>
        <p:txBody>
          <a:bodyPr>
            <a:noAutofit/>
          </a:bodyPr>
          <a:lstStyle/>
          <a:p>
            <a:pPr lvl="1">
              <a:buFont typeface="Wingdings"/>
              <a:buChar char="²"/>
            </a:pPr>
            <a:r>
              <a:rPr lang="en-US" sz="2300" dirty="0" smtClean="0">
                <a:latin typeface="Teen" panose="02000400000000000000" pitchFamily="2" charset="0"/>
              </a:rPr>
              <a:t>Caudal </a:t>
            </a:r>
            <a:r>
              <a:rPr lang="en-US" sz="2300" dirty="0">
                <a:latin typeface="Teen" panose="02000400000000000000" pitchFamily="2" charset="0"/>
              </a:rPr>
              <a:t>portion of Hepatic Diverticulum becomes the </a:t>
            </a:r>
            <a:r>
              <a:rPr lang="en-US" sz="2300" dirty="0" smtClean="0">
                <a:latin typeface="Teen" panose="02000400000000000000" pitchFamily="2" charset="0"/>
              </a:rPr>
              <a:t>GB</a:t>
            </a:r>
          </a:p>
          <a:p>
            <a:pPr lvl="1">
              <a:buFont typeface="Wingdings"/>
              <a:buChar char="²"/>
            </a:pPr>
            <a:r>
              <a:rPr lang="en-US" sz="2300" dirty="0" smtClean="0">
                <a:latin typeface="Teen" panose="02000400000000000000" pitchFamily="2" charset="0"/>
              </a:rPr>
              <a:t>Biliary </a:t>
            </a:r>
            <a:r>
              <a:rPr lang="en-US" sz="2300" dirty="0">
                <a:latin typeface="Teen" panose="02000400000000000000" pitchFamily="2" charset="0"/>
              </a:rPr>
              <a:t>tree forms via the degeneration of epithelial </a:t>
            </a:r>
            <a:r>
              <a:rPr lang="en-US" sz="2300" dirty="0" smtClean="0">
                <a:latin typeface="Teen" panose="02000400000000000000" pitchFamily="2" charset="0"/>
              </a:rPr>
              <a:t>cells</a:t>
            </a:r>
          </a:p>
          <a:p>
            <a:pPr lvl="1">
              <a:buFont typeface="Wingdings"/>
              <a:buChar char="²"/>
            </a:pPr>
            <a:r>
              <a:rPr lang="en-US" sz="2300" dirty="0" smtClean="0">
                <a:latin typeface="Teen" panose="02000400000000000000" pitchFamily="2" charset="0"/>
              </a:rPr>
              <a:t>Separates </a:t>
            </a:r>
            <a:r>
              <a:rPr lang="en-US" sz="2300" dirty="0">
                <a:latin typeface="Teen" panose="02000400000000000000" pitchFamily="2" charset="0"/>
              </a:rPr>
              <a:t>right and medial </a:t>
            </a:r>
            <a:r>
              <a:rPr lang="en-US" sz="2300" dirty="0" smtClean="0">
                <a:latin typeface="Teen" panose="02000400000000000000" pitchFamily="2" charset="0"/>
              </a:rPr>
              <a:t>left </a:t>
            </a:r>
            <a:r>
              <a:rPr lang="en-US" sz="2300" dirty="0">
                <a:latin typeface="Teen" panose="02000400000000000000" pitchFamily="2" charset="0"/>
              </a:rPr>
              <a:t>lobe of liver (as does </a:t>
            </a:r>
            <a:r>
              <a:rPr lang="en-US" sz="2300" dirty="0" smtClean="0">
                <a:latin typeface="Teen" panose="02000400000000000000" pitchFamily="2" charset="0"/>
              </a:rPr>
              <a:t>MHV)</a:t>
            </a:r>
          </a:p>
          <a:p>
            <a:pPr lvl="1">
              <a:buFont typeface="Wingdings"/>
              <a:buChar char="²"/>
            </a:pPr>
            <a:r>
              <a:rPr lang="en-US" sz="2300" dirty="0" smtClean="0">
                <a:latin typeface="Teen" panose="02000400000000000000" pitchFamily="2" charset="0"/>
              </a:rPr>
              <a:t>Teardrop shape </a:t>
            </a:r>
          </a:p>
          <a:p>
            <a:pPr lvl="1">
              <a:buFont typeface="Wingdings"/>
              <a:buChar char="²"/>
            </a:pPr>
            <a:r>
              <a:rPr lang="en-US" sz="2300" dirty="0" smtClean="0">
                <a:latin typeface="Teen" panose="02000400000000000000" pitchFamily="2" charset="0"/>
              </a:rPr>
              <a:t>Off-midline position</a:t>
            </a:r>
          </a:p>
          <a:p>
            <a:pPr lvl="1">
              <a:buFont typeface="Wingdings"/>
              <a:buChar char="²"/>
            </a:pPr>
            <a:r>
              <a:rPr lang="en-US" sz="2300" dirty="0" err="1" smtClean="0">
                <a:latin typeface="Teen" panose="02000400000000000000" pitchFamily="2" charset="0"/>
              </a:rPr>
              <a:t>Posteroinferior</a:t>
            </a:r>
            <a:r>
              <a:rPr lang="en-US" sz="2300" dirty="0" smtClean="0">
                <a:latin typeface="Teen" panose="02000400000000000000" pitchFamily="2" charset="0"/>
              </a:rPr>
              <a:t> </a:t>
            </a:r>
            <a:r>
              <a:rPr lang="en-US" sz="2300" dirty="0">
                <a:latin typeface="Teen" panose="02000400000000000000" pitchFamily="2" charset="0"/>
              </a:rPr>
              <a:t>to </a:t>
            </a:r>
            <a:r>
              <a:rPr lang="en-US" sz="2300" dirty="0" smtClean="0">
                <a:latin typeface="Teen" panose="02000400000000000000" pitchFamily="2" charset="0"/>
              </a:rPr>
              <a:t>liver</a:t>
            </a:r>
          </a:p>
          <a:p>
            <a:pPr lvl="2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</a:rPr>
              <a:t> Sits in the GB fossa</a:t>
            </a:r>
          </a:p>
          <a:p>
            <a:pPr lvl="1">
              <a:buFont typeface="Wingdings"/>
              <a:buChar char="²"/>
            </a:pPr>
            <a:r>
              <a:rPr lang="en-US" sz="2300" dirty="0">
                <a:latin typeface="Teen" panose="02000400000000000000" pitchFamily="2" charset="0"/>
              </a:rPr>
              <a:t>13</a:t>
            </a:r>
            <a:r>
              <a:rPr lang="en-US" sz="2300" baseline="30000" dirty="0">
                <a:latin typeface="Teen" panose="02000400000000000000" pitchFamily="2" charset="0"/>
              </a:rPr>
              <a:t>th</a:t>
            </a:r>
            <a:r>
              <a:rPr lang="en-US" sz="2300" dirty="0">
                <a:latin typeface="Teen" panose="02000400000000000000" pitchFamily="2" charset="0"/>
              </a:rPr>
              <a:t> week </a:t>
            </a:r>
            <a:r>
              <a:rPr lang="en-US" sz="2300" dirty="0" smtClean="0">
                <a:latin typeface="Teen" panose="02000400000000000000" pitchFamily="2" charset="0"/>
              </a:rPr>
              <a:t>: bile </a:t>
            </a:r>
            <a:r>
              <a:rPr lang="en-US" sz="2300" dirty="0">
                <a:latin typeface="Teen" panose="02000400000000000000" pitchFamily="2" charset="0"/>
              </a:rPr>
              <a:t>dumps into duodenum</a:t>
            </a:r>
          </a:p>
          <a:p>
            <a:pPr lvl="2"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</a:rPr>
              <a:t> dark green color of meconium</a:t>
            </a:r>
          </a:p>
          <a:p>
            <a:pPr lvl="1">
              <a:buFont typeface="Wingdings"/>
              <a:buChar char="²"/>
            </a:pPr>
            <a:r>
              <a:rPr lang="en-US" sz="2300" dirty="0" smtClean="0">
                <a:latin typeface="Teen" panose="02000400000000000000" pitchFamily="2" charset="0"/>
              </a:rPr>
              <a:t>PASSIVE </a:t>
            </a:r>
            <a:r>
              <a:rPr lang="en-US" sz="2300" dirty="0">
                <a:latin typeface="Teen" panose="02000400000000000000" pitchFamily="2" charset="0"/>
              </a:rPr>
              <a:t>IN FETAL LIFE </a:t>
            </a:r>
            <a:r>
              <a:rPr lang="en-US" sz="2300" dirty="0">
                <a:latin typeface="Teen" panose="02000400000000000000" pitchFamily="2" charset="0"/>
                <a:sym typeface="Wingdings"/>
              </a:rPr>
              <a:t></a:t>
            </a:r>
            <a:r>
              <a:rPr lang="en-US" sz="2300" dirty="0">
                <a:latin typeface="Teen" panose="02000400000000000000" pitchFamily="2" charset="0"/>
              </a:rPr>
              <a:t> NO REACTION TO MATERNAL FAT INTAKE</a:t>
            </a:r>
          </a:p>
        </p:txBody>
      </p:sp>
      <p:pic>
        <p:nvPicPr>
          <p:cNvPr id="15362" name="Picture 2" descr="http://healthpages.org/wp-content/uploads/2011/09/gallblad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4771">
            <a:off x="124446" y="230593"/>
            <a:ext cx="998761" cy="7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etalultrasound.com/online/text/3-029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3" y="0"/>
            <a:ext cx="9151883" cy="68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atin typeface="Teen" panose="02000400000000000000" pitchFamily="2" charset="0"/>
              </a:rPr>
              <a:t> </a:t>
            </a:r>
            <a:r>
              <a:rPr lang="en-US" sz="7200" dirty="0" smtClean="0">
                <a:latin typeface="Teen" panose="02000400000000000000" pitchFamily="2" charset="0"/>
              </a:rPr>
              <a:t>  Spleen</a:t>
            </a:r>
            <a:endParaRPr lang="en-US" sz="7200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76800" cy="5878034"/>
          </a:xfrm>
        </p:spPr>
        <p:txBody>
          <a:bodyPr>
            <a:noAutofit/>
          </a:bodyPr>
          <a:lstStyle/>
          <a:p>
            <a:pPr lvl="1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Lymphatic organ</a:t>
            </a:r>
          </a:p>
          <a:p>
            <a:pPr lvl="1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Develops </a:t>
            </a:r>
            <a:r>
              <a:rPr lang="en-US" sz="1800" dirty="0">
                <a:latin typeface="Teen" panose="02000400000000000000" pitchFamily="2" charset="0"/>
              </a:rPr>
              <a:t>during 5</a:t>
            </a:r>
            <a:r>
              <a:rPr lang="en-US" sz="1800" baseline="30000" dirty="0">
                <a:latin typeface="Teen" panose="02000400000000000000" pitchFamily="2" charset="0"/>
              </a:rPr>
              <a:t>th</a:t>
            </a:r>
            <a:r>
              <a:rPr lang="en-US" sz="1800" dirty="0">
                <a:latin typeface="Teen" panose="02000400000000000000" pitchFamily="2" charset="0"/>
              </a:rPr>
              <a:t> week of </a:t>
            </a:r>
            <a:r>
              <a:rPr lang="en-US" sz="1800" dirty="0" smtClean="0">
                <a:latin typeface="Teen" panose="02000400000000000000" pitchFamily="2" charset="0"/>
              </a:rPr>
              <a:t>gestation</a:t>
            </a:r>
          </a:p>
          <a:p>
            <a:pPr lvl="1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Posterior </a:t>
            </a:r>
            <a:r>
              <a:rPr lang="en-US" sz="1800" dirty="0">
                <a:latin typeface="Teen" panose="02000400000000000000" pitchFamily="2" charset="0"/>
              </a:rPr>
              <a:t>to stomach and superior to L </a:t>
            </a:r>
            <a:r>
              <a:rPr lang="en-US" sz="1800" dirty="0" smtClean="0">
                <a:latin typeface="Teen" panose="02000400000000000000" pitchFamily="2" charset="0"/>
              </a:rPr>
              <a:t>kidney</a:t>
            </a:r>
          </a:p>
          <a:p>
            <a:pPr lvl="1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Begins at midline and </a:t>
            </a:r>
            <a:r>
              <a:rPr lang="en-US" sz="1800" dirty="0">
                <a:latin typeface="Teen" panose="02000400000000000000" pitchFamily="2" charset="0"/>
              </a:rPr>
              <a:t>then moves into the LUQ when the </a:t>
            </a:r>
            <a:r>
              <a:rPr lang="en-US" sz="1800" dirty="0" err="1">
                <a:latin typeface="Teen" panose="02000400000000000000" pitchFamily="2" charset="0"/>
              </a:rPr>
              <a:t>midgut</a:t>
            </a:r>
            <a:r>
              <a:rPr lang="en-US" sz="1800" dirty="0">
                <a:latin typeface="Teen" panose="02000400000000000000" pitchFamily="2" charset="0"/>
              </a:rPr>
              <a:t> rotation occurs and the liver moves into the </a:t>
            </a:r>
            <a:r>
              <a:rPr lang="en-US" sz="1800" dirty="0" smtClean="0">
                <a:latin typeface="Teen" panose="02000400000000000000" pitchFamily="2" charset="0"/>
              </a:rPr>
              <a:t>RUQ</a:t>
            </a:r>
          </a:p>
          <a:p>
            <a:pPr lvl="1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Homogeneous “spongy” organ</a:t>
            </a:r>
          </a:p>
          <a:p>
            <a:pPr lvl="1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Best </a:t>
            </a:r>
            <a:r>
              <a:rPr lang="en-US" sz="1800" dirty="0">
                <a:latin typeface="Teen" panose="02000400000000000000" pitchFamily="2" charset="0"/>
              </a:rPr>
              <a:t>seen in transverse </a:t>
            </a:r>
            <a:r>
              <a:rPr lang="en-US" sz="1800" dirty="0" smtClean="0">
                <a:latin typeface="Teen" panose="02000400000000000000" pitchFamily="2" charset="0"/>
              </a:rPr>
              <a:t>scan</a:t>
            </a:r>
          </a:p>
          <a:p>
            <a:pPr lvl="1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Slightly </a:t>
            </a:r>
            <a:r>
              <a:rPr lang="en-US" sz="1800" dirty="0" err="1">
                <a:latin typeface="Teen" panose="02000400000000000000" pitchFamily="2" charset="0"/>
              </a:rPr>
              <a:t>hypoechoic</a:t>
            </a:r>
            <a:r>
              <a:rPr lang="en-US" sz="1800" dirty="0">
                <a:latin typeface="Teen" panose="02000400000000000000" pitchFamily="2" charset="0"/>
              </a:rPr>
              <a:t> to the </a:t>
            </a:r>
            <a:r>
              <a:rPr lang="en-US" sz="1800" dirty="0" smtClean="0">
                <a:latin typeface="Teen" panose="02000400000000000000" pitchFamily="2" charset="0"/>
              </a:rPr>
              <a:t>liver</a:t>
            </a:r>
          </a:p>
          <a:p>
            <a:pPr lvl="1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Functions include:</a:t>
            </a:r>
          </a:p>
          <a:p>
            <a:pPr lvl="2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Hematopoiesis </a:t>
            </a:r>
            <a:r>
              <a:rPr lang="en-US" sz="1800" dirty="0">
                <a:latin typeface="Teen" panose="02000400000000000000" pitchFamily="2" charset="0"/>
              </a:rPr>
              <a:t>in fetal </a:t>
            </a:r>
            <a:r>
              <a:rPr lang="en-US" sz="1800" dirty="0" smtClean="0">
                <a:latin typeface="Teen" panose="02000400000000000000" pitchFamily="2" charset="0"/>
              </a:rPr>
              <a:t>life</a:t>
            </a:r>
          </a:p>
          <a:p>
            <a:pPr lvl="2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Immunity/defense</a:t>
            </a:r>
            <a:endParaRPr lang="en-US" sz="1800" dirty="0">
              <a:latin typeface="Teen" panose="02000400000000000000" pitchFamily="2" charset="0"/>
            </a:endParaRPr>
          </a:p>
          <a:p>
            <a:pPr lvl="2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Blood filter</a:t>
            </a:r>
          </a:p>
          <a:p>
            <a:pPr lvl="2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Reservoir </a:t>
            </a:r>
            <a:endParaRPr lang="en-US" sz="1800" dirty="0">
              <a:latin typeface="Teen" panose="02000400000000000000" pitchFamily="2" charset="0"/>
            </a:endParaRPr>
          </a:p>
          <a:p>
            <a:endParaRPr lang="en-US" sz="2000" dirty="0"/>
          </a:p>
        </p:txBody>
      </p:sp>
      <p:pic>
        <p:nvPicPr>
          <p:cNvPr id="16386" name="Picture 2" descr="http://www.fetalultrasound.com/online/text/3-032_files/image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/>
        </p:blipFill>
        <p:spPr bwMode="auto">
          <a:xfrm>
            <a:off x="5294586" y="4305300"/>
            <a:ext cx="3495675" cy="2316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http://www.fetalultrasound.com/online/text/3-032_files/image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 bwMode="auto">
          <a:xfrm>
            <a:off x="5252545" y="1676400"/>
            <a:ext cx="3495675" cy="233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0" name="Picture 6" descr="http://sr.photos2.fotosearch.com/bthumb/LIF/LIF151/ca204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2" y="21021"/>
            <a:ext cx="97491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219200" y="5334000"/>
            <a:ext cx="7924800" cy="1905000"/>
          </a:xfrm>
        </p:spPr>
        <p:txBody>
          <a:bodyPr>
            <a:normAutofit/>
          </a:bodyPr>
          <a:lstStyle/>
          <a:p>
            <a:pPr marL="651510" lvl="1" indent="-285750">
              <a:buFont typeface="Wingdings"/>
              <a:buChar char="²"/>
            </a:pPr>
            <a:r>
              <a:rPr lang="en-US" sz="1800" dirty="0">
                <a:latin typeface="Teen" panose="02000400000000000000" pitchFamily="2" charset="0"/>
              </a:rPr>
              <a:t>S</a:t>
            </a:r>
            <a:r>
              <a:rPr lang="en-US" sz="1800" dirty="0" smtClean="0">
                <a:latin typeface="Teen" panose="02000400000000000000" pitchFamily="2" charset="0"/>
              </a:rPr>
              <a:t>lightly </a:t>
            </a:r>
            <a:r>
              <a:rPr lang="en-US" sz="1800" dirty="0" err="1">
                <a:latin typeface="Teen" panose="02000400000000000000" pitchFamily="2" charset="0"/>
              </a:rPr>
              <a:t>hyperechoic</a:t>
            </a:r>
            <a:r>
              <a:rPr lang="en-US" sz="1800" dirty="0">
                <a:latin typeface="Teen" panose="02000400000000000000" pitchFamily="2" charset="0"/>
              </a:rPr>
              <a:t> to </a:t>
            </a:r>
            <a:r>
              <a:rPr lang="en-US" sz="1800" dirty="0" smtClean="0">
                <a:latin typeface="Teen" panose="02000400000000000000" pitchFamily="2" charset="0"/>
              </a:rPr>
              <a:t>the liver</a:t>
            </a:r>
          </a:p>
          <a:p>
            <a:pPr marL="651510" lvl="1" indent="-285750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2 </a:t>
            </a:r>
            <a:r>
              <a:rPr lang="en-US" sz="1800" dirty="0">
                <a:latin typeface="Teen" panose="02000400000000000000" pitchFamily="2" charset="0"/>
              </a:rPr>
              <a:t>pancreatic buds develop during the same </a:t>
            </a:r>
            <a:r>
              <a:rPr lang="en-US" sz="1800" dirty="0" smtClean="0">
                <a:latin typeface="Teen" panose="02000400000000000000" pitchFamily="2" charset="0"/>
              </a:rPr>
              <a:t>time that </a:t>
            </a:r>
            <a:r>
              <a:rPr lang="en-US" sz="1800" dirty="0">
                <a:latin typeface="Teen" panose="02000400000000000000" pitchFamily="2" charset="0"/>
              </a:rPr>
              <a:t>the </a:t>
            </a:r>
            <a:r>
              <a:rPr lang="en-US" sz="1800" dirty="0" smtClean="0">
                <a:latin typeface="Teen" panose="02000400000000000000" pitchFamily="2" charset="0"/>
              </a:rPr>
              <a:t>biliary system forms</a:t>
            </a:r>
          </a:p>
          <a:p>
            <a:pPr marL="651510" lvl="1" indent="-285750">
              <a:buFont typeface="Wingdings"/>
              <a:buChar char="²"/>
            </a:pPr>
            <a:r>
              <a:rPr lang="en-US" sz="1800" dirty="0" smtClean="0">
                <a:latin typeface="Teen" panose="02000400000000000000" pitchFamily="2" charset="0"/>
              </a:rPr>
              <a:t>dorsal </a:t>
            </a:r>
            <a:r>
              <a:rPr lang="en-US" sz="1800" dirty="0">
                <a:latin typeface="Teen" panose="02000400000000000000" pitchFamily="2" charset="0"/>
              </a:rPr>
              <a:t>and ventral </a:t>
            </a:r>
            <a:r>
              <a:rPr lang="en-US" sz="1800" dirty="0" smtClean="0">
                <a:latin typeface="Teen" panose="02000400000000000000" pitchFamily="2" charset="0"/>
              </a:rPr>
              <a:t>buds rotate and fuse to </a:t>
            </a:r>
            <a:r>
              <a:rPr lang="en-US" sz="1800" dirty="0">
                <a:latin typeface="Teen" panose="02000400000000000000" pitchFamily="2" charset="0"/>
              </a:rPr>
              <a:t>form the pancreas</a:t>
            </a:r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Teen" panose="02000400000000000000" pitchFamily="2" charset="0"/>
              </a:rPr>
              <a:t>Pancreas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een" panose="02000400000000000000" pitchFamily="2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18434" name="Picture 2" descr="https://encrypted-tbn0.gstatic.com/images?q=tbn:ANd9GcTVmjTcxL57rFXX7as5fRTisMXvYOCSyZUWFcqYrrLXi5xN7Y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4648200"/>
            <a:ext cx="999744" cy="7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33.media.tumblr.com/21f94f03e79086b01a0f459dfb673524/tumblr_nf4r41EGFW1qamk55o1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0573" r="28707" b="19599"/>
          <a:stretch/>
        </p:blipFill>
        <p:spPr bwMode="auto">
          <a:xfrm>
            <a:off x="1524000" y="-18394"/>
            <a:ext cx="7620000" cy="4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24000" y="-18394"/>
            <a:ext cx="0" cy="474279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een" panose="02000400000000000000" pitchFamily="2" charset="0"/>
              </a:rPr>
              <a:t>	 </a:t>
            </a:r>
            <a:r>
              <a:rPr lang="en-US" sz="6600" dirty="0" smtClean="0">
                <a:latin typeface="Teen" panose="02000400000000000000" pitchFamily="2" charset="0"/>
              </a:rPr>
              <a:t>  Kidneys</a:t>
            </a:r>
            <a:endParaRPr lang="en-US" sz="6600" dirty="0">
              <a:latin typeface="Teen" panose="020004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1600200" cy="4343400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0" y="1524000"/>
            <a:ext cx="7848600" cy="6019800"/>
          </a:xfrm>
        </p:spPr>
        <p:txBody>
          <a:bodyPr>
            <a:normAutofit/>
          </a:bodyPr>
          <a:lstStyle/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Can </a:t>
            </a:r>
            <a:r>
              <a:rPr lang="en-US" sz="2200" dirty="0">
                <a:latin typeface="Teen" panose="02000400000000000000" pitchFamily="2" charset="0"/>
              </a:rPr>
              <a:t>be seen </a:t>
            </a:r>
            <a:r>
              <a:rPr lang="en-US" sz="2200" dirty="0" smtClean="0">
                <a:latin typeface="Teen" panose="02000400000000000000" pitchFamily="2" charset="0"/>
              </a:rPr>
              <a:t>at 12 </a:t>
            </a:r>
            <a:r>
              <a:rPr lang="en-US" sz="2200" dirty="0">
                <a:latin typeface="Teen" panose="02000400000000000000" pitchFamily="2" charset="0"/>
              </a:rPr>
              <a:t>weeks </a:t>
            </a:r>
            <a:r>
              <a:rPr lang="en-US" sz="2200" dirty="0" smtClean="0">
                <a:latin typeface="Teen" panose="02000400000000000000" pitchFamily="2" charset="0"/>
              </a:rPr>
              <a:t>but better evaluated at </a:t>
            </a:r>
            <a:r>
              <a:rPr lang="en-US" sz="2200" dirty="0">
                <a:latin typeface="Teen" panose="02000400000000000000" pitchFamily="2" charset="0"/>
              </a:rPr>
              <a:t>14-16 </a:t>
            </a:r>
            <a:r>
              <a:rPr lang="en-US" sz="2200" dirty="0" smtClean="0">
                <a:latin typeface="Teen" panose="02000400000000000000" pitchFamily="2" charset="0"/>
              </a:rPr>
              <a:t>weeks</a:t>
            </a:r>
            <a:endParaRPr lang="en-US" sz="2200" dirty="0">
              <a:latin typeface="Teen" panose="02000400000000000000" pitchFamily="2" charset="0"/>
            </a:endParaRP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Trans</a:t>
            </a:r>
            <a:r>
              <a:rPr lang="en-US" sz="2200" dirty="0">
                <a:latin typeface="Teen" panose="02000400000000000000" pitchFamily="2" charset="0"/>
              </a:rPr>
              <a:t>: </a:t>
            </a:r>
            <a:r>
              <a:rPr lang="en-US" sz="2200" dirty="0" err="1">
                <a:latin typeface="Teen" panose="02000400000000000000" pitchFamily="2" charset="0"/>
              </a:rPr>
              <a:t>hypoechoic</a:t>
            </a:r>
            <a:r>
              <a:rPr lang="en-US" sz="2200" dirty="0">
                <a:latin typeface="Teen" panose="02000400000000000000" pitchFamily="2" charset="0"/>
              </a:rPr>
              <a:t> </a:t>
            </a:r>
            <a:r>
              <a:rPr lang="en-US" sz="2200" dirty="0" smtClean="0">
                <a:latin typeface="Teen" panose="02000400000000000000" pitchFamily="2" charset="0"/>
              </a:rPr>
              <a:t>ovals on </a:t>
            </a:r>
            <a:r>
              <a:rPr lang="en-US" sz="2200" dirty="0">
                <a:latin typeface="Teen" panose="02000400000000000000" pitchFamily="2" charset="0"/>
              </a:rPr>
              <a:t>either side of the </a:t>
            </a:r>
            <a:r>
              <a:rPr lang="en-US" sz="2200" dirty="0" smtClean="0">
                <a:latin typeface="Teen" panose="02000400000000000000" pitchFamily="2" charset="0"/>
              </a:rPr>
              <a:t>spine</a:t>
            </a: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Long</a:t>
            </a:r>
            <a:r>
              <a:rPr lang="en-US" sz="2200" dirty="0">
                <a:latin typeface="Teen" panose="02000400000000000000" pitchFamily="2" charset="0"/>
              </a:rPr>
              <a:t>: </a:t>
            </a:r>
            <a:r>
              <a:rPr lang="en-US" sz="2200" dirty="0" err="1" smtClean="0">
                <a:latin typeface="Teen" panose="02000400000000000000" pitchFamily="2" charset="0"/>
              </a:rPr>
              <a:t>hypoechoic</a:t>
            </a:r>
            <a:r>
              <a:rPr lang="en-US" sz="2200" dirty="0" smtClean="0">
                <a:latin typeface="Teen" panose="02000400000000000000" pitchFamily="2" charset="0"/>
              </a:rPr>
              <a:t>, </a:t>
            </a:r>
            <a:r>
              <a:rPr lang="en-US" sz="2200" dirty="0">
                <a:latin typeface="Teen" panose="02000400000000000000" pitchFamily="2" charset="0"/>
              </a:rPr>
              <a:t>bean-shaped </a:t>
            </a: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Renal </a:t>
            </a:r>
            <a:r>
              <a:rPr lang="en-US" sz="2200" dirty="0">
                <a:latin typeface="Teen" panose="02000400000000000000" pitchFamily="2" charset="0"/>
              </a:rPr>
              <a:t>pelvis and renal pyramids may be </a:t>
            </a:r>
            <a:r>
              <a:rPr lang="en-US" sz="2200" dirty="0" smtClean="0">
                <a:latin typeface="Teen" panose="02000400000000000000" pitchFamily="2" charset="0"/>
              </a:rPr>
              <a:t>seen/prominent</a:t>
            </a:r>
            <a:endParaRPr lang="en-US" sz="2200" dirty="0">
              <a:latin typeface="Teen" panose="02000400000000000000" pitchFamily="2" charset="0"/>
            </a:endParaRPr>
          </a:p>
          <a:p>
            <a:pPr lvl="1">
              <a:buFont typeface="Wingdings"/>
              <a:buChar char="²"/>
            </a:pPr>
            <a:r>
              <a:rPr lang="en-US" sz="2200" dirty="0" err="1" smtClean="0">
                <a:latin typeface="Teen" panose="02000400000000000000" pitchFamily="2" charset="0"/>
              </a:rPr>
              <a:t>Hyperechoic</a:t>
            </a:r>
            <a:r>
              <a:rPr lang="en-US" sz="2200" dirty="0" smtClean="0">
                <a:latin typeface="Teen" panose="02000400000000000000" pitchFamily="2" charset="0"/>
              </a:rPr>
              <a:t> sinus (fat) noted </a:t>
            </a:r>
            <a:r>
              <a:rPr lang="en-US" sz="2200" dirty="0">
                <a:latin typeface="Teen" panose="02000400000000000000" pitchFamily="2" charset="0"/>
              </a:rPr>
              <a:t>later in </a:t>
            </a:r>
            <a:r>
              <a:rPr lang="en-US" sz="2200" dirty="0" smtClean="0">
                <a:latin typeface="Teen" panose="02000400000000000000" pitchFamily="2" charset="0"/>
              </a:rPr>
              <a:t>pregnancy</a:t>
            </a:r>
          </a:p>
          <a:p>
            <a:pPr lvl="1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Urine is the </a:t>
            </a:r>
            <a:r>
              <a:rPr lang="en-US" sz="2200" dirty="0">
                <a:latin typeface="Teen" panose="02000400000000000000" pitchFamily="2" charset="0"/>
              </a:rPr>
              <a:t>main source of amniotic fluid in latter </a:t>
            </a:r>
            <a:r>
              <a:rPr lang="en-US" sz="2200" dirty="0" smtClean="0">
                <a:latin typeface="Teen" panose="02000400000000000000" pitchFamily="2" charset="0"/>
              </a:rPr>
              <a:t>half </a:t>
            </a:r>
            <a:r>
              <a:rPr lang="en-US" sz="2200" dirty="0">
                <a:latin typeface="Teen" panose="02000400000000000000" pitchFamily="2" charset="0"/>
              </a:rPr>
              <a:t>of </a:t>
            </a:r>
            <a:r>
              <a:rPr lang="en-US" sz="2200" dirty="0" smtClean="0">
                <a:latin typeface="Teen" panose="02000400000000000000" pitchFamily="2" charset="0"/>
              </a:rPr>
              <a:t>gestation</a:t>
            </a:r>
          </a:p>
          <a:p>
            <a:pPr lvl="2">
              <a:buFont typeface="Wingdings"/>
              <a:buChar char="²"/>
            </a:pPr>
            <a:r>
              <a:rPr lang="en-US" sz="2200" dirty="0" err="1" smtClean="0">
                <a:latin typeface="Teen" panose="02000400000000000000" pitchFamily="2" charset="0"/>
              </a:rPr>
              <a:t>Oligohydramnios</a:t>
            </a:r>
            <a:endParaRPr lang="en-US" sz="2200" dirty="0" smtClean="0">
              <a:latin typeface="Teen" panose="02000400000000000000" pitchFamily="2" charset="0"/>
            </a:endParaRPr>
          </a:p>
          <a:p>
            <a:pPr lvl="3">
              <a:buFont typeface="Wingdings"/>
              <a:buChar char="²"/>
            </a:pPr>
            <a:r>
              <a:rPr lang="en-US" sz="2200" dirty="0">
                <a:latin typeface="Teen" panose="02000400000000000000" pitchFamily="2" charset="0"/>
              </a:rPr>
              <a:t>Poor urine production</a:t>
            </a:r>
          </a:p>
          <a:p>
            <a:pPr lvl="2">
              <a:buFont typeface="Wingdings"/>
              <a:buChar char="²"/>
            </a:pPr>
            <a:r>
              <a:rPr lang="en-US" sz="2200" dirty="0" err="1" smtClean="0">
                <a:latin typeface="Teen" panose="02000400000000000000" pitchFamily="2" charset="0"/>
              </a:rPr>
              <a:t>Polyhydramnios</a:t>
            </a:r>
            <a:r>
              <a:rPr lang="en-US" sz="2200" dirty="0" smtClean="0">
                <a:latin typeface="Teen" panose="02000400000000000000" pitchFamily="2" charset="0"/>
              </a:rPr>
              <a:t> </a:t>
            </a:r>
          </a:p>
          <a:p>
            <a:pPr lvl="3">
              <a:buFont typeface="Wingdings"/>
              <a:buChar char="²"/>
            </a:pPr>
            <a:r>
              <a:rPr lang="en-US" sz="2200" dirty="0" smtClean="0">
                <a:latin typeface="Teen" panose="02000400000000000000" pitchFamily="2" charset="0"/>
              </a:rPr>
              <a:t>Poor fluid </a:t>
            </a:r>
            <a:r>
              <a:rPr lang="en-US" sz="2200" dirty="0">
                <a:latin typeface="Teen" panose="02000400000000000000" pitchFamily="2" charset="0"/>
              </a:rPr>
              <a:t>absorption</a:t>
            </a:r>
          </a:p>
          <a:p>
            <a:pPr lvl="1"/>
            <a:endParaRPr lang="en-US" sz="2200" dirty="0">
              <a:latin typeface="Teen" panose="02000400000000000000" pitchFamily="2" charset="0"/>
            </a:endParaRPr>
          </a:p>
          <a:p>
            <a:pPr marL="1143000" lvl="3" indent="0">
              <a:buNone/>
            </a:pPr>
            <a:endParaRPr lang="en-US" sz="2200" dirty="0">
              <a:latin typeface="Teen" panose="02000400000000000000" pitchFamily="2" charset="0"/>
            </a:endParaRPr>
          </a:p>
          <a:p>
            <a:pPr marL="0" indent="0">
              <a:buNone/>
            </a:pPr>
            <a:endParaRPr lang="en-US" sz="2200" dirty="0">
              <a:latin typeface="Teen" panose="020004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6975" r="8233"/>
          <a:stretch/>
        </p:blipFill>
        <p:spPr>
          <a:xfrm>
            <a:off x="457198" y="2438400"/>
            <a:ext cx="1219201" cy="31189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676399" y="2209800"/>
            <a:ext cx="0" cy="35052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s://encrypted-tbn0.gstatic.com/images?q=tbn:ANd9GcSmQUAlUvjU0SZgl1WpddTn5-d9Av6OBd_kSe61cwSjzrT3AQTO_w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" y="228600"/>
            <a:ext cx="144912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6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msdlatinamerica.com/ebooks/CoreCurriculumTheUltrasound/files/74e659c3b3f9892e4d6d332b60682c9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5" t="19721" r="5500" b="2569"/>
          <a:stretch/>
        </p:blipFill>
        <p:spPr bwMode="auto">
          <a:xfrm>
            <a:off x="228600" y="228600"/>
            <a:ext cx="4419600" cy="4041126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msdlatinamerica.com/ebooks/CoreCurriculumTheUltrasound/files/74e659c3b3f9892e4d6d332b60682c9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1347" r="50128" b="4486"/>
          <a:stretch/>
        </p:blipFill>
        <p:spPr bwMode="auto">
          <a:xfrm>
            <a:off x="4303986" y="2514600"/>
            <a:ext cx="4546678" cy="4105752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8830" y="268014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Trans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567476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een" panose="02000400000000000000" pitchFamily="2" charset="0"/>
              </a:rPr>
              <a:t>Long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Teen" panose="020004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5498500"/>
            <a:ext cx="533400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76800" y="1371600"/>
            <a:ext cx="571500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Teen" panose="02000400000000000000" pitchFamily="2" charset="0"/>
              </a:rPr>
              <a:t>Accompanying  Structures </a:t>
            </a:r>
            <a:endParaRPr lang="en-US" sz="4800" dirty="0">
              <a:latin typeface="Teen" panose="020004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228600" lvl="2">
              <a:buFont typeface="Wingdings"/>
              <a:buChar char="²"/>
            </a:pPr>
            <a:r>
              <a:rPr lang="en-US" sz="2000" dirty="0" smtClean="0">
                <a:latin typeface="Teen" panose="02000400000000000000" pitchFamily="2" charset="0"/>
              </a:rPr>
              <a:t>Triangular/heart-shaped structure </a:t>
            </a:r>
            <a:r>
              <a:rPr lang="en-US" sz="2000" dirty="0">
                <a:latin typeface="Teen" panose="02000400000000000000" pitchFamily="2" charset="0"/>
              </a:rPr>
              <a:t>sitting atop the superior pole of each </a:t>
            </a:r>
            <a:r>
              <a:rPr lang="en-US" sz="2000" dirty="0" smtClean="0">
                <a:latin typeface="Teen" panose="02000400000000000000" pitchFamily="2" charset="0"/>
              </a:rPr>
              <a:t>kidney.</a:t>
            </a:r>
            <a:endParaRPr lang="en-US" sz="2000" dirty="0">
              <a:latin typeface="Teen" panose="02000400000000000000" pitchFamily="2" charset="0"/>
            </a:endParaRPr>
          </a:p>
          <a:p>
            <a:pPr marL="228600" lvl="2">
              <a:buFont typeface="Wingdings"/>
              <a:buChar char="²"/>
            </a:pPr>
            <a:r>
              <a:rPr lang="en-US" sz="2000" dirty="0">
                <a:latin typeface="Teen" panose="02000400000000000000" pitchFamily="2" charset="0"/>
              </a:rPr>
              <a:t>Typically seen in Longitudinal</a:t>
            </a:r>
          </a:p>
          <a:p>
            <a:pPr marL="228600" lvl="2">
              <a:buFont typeface="Wingdings"/>
              <a:buChar char="²"/>
            </a:pPr>
            <a:r>
              <a:rPr lang="en-US" sz="2000" dirty="0" err="1">
                <a:latin typeface="Teen" panose="02000400000000000000" pitchFamily="2" charset="0"/>
              </a:rPr>
              <a:t>Hyperechoic</a:t>
            </a:r>
            <a:r>
              <a:rPr lang="en-US" sz="2000" dirty="0">
                <a:latin typeface="Teen" panose="02000400000000000000" pitchFamily="2" charset="0"/>
              </a:rPr>
              <a:t> medulla, </a:t>
            </a:r>
            <a:r>
              <a:rPr lang="en-US" sz="2000" dirty="0" err="1">
                <a:latin typeface="Teen" panose="02000400000000000000" pitchFamily="2" charset="0"/>
              </a:rPr>
              <a:t>hypoechoic</a:t>
            </a:r>
            <a:r>
              <a:rPr lang="en-US" sz="2000" dirty="0">
                <a:latin typeface="Teen" panose="02000400000000000000" pitchFamily="2" charset="0"/>
              </a:rPr>
              <a:t> cortex</a:t>
            </a:r>
          </a:p>
          <a:p>
            <a:pPr marL="228600" indent="-228600"/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85750" lvl="1" indent="-28575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²"/>
            </a:pPr>
            <a:r>
              <a:rPr lang="en-US" sz="2000" dirty="0">
                <a:latin typeface="Teen" panose="02000400000000000000" pitchFamily="2" charset="0"/>
              </a:rPr>
              <a:t>Connect the kidneys to the urinary bladder.</a:t>
            </a:r>
          </a:p>
          <a:p>
            <a:pPr marL="285750" lvl="1" indent="-28575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²"/>
            </a:pPr>
            <a:r>
              <a:rPr lang="en-US" sz="2000" dirty="0" smtClean="0">
                <a:latin typeface="Teen" panose="02000400000000000000" pitchFamily="2" charset="0"/>
              </a:rPr>
              <a:t>Ureters </a:t>
            </a:r>
            <a:r>
              <a:rPr lang="en-US" sz="2000" dirty="0">
                <a:latin typeface="Teen" panose="02000400000000000000" pitchFamily="2" charset="0"/>
              </a:rPr>
              <a:t>are typically not seen unless obstruction is </a:t>
            </a:r>
            <a:r>
              <a:rPr lang="en-US" sz="2000" dirty="0" smtClean="0">
                <a:latin typeface="Teen" panose="02000400000000000000" pitchFamily="2" charset="0"/>
              </a:rPr>
              <a:t>present.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2000" dirty="0">
              <a:latin typeface="Teen" panose="02000400000000000000" pitchFamily="2" charset="0"/>
            </a:endParaRPr>
          </a:p>
          <a:p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een" panose="02000400000000000000" pitchFamily="2" charset="0"/>
              </a:rPr>
              <a:t>Adrenals</a:t>
            </a:r>
            <a:endParaRPr lang="en-US" sz="3200" b="0" dirty="0">
              <a:latin typeface="Teen" panose="020004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Teen" panose="02000400000000000000" pitchFamily="2" charset="0"/>
              </a:rPr>
              <a:t>Ureters</a:t>
            </a:r>
            <a:endParaRPr lang="en-US" sz="3600" b="0" dirty="0">
              <a:latin typeface="Teen" panose="02000400000000000000" pitchFamily="2" charset="0"/>
            </a:endParaRPr>
          </a:p>
        </p:txBody>
      </p:sp>
      <p:sp>
        <p:nvSpPr>
          <p:cNvPr id="10" name="AutoShape 2" descr="data:image/jpeg;base64,/9j/4AAQSkZJRgABAQAAAQABAAD/2wCEAAkGBxQTEhUUExQWFRUXGRgbGBgYFx8bHBoYGBwYGBUcFxgaHigiGRwlHBcXITEhJSktLi4uFx8zODMsNygtLisBCgoKBQUFDgUFDisZExkrKysrKysrKysrKysrKysrKysrKysrKysrKysrKysrKysrKysrKysrKysrKysrKysrK//AABEIAJwBQgMBIgACEQEDEQH/xAAcAAACAgMBAQAAAAAAAAAAAAAFBgQHAAMIAgH/xABGEAABAgQEAgYGBgkCBgMAAAABAhEAAwQhBRIxQVFhBiJxgZGxBxMyobPBCDM1cnTwFCM0QlJic9HhFfEkJUNEgpJko7L/xAAUAQEAAAAAAAAAAAAAAAAAAAAA/8QAFBEBAAAAAAAAAAAAAAAAAAAAAP/aAAwDAQACEQMRAD8Auqu+rX91XkY40l6DsEdl131a/uq8jHGkrQdggPREW7SekemQZKk1FXLSkSwqlEmUZQSlISsJUE5joTrqYqKPQgDHRzDE1NSEKJSgklR5bCGDGugsxKiUjOjikdcfelj2u0Rp6IVUqWBnSH1cO5H81+bW4abxY9HWBQ/UrSyv3SfG+uvF4CkqvC1oPHuKT3pPyeIS0EFiCDwIY+EX3iciVMYVEgqUQLpZSm7QxgJU9CZK29VNUkO4TMSFJ7GLeRgKejItWf0IRlLyUTFsW9UvIO1rAxCl+j67GTOuzddFidvab3wFbxjRZsv0cgs0qY+4mKSAePsKJYQQpPRzLTeYAOABd+3Mkl4CppEhSyyUlR4AP5Qfw7ohOmEZ2Q/7o66//VL5e8iLdkdH6SU2YSwGZlFrdi1MR2JEbJ2NU9OkiUkLKR+63ZqWBgEaf0HlyZKy6klSSAVK62l+qmzcut3RW0yWUkg6iLYxvpKspzBADcQSEk3dLsCYrbF52dalEOoqcr0szNlFub6wA6MjIyAyPoj5HoCAvv6PX7DUfiT8KTCf9ID7Sl/hZfxaiHH6PX7DUfiT8KTCd9ID7Sl/hZfxaiAryiSgzECYWQVpCzoySRmLjSzxcU7CKRM1lUeF/o6isImInPNYIWqWpSNATlD31MUrGCWOEBKwvDlz1pQhJUoh2B23Z94OYh0cXNWSgZZpuZShlc/y6N2e+CHRSjMplsesm+YMzH903caF7XfhD7ael58kTkgM6SMw4an3vAUfU0q5ZZaSk8x5cY0xctVgEopZExN9JU9wd3CVHa/AwHxDoOg6SVJUzgyy6W7U5v8A8iArKMhsndDFJ1UtN7ugKbnZQ+UR09ElHSalhr1FuO4AwC3H2GJfRGYP+pKvpdW3/jG+m6GzFEXUQWdkMw7VKYdsArR9SkmwueUWLh/o8GY+sLJAcOoF/wD1YabPBqh6NSZandCQzBOUF+3ie6ArbC8AXONyEAakvYbktEbG5CUTiEEFNmKU5QWABYOdw/fFq4vRSghlLyyxrcAng6AfkIr/AKSGWpSUgkAWClAsBzSAT3AQC5GCPrRgEB9jo/0G/ZMv+pO+IqOcQI6O9B32TL/qTviKgH+MjIyA0V31a/uq8jHGkr2R2COy676tf3VeRjjSX7I7BAeo2IAYl7uGDai7l3s1rNvyj5LlkuwJYElg7Aak8AOMbRTKs4Z9Dt4wBTC3sAbk25wzqrLB0kcVDin3N3wq01HOlrCVJI5OAD2HQ+MGESyHYgNsRbm5DgwBmViy05ck4gXdNm5Agkjwhiw7Hl5FKUlFrpyWObmE2HfCAvOGJQCX/dULN/KkuLcoInEmGRIJHBibcdLeEA2zOk5AZSGfVPF/5hv3R9l9Ikuwl5QOevIhhyvCjIxBJGZwDfQG50u5j4MQBdRyuONyey7XaAcD0mmC4SkkXyk+F1EMIizOkc9aiAsAnRIFgd/yIVP9Ve5DNoRoH5F42nGSpJLkh7hnHua0BMmTiScylKUb3ctxF9fHuiPUzyhYJTkZ2BFm7LwJm4itRcWJ0ttqzcOd9YiVdXMmKDMptgG9/CAl1laVgpa7Pcv3vtC7UTHdz3PaJtXKI1WlzZkOdddLdzwPy8ngNa0gNcGwNns+oLgXHhzMfI+lMfIDBHoR5EehAX39Hz9hqPxJ+FJhO+kB9pS/wsv4tRDj9Hv9hqPxJ+FJhO+kB9pS/wALL+LUQFawUwfD1LUFZeoC2Y2D6s/G4tAxCXMHcLSUfu34v5GAsenkShLCSQCzZgXBLPzv2t2xuTT+sAZfWZnGquGkJiDMszAC9te9oIyKhVswZQ0YsfkYBuUJwQlE1zfRQJFv4mHvjQleRjlT1SA8peXmOqeEC5NdOGiioaXLH/MT0Y4sDrAsXGZwo9hJDd8AZk1Gc5itSbXQvKq3/kkRonIWRZctuHqkadz304QKm43/ABAabpY8naxgdOx1IDBCQ/LwOtjANKqgpTeYSU2slKW7HH5aI86vzOU3I3Uqx5gIbNCyrHk3bK5bYEOOLmxgRVYkSq63Bvl1HcB/iAasYxSWhiZr8gAHG7kDMPGFuf0qULSUCWDqvVR7zfueBlXVBSWA8dhAxKSQS4bnr3NAScQxJcwkrUVHmbDsA0gdPSZlgCTxj1KmKKgE3JsANf8AeDIpDSpzTW9bfKkFJbmQ+sArVdPkLX7/AHxpETamsWrN1ldaxvqHBY8nAPdEMQHoR0b6DvsmX/UnfEVHOQjo30H/AGTL/qTviKgH6MjIyA0V31a/uq8jHGsr2R2COyq76tf3VeRjjvD6dSylKQ5YWgMk6wblVstDPKStDXDkX4Psd943SMEC1kKKUEmyUuAD/Dd+PGGOg6HunqLRm/mHhvrAKwrjlyJBym4Bu33dflE6hWUJCrFv3T1t72f3QWquhkwOHDnmQL8Ls0fKPouU6pGY6ZVqHiw1gIlRjRydWWArUEI17m+cRpfSUoQUTJEpb6EoyqHeL+MG52Ez0pU9gWOUKe4s5e/c8Da3AJ4KTMI6yXS6iQxPE6dkBG/TkLQ/qmPIm3MgaCI01laEq4sLW7W8o3z8LmpBHqyAbO+btI5HhBTAKdCUuuYkC4UEOVDmoWA8YAHS0ihcjKGa/PTa0TZdDmDJ7HL3PhDHTYfKMy6ylLO7XAa2pJI74mihSmYyXUFD+ECw0LvAKEiguwUQQCMwuffpGlVA3VIcux5Dthr/ANPZRUoKAbUH97vNy28aZNNkUSrcuHBdtHUDoIBXOFhIBAsQWB1twGvfEKbSliWvvbQaa7Qz1FI0wMTfRhYdjabx5xGkcZQbniANLB1X/JgE6fTqlqBSSFC7pcEHkdXiAUtDj+ilNiEFtbuw/wDHzgLidKEpKmB0ALs1+DXsDrxgA4j0I+R6EBfX0e/2Go/En4UmE/0//aUv8LL+LUQ4fR8/Yqj8SfhSYVfTnIz4rKS6UvSy7qLAfrKjUgGAr/CpAVmdJJtlILMRc23cWhhkUqQkv1dLZe48xBbB8ClS5SZgWCVapUNDuRxg5IkBDiZJYEM+xHHX+0ArIpjqPYZtNDzfSJdPOQxSSTrdnY7G7WjziKDLUSgggvu4IOxeIMxStBY8tPDWAMU9TlIZYv8AxEsD3O0ZNq0guerwKF2PjAMUkzIZlwl8qj/NqAb8OEaVpSQQpwzmw8C8AbVUuS99PaU9uW0C6ycxbYfnsjXRswAXs/W+RMT107jM4c6Ap1txeAAzJ5IOUtyPKIRBexPZBKow5blROVJ0Ni/C+jRHl0q0PqeLB7dunfARJaVq2U/jGxa1AdYgP+dIJSKqXkuFes4M4PDeI5XKWm6VE7sCG84CX0fVLQtLlI3zEse7/aNnSXEJaiwJUbtbj2wIppSUlxcPu4y9/GJFfUS0h0q/WD+Ee94AcaBQSVq6idnBc8gIiLysGzZnLuAzWZjq+r90e59QtZ6yirtMassBgjo30H/ZMv8AqTviKjnVcopbMCHAI7CHB7CI6K9B/wBky/6k74ioB+jIyMgNFd9Wv7qvIxylQzpMr1ZkqWvNLRnzJAKVkddKeKX0MdW131a/uq8jHHVPMIAYtYeUA+YFiktcwJnpUEtdQYEHYjV4dZmH+pTm9aGW2VYs4/mSOEUzRTWUCeN937YtfopiyZlPOkkiwzJYOA3AQEunrpjHMlWQ2CgCQ/IkXPKNNdOmFWVDFhbK7txIgnT0pmSQnMoOxdm8DrAmrwRUtWYVjNoCNBsw1gI6pM0gMUvs44b638IkY965CJGZAJMtjuXBJIHiDEWgq5iFXnyztlUHKn1a3zhiqsYply0JmlJYM4lZgO93G0Avy8WAb1jA6MoX5uBG/wDSKRRCgoJUSA7EAeJIguiXRLAHrN7uCnuY28I2r6I4etD+sUpR0yl/EDWAjIw1JDomAk8SC/B2LiPq6CYkZvVpLaKTvpxBftLxrkej+Uc2WqKODkG/8wdxA2XhldJP6ib6wDcD2hySQXgJVZRrSUkyiQzuQD5eTQPrZJZ7C2h0fVg0SafpJUIdNRLzN/CFAs97szX4R9mY5LV1JksoAIYqZXeRrARcn6sKUX5MTtsd2G5jPUOnqqG37oa+oIaCCZMicP1cxLv+8U68WN9H5RpmS/VJys4LjMCe27GAX8SoUgZmUP5yeq/LXwEQ6gS1OB1CzlSrvt1X/tDViEtMxBJCVNrwc8uO2sL0ujCjkLBuNhbt374BLxOiRLyZZoWVBRUkJIMtiwCibKJF7RCENfSLBgEZki9y5dyOFwIVEwF8/R8/Yqj8SfhSYCemeQP9RQrc00pIAF/rZ5Ovb7oN/R8/Yqj8SfhSYG+lhUv/AFJAmFmpZZS+jmZP/tAaMARmliWQHGhYX4aaxMmz1SVBMxYUhQZspseTwoDHVy2CCxexB9zQ0mpM+RdQu2Y9sBEr8OSklQBKT+7vfgR2wKnYVLmKBkLmOPaSUsQrfrAXEFJp9WSjPnQRYke6CdNVpkSgFKSmxJS5cv8Aw90BAp8GUmkPrQUgzUqsXsxDnfXsjKXD6ZJYoml9XTtsw1gvLxSUmnYC5U5ClNz1A5A98a5qpC5ZWsMdtNr+0m3jAGMOm4ejqmSCvcFAJ7Tdo31lPh6wGkoS/wDI3uGsCMExWnTLLSUFbAhTPru8RzjhnTcqpyEkWCPVm/8AKdngNdRgVKRmkT0jK5ZKge5SVfMQCxDCqgozGYVoSGSBsDsyYcazAqRSfWoU0wC6Ba/f/mAYwhSVZiVy7kalgOTAcYBKxDCESqZM0pJWqaUnVmZ9DvzgRNHVOgRsN32BYecW9itLLXSpE1SVAK1S7EsRdr6RXuP4SKcBkKAV7KhdJPN7gwCvOqiQ2UAjdto0TCWGl/zeC8sKyrTMtZ2y6tz1+UQaJaQplhx5dhgI0k8nMeZpL3MGp6ixSiWAnY7t27wHnSyDeA1AR0Z6D/smX/UnfEVHPdBU+rmImZETMigckxOZCm2Wncco6H9CszNhaFMA82eWSGAeYosBsIB7jIyMgNFd9Wv7qvIxx3KKcqdiwjsSu+rX91XkY42leyOwQBSimIfVjzFvF4MYUsCckpNnuTw7jeFaDFFN6gbKFX0HWMBaU/FQtDS5nVsCQDqRo+/naAcyTMM5KVoYHVV25WZ42YGFCUCJbKt1BnuoAtNUQsgKS7ZWbraRv/0xcxX62cQ7Oli436q9vCAHTKKmTMUlVQkP7TkBuQvElcmlEoAVCAka5swPuBDmPdZ0Lo5iiUTp2bnlUO9Von4Xh8qnQRkSspuVs6raAONRrAL1LXpmgypKApYuCCQB2gi8G8KTM9XZYStx1wV9Wx6imQ2Ys4IJFjeNhqJapa/VEoJLnqgAnuELtDOdakusgkFgWc6aHXXWAlLxmYFkFfrAT1idX4vaG6gxWbJQVy189CRflpCdj1NKEtARKEtR9pWcqJPZpB2klJ/RQCSVZbEB/A6QB1GJZHnqQgkhyQm4VzcnyiFJw+lnqVPmOSoPbqPzTvGnDBnkEhT2LkB3YNoSz9sA6Wa8hYu4JFgduLQG+o6LTZmdUqWhKAxCittOBY37oFyOkE+QkomplkbhzmfiT/eDUvFpi6ZEsKCUqUHdhps7e6JWO4UChKadKpsxYuEDMwtqW6o7YAdIXIqE5pE31az+6Vans3gdWiop1gqRnSLhQFk87F/AxopMHmJnBKmSrZiCRxcuBB5WPKlES1kVEuwJys3Icb7vABsUmmoSDnJKuA13O/8AeEfE39askkkqJJO53iz6mipltMkrCFvdIbwUdO6FXpDSJdapgUVh8uUgDQtfKQwN2GrajWAsr6Pn7FUfiT8KTCr6dlEYnLP/AMWV8Wohq+j5+w1H4k/Ckxo9KmISpVanOEKP6OggK4esnN5GAq6RMCyHLOzjYwyUFTJSlSZjksMrD5g2haxbGEzZoUAEABrAX7xGUk4e0o6MR1X05wB+oXmUCkMBuSCT3RvrKgzJieAADnjpdnhcppxWoqUotwANolJUQc6FJfcKCTbil/KALVmGEkJSSM17ncd5aPCwqUhZKhMZ3cWD9loH40hawFykqWE3K2LeETaXFpk6kmSygO1yGSQAdGDP4QBToTWIXNCZszKk6dvLMIs6pw+SpACFoUv91TdYkc9PGOd6HNmDFViOwH5Q1Yji8yWlKs6nsHCt+x390ASxXF5qZ/VASM+yhsWcgM55wz41i4ShLj1ilBy5LDwMVUJ5QpMxYzAl7nvhsT00pl/WyZwsWZWYEta1mHeYCarpGZicqpSUo+7bg93fTXnERWISyfUrIMtrOMuXja7+MQMLqkVLmWggpexI04MAGjTUTZas6DfT2VOx90AOx2m9WcqVZkEOlRDOO06iAJlBKgDwccIPV0wKSUlgBoG37Xc+MLqy4ylyRoIAirFSE5R7rwLnzirXX8+ES8MmOWWvKje9yOABiPWIBWcicqdnL+POAjCOi/Qf9ky/6k74io51MdFeg/7Jl/1J3xFQD9GRkZAaK76tf3VeRjjaV7I7BHZNd9Wv7qvIxxvJ9kdg8oD2BBnBigHrOew/4iLSUSlAEZTy3gjLpVpUGRbf95j4WgDVZjMxMz9TmlkAb3PhrDp0dxRSqdRmpzq42FxzNwYh4PTpMjLNp5ZWRZd3bsHzaDtTJliUlKEIQeDm/doIDxT0SFDOhRA3T7Ifte8R5OHZlliG7r7nu5vE39EIlgJJs+hZuwqLGNdHM0YkL0LsbeB98BBk0IVnSAORGh7SPKAcvDSmaXZxZr3b7tzDTi9dIpZZKlBSzqbt2Bg3uiqsX6RLmLORSk31BvAM+My0iW2Uue0gPz27wYOdG5IVICGdtQ507rwt4ZNUaPrqVqd0X+9dz4Qy9EKkerULM38PzEBvw+SkApSCEpJt5AvYQGRRvNWyQlySA4IPYN/CGbD5xZSUhlZrj/JI8oE4mkpnkk6jibeGkAAlUxyTU2TlLgNc7+ERsK6UVEkfqjZVlW4WfeDFT1ZhIsSGdte6FfEpBJUWbKf4ctuTawDJ/wAME55SlzJqrrUpeVKSdddYB4hMRc50uGGVIYHxDGIuHJkFs5KwElwAbHxER1zgZmVLAbX9luUAz4X0WmTECYVIFiyd3OhcfNoyZSCYky1AhYcEkBh90ak98PeCECjUohWZuqoOXtsIQaKrT61fWK1uXA15sQGHaYB79CNKJdNUpDkfpJZ9fqpMInp9P/Mpf4WX8Woiz/Rj9TOZgDOtlv8A9OXuNYq/0/faUv8ACy/i1EBXxlWDFyfGJ05WRPq3HW13aIuGEhYUwtx0iRVzUzFktlJ2dx3HaA30qSPZVvfb/eHHDMITNBcywrLYTB1DbXthcwqQc4IbUcC43hzrsOeWFAs4skJ25vAS8DwgyklMybLQ1yQdtWc2gR0sSnKpTSXbqKSWJ+85YmNdVRlKdXtxD94e/e0JuOz9EgW79e8mAGKWbny/xHxSjxePCEE6RhtaAY+iGH+vmZVHqn+YDzixZfROmSjImTKUXBKlEFRA1Di47jFc9DaPPO3P3dfI+UXBR0WYAJCgwDhRYPw2vAAKynppaT6qnlSyzOnMCH1KiASe8wohCCAySm/WdIZuL6+MWLicsWzS05hst1W2uT84AYzLV6tUtISgKNyBduBLloBLxCUpRK0pBlptpfkxYPAWQnMoBi5Jdjdt+UHTLUykOSQHuSwblADOy76/naA3U9B1ipb+rTqUjMW8h3xvxitSbSpSZaS1ycyy3FW3YAI+LmBKMhBUHe2hOxLR5kpzAkIdh2AHtOsAOlyFKcgWG8dD+hAf8ql/1J3xFRzzNnKNibcHjoX0H/ZMv+pO+IqAfoyMjIDRXfVr+6ryMcgYbT5gnsHlHX9d9Wv7qvIxyXgklwixIITcbQDNSYaUpBIIS2oII/x2GHXCKBBkgCYBfdLHxA0gHg1OC4CbcFanvGsNGFMLqTpoNu46QBOmyggJAPPaPVdTkk+yCbMAxto4+cbKNYNwgAc7eHONU6v6xAF33U2nMQEKikddlGzhyNR5RFxzEZcnOtJ0DO2a/I8Y3pJzFRd9QCQNN3JcR4nYKarqzeqnaxPvCh4wFaYliU2rUEgMzs39oJdHei2dzMzBuQD8A5OkPNH0MpqcE2WdnGnbxibh9KFCycgSdS3+IBZxLDEpQSCVEiySxLDmR5QT6KSUEKFy40cD8++JuKUiQCcwVxYe6xDRH6L0yQpRdhxdu4B4AiKFlnRiOD+JgZV4b1wRbZxb3bQwTUj1gY24Fr9rlxEOvlDK4A1uwuBv+RADKvDwgoUZYPYX14uWEA8UolGYXshTuHcwxYmAmWQSH137dQY0YpUykSkgDMpQDgB+5/8AMBUc8ermKSACNGP+YP4VgilFKgp3YjKR4NwiJj1CQrOyQjg/u3cxDoMXVIU8skW7u+AsHGq1FPT5VrOdQ0B04AWiuaOtUhRIOp7y+xtG7E8cXOSQra5VoT3/ACgRIfM+t99IDoP0OE/okxz/ANYsHdhkRZ/GK69P32lL/Cy/i1EWB6FUtRzWIP643H3JcIPp6H/M5X4WV8WogEOlSQk3BfUa+I3iRRUqCOsoAnRwW7jHyQltw29m7NYmyaZZIZyLafINAHKDCEj1ZBcPxzAcwzEd4g5NpFHrOkJFtcx5a7RqweSlDp6z7tb5v3QyifmCE5EkDSxJHadTALdacqT1SRs6QHPIDUbQh9IKlSlbZX0Dt4GLQrhKSlihLXukq6quYUIrXpFJdiNAdW/tAA0TW4eEeI2ep1Yv3GMyNr4QDR0AIE8Hqvs727Gi2JFQfZJST/K7+JJAEVR0NpwqaLB+H9y8Wzh+FMArS4dlWbk5vAZVTySkpV1tLl25MLnwiB0iBOVRB/mIDX5bvB+bQy8xUDfZzfnZiYH4nKQopBB1dJU+p1LAawFXYrVsoAFRBfM5fXmwhYly3m2IDk30HjFhdJKFIUxfNxy27ncn3QlTpiQvqpzZTqQ1+yA24rLslKQlgL5SS/MvBKTg49R6yYT/ACgBgOajv2R8ly1qCVrSQDZrJHc5vB6ZRTFU3s6aavydgWgK6rJLKOUHLx/zHQPoP+yZf9Sd8RUU1NwZSnzHW7AsH74u30O0xl4YhB1Eyd71k/OAdoyMjIDRXfVr+6ryMcrdE6koUg6Bh+ecdU131a/uq8jHJWDU6lJBALADS+2/CAtLDMdllTFIIGpAbwhnXNC055R2uPzd4rPCaZJSSGtqTxEecK6TKkTVAPle4d+1nF4Buquk/qlF0EgcQfKPlN0ilzD9Vcl2BPzbziWnEqWpSkLDK46d3+8ezh0tCs6UacCPkYCQMqj1rDnr2W2gnTIGzB9/KBVbXApZV34B+wAKDxqpJhAcIWUB9Boe4/KAOVCg2vWGh272cgeEQJIdV1I3BUWd+ADEntj4palJJCC/AkP3O0Q8LAUo5lJQxu9+0Eg6wE2rR6yyXbcggDygjg+DqSEm47f94GV0yahP6lPVF3sPDjEPC+kdQXzKRcs517hAPq6OWjrTCIgqqJSSpWUEag3Pjwhc6R4gpIlkKbMzksLdkb8Qrky5XVVqGJLDvsBAeVqFQfZa+2tuGrQrdKZhS4AIy6E5u9j/AGif0fxBSnTmAAfS3c8DscMtilGZa+AJUz83tAJOKrUpAUSSxNxZ+OsBpyt2hjmzilK0lwOVwDwuQ5hcnLf8vAaFrO5ttHgKjyqPkBfn0f1k0VQ+1SR/9UmFD09facv8LK+LUQ2/R7/Yaj8SfhSYUPT79py/wsv4tRAJNHUB7gDlq/8AaDtMwWlSHY89+F4VpKocuii0MUzGUlQ8O4mAcKXEitJ9ZLDhIDpJdubC8ZOm6ZWHIgO3JjEZNGQwDgbOk6dwbwES50oAATEpL6KZaT3bQArFJqMtg5IuSLjtbWEjH6vMMqUgJG4Fz27Q0YzTIB6qi13S+54OmEbEDc8H0gI8okf7RuTKJMRkKibJWDq8A2dF6mXKUkZc3YW+UWVS42FJCEJKSNcx0HYBFddGKOSpQefMQdPq39+ZosbDcJph/wBxMNvzd/dAa5fSGXLChMNw7ADXtOxjRUYqJ6QEjKGGpBttYM3bBA4dSyyyUTFEvc2f5tH2Vh0uUM6sqEnY30vuA8AuVGGKRLmTZ2RbjquWPK7uYrOdTKz2T73hs6Y9IxNJQgISkGzPfnfSE+XVXux90A0UNGQJblADhyVAl/uvFhSZafUKShtL697J19wirKKo0cWcPqW7YsTDZoKOq6QwdZSSD2M3ygFvEcQMpJSA5uxFvk7xY/olnleHIUdTMm+5ZEV7i1KEq0DE3dJAv3xaHo+lhNGkAuMy9gN9gm0AyRkZGQGiu+rX91XkY5Ow8lCUELALCx7OUdY131a/uq8jHI1Ct8twCwbfbnAHl4kn1ZCgc3EH3awvgKckAi+0SaiUSRcDy8IwS1IuAWOkB7p6tSGILcbP5w14X02UhgcqyNHt4sLwmKmKUdfExiVtcu40Zm98BZ1L0rSpTrQkvxI95g/S40hTkymOyRdx/aKYRVO9g3j77NBOmmzMpIdube4wFr1GK06k5ikgiz8O02bxgR/rMqWTlSnkwLvu7O3bFdTlzEpubfefygeaosSC0A94j0tmqCgnM2gBcgcdGEL1HjSkP1+O/HkIGKxSbl1AA4JF+0nUwOE0k28IBixHGFqZS7gM1/z4RJRiExUt3ATzI8nhfYMMzgbsz90SUVYSCJZLH+K79u0AxYXVpSdX2PXe+3KJcyrABD6j2hc+GkJ0qoAU51fQARLmViglJFg52v46QA7FZpCyGPeX+UQMxiTXuVZlOTzN/fEYLvAbJVMpXLtiVLpEI9svxAiH+klme0as0B0N6DZ4VRTgkMEzyO39XLL++AfpZwQT8RQokBqaWL2H1k867awQ+j4Xoqj8SfhSYG+lqtKMRQASP+Glm3OZPHygEeowEySykFXBQuO7lzifhWHEnqsH1BH590EsIWuapgoZf5hoflBwUQSTYPuwBD9rQErCaWYoZF3B0AKiG+6TfuePlfhvqieqDZrEvzs9+8PBSUpCUpyJzK3Y/IsDHpVeyeukkDUEP4hLt4wFa40LEoUWvsW97QjVib6+94uOur6ZYLygl3FvkYrPHpUrOcoIL7ae+ABJjeFaNaN1PQ5tH8I1zacpN4Bq6I0yisFm9/gIs3D5Ckls6ybXCSB3/wCIqro9WrQUskciQfMQ/YdWzMpV6sE67P5390A50k1KTqxb2n8hAjpFJEyUv9Y7/wASmtzaF+px6YTmsCNs3W8Xcd0bf0tUyUpalOdOtdv7wFd4tIAW2414drmBJkAKcjsA+cG8Wl5lFgC2pA/z8oGU8pRvcpfU2+d4AtgQTm6z31+Qh4o0FQs4bRi3udyYXcMmyZYzKSDyFz4mwgzhvSMJJIQE8CC5bsF/dAZimFzCnM8zKdCoMByc690WL6OZZTRJBIPXXcae1Fe1+IzZ8s/rCoAan+z2h79FqiaBOaxzzNm0UYBujIyMgI1WsGXMYgslQLHQgFweccg0SmSLO4HlHVeH4WmRLn5VKV60GYrM31iwc6hlA1YPHKVMpkpbgPKAMUqXIG55O8F14J1cysyBxs0Lkmabw2UNatASyixTcOYD7J6OpIB9anLZ3Bs/LaJNL0MlqJBqZbPuk+4REqKxYJILEMzc4l0FYpIWpwSNHA4O76++An0HQ2SFlK1hhuBb3sx8YkYn0UklOdEwEAcL9zNBPD69RlJWycxb92CKqomWpbAEDYecAgTeiywl9B4lu7+8Q0dHb3mMAeDW7HN4tIKC5ZzJT7IOjMe6AE2mSctmc3uT4BTtAIVRg5cpQ53JsA3EgwFNLlUQp7HeHnGqtUsqQlgAGdr35wiE/rG5/nWAmGlCQ491/wA98a5MtJ1CvugP43tB+ZhqBTLX1szcee4gNhkoOokA2JgItSkJOnyPeTGqfOsOX51iZWzeomw390RvWOk2F+UBBmzSd3jS8b2YExoaAyMj00YlEBfX0ef2Go/En4UmAnplnSxiSAsf9tLII1+tn+6Dv0fUtRVH4k/CkwqenY/8zl/hZXxaiAX6PEFBRyHK/Nn84asOxBeUFlFh/E9+YaK5plM55wdpq1R7m0s/a0A700wLIUZjKfQDL3vvDAtagLK9Yntv7zeEro9WrSkrDODaz+cNK69c1Lqygh7pSAe+0BDxl1ILU61DgElXe5EVRjUwZiDLUhT7/wBoszEMQmJlqIV7hFY4zUqmKdZcvAaaaqy7E8njROnOpzGpKmjyu8BOo6rKdbc9Ia6LHmbMogbZQ5780JlNKBUBByTJGdjeAYJ2JSlqGWVfcku54l4nyqwhBByKDX0fxJELNfLCVJSBY8zG6ime0QkC3PzJeAiYgorJYMH2iMagA6C2kE5ScxY6EHT5RpTISFgZbcHN+28APVWq424X8oI0mIEqSAW7rd43gdVy0v7IHZ/eMkKsnt/OkA6zJpCXKy500CR5RZ3o6nJTQBSlpyhcwlTjKBmL34CKNVNKkknawA/zFv8Ao9phMwcoUVAKVNuDcdcmxgHuXPSoAhSSCHBBBBB0IO4j5CyjoTIUAormuq5ujU3OqIy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xQTEhUUExQWFRUXGRgbGBgYFx8bHBoYGBwYGBUcFxgaHigiGRwlHBcXITEhJSktLi4uFx8zODMsNygtLisBCgoKBQUFDgUFDisZExkrKysrKysrKysrKysrKysrKysrKysrKysrKysrKysrKysrKysrKysrKysrKysrKysrK//AABEIAJwBQgMBIgACEQEDEQH/xAAcAAACAgMBAQAAAAAAAAAAAAAFBgQHAAMIAgH/xABGEAABAgQEAgYGBgkCBgMAAAABAhEAAwQhBRIxQVFhBiJxgZGxBxMyobPBCDM1cnTwFCM0QlJic9HhFfEkJUNEgpJko7L/xAAUAQEAAAAAAAAAAAAAAAAAAAAA/8QAFBEBAAAAAAAAAAAAAAAAAAAAAP/aAAwDAQACEQMRAD8Auqu+rX91XkY40l6DsEdl131a/uq8jHGkrQdggPREW7SekemQZKk1FXLSkSwqlEmUZQSlISsJUE5joTrqYqKPQgDHRzDE1NSEKJSgklR5bCGDGugsxKiUjOjikdcfelj2u0Rp6IVUqWBnSH1cO5H81+bW4abxY9HWBQ/UrSyv3SfG+uvF4CkqvC1oPHuKT3pPyeIS0EFiCDwIY+EX3iciVMYVEgqUQLpZSm7QxgJU9CZK29VNUkO4TMSFJ7GLeRgKejItWf0IRlLyUTFsW9UvIO1rAxCl+j67GTOuzddFidvab3wFbxjRZsv0cgs0qY+4mKSAePsKJYQQpPRzLTeYAOABd+3Mkl4CppEhSyyUlR4AP5Qfw7ohOmEZ2Q/7o66//VL5e8iLdkdH6SU2YSwGZlFrdi1MR2JEbJ2NU9OkiUkLKR+63ZqWBgEaf0HlyZKy6klSSAVK62l+qmzcut3RW0yWUkg6iLYxvpKspzBADcQSEk3dLsCYrbF52dalEOoqcr0szNlFub6wA6MjIyAyPoj5HoCAvv6PX7DUfiT8KTCf9ID7Sl/hZfxaiHH6PX7DUfiT8KTCd9ID7Sl/hZfxaiAryiSgzECYWQVpCzoySRmLjSzxcU7CKRM1lUeF/o6isImInPNYIWqWpSNATlD31MUrGCWOEBKwvDlz1pQhJUoh2B23Z94OYh0cXNWSgZZpuZShlc/y6N2e+CHRSjMplsesm+YMzH903caF7XfhD7ael58kTkgM6SMw4an3vAUfU0q5ZZaSk8x5cY0xctVgEopZExN9JU9wd3CVHa/AwHxDoOg6SVJUzgyy6W7U5v8A8iArKMhsndDFJ1UtN7ugKbnZQ+UR09ElHSalhr1FuO4AwC3H2GJfRGYP+pKvpdW3/jG+m6GzFEXUQWdkMw7VKYdsArR9SkmwueUWLh/o8GY+sLJAcOoF/wD1YabPBqh6NSZandCQzBOUF+3ie6ArbC8AXONyEAakvYbktEbG5CUTiEEFNmKU5QWABYOdw/fFq4vRSghlLyyxrcAng6AfkIr/AKSGWpSUgkAWClAsBzSAT3AQC5GCPrRgEB9jo/0G/ZMv+pO+IqOcQI6O9B32TL/qTviKgH+MjIyA0V31a/uq8jHGkr2R2COy676tf3VeRjjSX7I7BAeo2IAYl7uGDai7l3s1rNvyj5LlkuwJYElg7Aak8AOMbRTKs4Z9Dt4wBTC3sAbk25wzqrLB0kcVDin3N3wq01HOlrCVJI5OAD2HQ+MGESyHYgNsRbm5DgwBmViy05ck4gXdNm5Agkjwhiw7Hl5FKUlFrpyWObmE2HfCAvOGJQCX/dULN/KkuLcoInEmGRIJHBibcdLeEA2zOk5AZSGfVPF/5hv3R9l9Ikuwl5QOevIhhyvCjIxBJGZwDfQG50u5j4MQBdRyuONyey7XaAcD0mmC4SkkXyk+F1EMIizOkc9aiAsAnRIFgd/yIVP9Ve5DNoRoH5F42nGSpJLkh7hnHua0BMmTiScylKUb3ctxF9fHuiPUzyhYJTkZ2BFm7LwJm4itRcWJ0ttqzcOd9YiVdXMmKDMptgG9/CAl1laVgpa7Pcv3vtC7UTHdz3PaJtXKI1WlzZkOdddLdzwPy8ngNa0gNcGwNns+oLgXHhzMfI+lMfIDBHoR5EehAX39Hz9hqPxJ+FJhO+kB9pS/wsv4tRDj9Hv9hqPxJ+FJhO+kB9pS/wALL+LUQFawUwfD1LUFZeoC2Y2D6s/G4tAxCXMHcLSUfu34v5GAsenkShLCSQCzZgXBLPzv2t2xuTT+sAZfWZnGquGkJiDMszAC9te9oIyKhVswZQ0YsfkYBuUJwQlE1zfRQJFv4mHvjQleRjlT1SA8peXmOqeEC5NdOGiioaXLH/MT0Y4sDrAsXGZwo9hJDd8AZk1Gc5itSbXQvKq3/kkRonIWRZctuHqkadz304QKm43/ABAabpY8naxgdOx1IDBCQ/LwOtjANKqgpTeYSU2slKW7HH5aI86vzOU3I3Uqx5gIbNCyrHk3bK5bYEOOLmxgRVYkSq63Bvl1HcB/iAasYxSWhiZr8gAHG7kDMPGFuf0qULSUCWDqvVR7zfueBlXVBSWA8dhAxKSQS4bnr3NAScQxJcwkrUVHmbDsA0gdPSZlgCTxj1KmKKgE3JsANf8AeDIpDSpzTW9bfKkFJbmQ+sArVdPkLX7/AHxpETamsWrN1ldaxvqHBY8nAPdEMQHoR0b6DvsmX/UnfEVHOQjo30H/AGTL/qTviKgH6MjIyA0V31a/uq8jHGsr2R2COyq76tf3VeRjjvD6dSylKQ5YWgMk6wblVstDPKStDXDkX4Psd943SMEC1kKKUEmyUuAD/Dd+PGGOg6HunqLRm/mHhvrAKwrjlyJBym4Bu33dflE6hWUJCrFv3T1t72f3QWquhkwOHDnmQL8Ls0fKPouU6pGY6ZVqHiw1gIlRjRydWWArUEI17m+cRpfSUoQUTJEpb6EoyqHeL+MG52Ez0pU9gWOUKe4s5e/c8Da3AJ4KTMI6yXS6iQxPE6dkBG/TkLQ/qmPIm3MgaCI01laEq4sLW7W8o3z8LmpBHqyAbO+btI5HhBTAKdCUuuYkC4UEOVDmoWA8YAHS0ihcjKGa/PTa0TZdDmDJ7HL3PhDHTYfKMy6ylLO7XAa2pJI74mihSmYyXUFD+ECw0LvAKEiguwUQQCMwuffpGlVA3VIcux5Dthr/ANPZRUoKAbUH97vNy28aZNNkUSrcuHBdtHUDoIBXOFhIBAsQWB1twGvfEKbSliWvvbQaa7Qz1FI0wMTfRhYdjabx5xGkcZQbniANLB1X/JgE6fTqlqBSSFC7pcEHkdXiAUtDj+ilNiEFtbuw/wDHzgLidKEpKmB0ALs1+DXsDrxgA4j0I+R6EBfX0e/2Go/En4UmE/0//aUv8LL+LUQ4fR8/Yqj8SfhSYVfTnIz4rKS6UvSy7qLAfrKjUgGAr/CpAVmdJJtlILMRc23cWhhkUqQkv1dLZe48xBbB8ClS5SZgWCVapUNDuRxg5IkBDiZJYEM+xHHX+0ArIpjqPYZtNDzfSJdPOQxSSTrdnY7G7WjziKDLUSgggvu4IOxeIMxStBY8tPDWAMU9TlIZYv8AxEsD3O0ZNq0guerwKF2PjAMUkzIZlwl8qj/NqAb8OEaVpSQQpwzmw8C8AbVUuS99PaU9uW0C6ycxbYfnsjXRswAXs/W+RMT107jM4c6Ap1txeAAzJ5IOUtyPKIRBexPZBKow5blROVJ0Ni/C+jRHl0q0PqeLB7dunfARJaVq2U/jGxa1AdYgP+dIJSKqXkuFes4M4PDeI5XKWm6VE7sCG84CX0fVLQtLlI3zEse7/aNnSXEJaiwJUbtbj2wIppSUlxcPu4y9/GJFfUS0h0q/WD+Ee94AcaBQSVq6idnBc8gIiLysGzZnLuAzWZjq+r90e59QtZ6yirtMassBgjo30H/ZMv8AqTviKjnVcopbMCHAI7CHB7CI6K9B/wBky/6k74ioB+jIyMgNFd9Wv7qvIxylQzpMr1ZkqWvNLRnzJAKVkddKeKX0MdW131a/uq8jHHVPMIAYtYeUA+YFiktcwJnpUEtdQYEHYjV4dZmH+pTm9aGW2VYs4/mSOEUzRTWUCeN937YtfopiyZlPOkkiwzJYOA3AQEunrpjHMlWQ2CgCQ/IkXPKNNdOmFWVDFhbK7txIgnT0pmSQnMoOxdm8DrAmrwRUtWYVjNoCNBsw1gI6pM0gMUvs44b638IkY965CJGZAJMtjuXBJIHiDEWgq5iFXnyztlUHKn1a3zhiqsYply0JmlJYM4lZgO93G0Avy8WAb1jA6MoX5uBG/wDSKRRCgoJUSA7EAeJIguiXRLAHrN7uCnuY28I2r6I4etD+sUpR0yl/EDWAjIw1JDomAk8SC/B2LiPq6CYkZvVpLaKTvpxBftLxrkej+Uc2WqKODkG/8wdxA2XhldJP6ib6wDcD2hySQXgJVZRrSUkyiQzuQD5eTQPrZJZ7C2h0fVg0SafpJUIdNRLzN/CFAs97szX4R9mY5LV1JksoAIYqZXeRrARcn6sKUX5MTtsd2G5jPUOnqqG37oa+oIaCCZMicP1cxLv+8U68WN9H5RpmS/VJys4LjMCe27GAX8SoUgZmUP5yeq/LXwEQ6gS1OB1CzlSrvt1X/tDViEtMxBJCVNrwc8uO2sL0ujCjkLBuNhbt374BLxOiRLyZZoWVBRUkJIMtiwCibKJF7RCENfSLBgEZki9y5dyOFwIVEwF8/R8/Yqj8SfhSYCemeQP9RQrc00pIAF/rZ5Ovb7oN/R8/Yqj8SfhSYG+lhUv/AFJAmFmpZZS+jmZP/tAaMARmliWQHGhYX4aaxMmz1SVBMxYUhQZspseTwoDHVy2CCxexB9zQ0mpM+RdQu2Y9sBEr8OSklQBKT+7vfgR2wKnYVLmKBkLmOPaSUsQrfrAXEFJp9WSjPnQRYke6CdNVpkSgFKSmxJS5cv8Aw90BAp8GUmkPrQUgzUqsXsxDnfXsjKXD6ZJYoml9XTtsw1gvLxSUmnYC5U5ClNz1A5A98a5qpC5ZWsMdtNr+0m3jAGMOm4ejqmSCvcFAJ7Tdo31lPh6wGkoS/wDI3uGsCMExWnTLLSUFbAhTPru8RzjhnTcqpyEkWCPVm/8AKdngNdRgVKRmkT0jK5ZKge5SVfMQCxDCqgozGYVoSGSBsDsyYcazAqRSfWoU0wC6Ba/f/mAYwhSVZiVy7kalgOTAcYBKxDCESqZM0pJWqaUnVmZ9DvzgRNHVOgRsN32BYecW9itLLXSpE1SVAK1S7EsRdr6RXuP4SKcBkKAV7KhdJPN7gwCvOqiQ2UAjdto0TCWGl/zeC8sKyrTMtZ2y6tz1+UQaJaQplhx5dhgI0k8nMeZpL3MGp6ixSiWAnY7t27wHnSyDeA1AR0Z6D/smX/UnfEVHPdBU+rmImZETMigckxOZCm2Wncco6H9CszNhaFMA82eWSGAeYosBsIB7jIyMgNFd9Wv7qvIxx3KKcqdiwjsSu+rX91XkY42leyOwQBSimIfVjzFvF4MYUsCckpNnuTw7jeFaDFFN6gbKFX0HWMBaU/FQtDS5nVsCQDqRo+/naAcyTMM5KVoYHVV25WZ42YGFCUCJbKt1BnuoAtNUQsgKS7ZWbraRv/0xcxX62cQ7Oli436q9vCAHTKKmTMUlVQkP7TkBuQvElcmlEoAVCAka5swPuBDmPdZ0Lo5iiUTp2bnlUO9Von4Xh8qnQRkSspuVs6raAONRrAL1LXpmgypKApYuCCQB2gi8G8KTM9XZYStx1wV9Wx6imQ2Ys4IJFjeNhqJapa/VEoJLnqgAnuELtDOdakusgkFgWc6aHXXWAlLxmYFkFfrAT1idX4vaG6gxWbJQVy189CRflpCdj1NKEtARKEtR9pWcqJPZpB2klJ/RQCSVZbEB/A6QB1GJZHnqQgkhyQm4VzcnyiFJw+lnqVPmOSoPbqPzTvGnDBnkEhT2LkB3YNoSz9sA6Wa8hYu4JFgduLQG+o6LTZmdUqWhKAxCittOBY37oFyOkE+QkomplkbhzmfiT/eDUvFpi6ZEsKCUqUHdhps7e6JWO4UChKadKpsxYuEDMwtqW6o7YAdIXIqE5pE31az+6Vans3gdWiop1gqRnSLhQFk87F/AxopMHmJnBKmSrZiCRxcuBB5WPKlES1kVEuwJys3Icb7vABsUmmoSDnJKuA13O/8AeEfE39askkkqJJO53iz6mipltMkrCFvdIbwUdO6FXpDSJdapgUVh8uUgDQtfKQwN2GrajWAsr6Pn7FUfiT8KTCr6dlEYnLP/AMWV8Wohq+j5+w1H4k/Ckxo9KmISpVanOEKP6OggK4esnN5GAq6RMCyHLOzjYwyUFTJSlSZjksMrD5g2haxbGEzZoUAEABrAX7xGUk4e0o6MR1X05wB+oXmUCkMBuSCT3RvrKgzJieAADnjpdnhcppxWoqUotwANolJUQc6FJfcKCTbil/KALVmGEkJSSM17ncd5aPCwqUhZKhMZ3cWD9loH40hawFykqWE3K2LeETaXFpk6kmSygO1yGSQAdGDP4QBToTWIXNCZszKk6dvLMIs6pw+SpACFoUv91TdYkc9PGOd6HNmDFViOwH5Q1Yji8yWlKs6nsHCt+x390ASxXF5qZ/VASM+yhsWcgM55wz41i4ShLj1ilBy5LDwMVUJ5QpMxYzAl7nvhsT00pl/WyZwsWZWYEta1mHeYCarpGZicqpSUo+7bg93fTXnERWISyfUrIMtrOMuXja7+MQMLqkVLmWggpexI04MAGjTUTZas6DfT2VOx90AOx2m9WcqVZkEOlRDOO06iAJlBKgDwccIPV0wKSUlgBoG37Xc+MLqy4ylyRoIAirFSE5R7rwLnzirXX8+ES8MmOWWvKje9yOABiPWIBWcicqdnL+POAjCOi/Qf9ky/6k74io51MdFeg/7Jl/1J3xFQD9GRkZAaK76tf3VeRjjaV7I7BHZNd9Wv7qvIxxvJ9kdg8oD2BBnBigHrOew/4iLSUSlAEZTy3gjLpVpUGRbf95j4WgDVZjMxMz9TmlkAb3PhrDp0dxRSqdRmpzq42FxzNwYh4PTpMjLNp5ZWRZd3bsHzaDtTJliUlKEIQeDm/doIDxT0SFDOhRA3T7Ifte8R5OHZlliG7r7nu5vE39EIlgJJs+hZuwqLGNdHM0YkL0LsbeB98BBk0IVnSAORGh7SPKAcvDSmaXZxZr3b7tzDTi9dIpZZKlBSzqbt2Bg3uiqsX6RLmLORSk31BvAM+My0iW2Uue0gPz27wYOdG5IVICGdtQ507rwt4ZNUaPrqVqd0X+9dz4Qy9EKkerULM38PzEBvw+SkApSCEpJt5AvYQGRRvNWyQlySA4IPYN/CGbD5xZSUhlZrj/JI8oE4mkpnkk6jibeGkAAlUxyTU2TlLgNc7+ERsK6UVEkfqjZVlW4WfeDFT1ZhIsSGdte6FfEpBJUWbKf4ctuTawDJ/wAME55SlzJqrrUpeVKSdddYB4hMRc50uGGVIYHxDGIuHJkFs5KwElwAbHxER1zgZmVLAbX9luUAz4X0WmTECYVIFiyd3OhcfNoyZSCYky1AhYcEkBh90ak98PeCECjUohWZuqoOXtsIQaKrT61fWK1uXA15sQGHaYB79CNKJdNUpDkfpJZ9fqpMInp9P/Mpf4WX8Woiz/Rj9TOZgDOtlv8A9OXuNYq/0/faUv8ACy/i1EBXxlWDFyfGJ05WRPq3HW13aIuGEhYUwtx0iRVzUzFktlJ2dx3HaA30qSPZVvfb/eHHDMITNBcywrLYTB1DbXthcwqQc4IbUcC43hzrsOeWFAs4skJ25vAS8DwgyklMybLQ1yQdtWc2gR0sSnKpTSXbqKSWJ+85YmNdVRlKdXtxD94e/e0JuOz9EgW79e8mAGKWbny/xHxSjxePCEE6RhtaAY+iGH+vmZVHqn+YDzixZfROmSjImTKUXBKlEFRA1Di47jFc9DaPPO3P3dfI+UXBR0WYAJCgwDhRYPw2vAAKynppaT6qnlSyzOnMCH1KiASe8wohCCAySm/WdIZuL6+MWLicsWzS05hst1W2uT84AYzLV6tUtISgKNyBduBLloBLxCUpRK0pBlptpfkxYPAWQnMoBi5Jdjdt+UHTLUykOSQHuSwblADOy76/naA3U9B1ipb+rTqUjMW8h3xvxitSbSpSZaS1ycyy3FW3YAI+LmBKMhBUHe2hOxLR5kpzAkIdh2AHtOsAOlyFKcgWG8dD+hAf8ql/1J3xFRzzNnKNibcHjoX0H/ZMv+pO+IqAfoyMjIDRXfVr+6ryMcgYbT5gnsHlHX9d9Wv7qvIxyXgklwixIITcbQDNSYaUpBIIS2oII/x2GHXCKBBkgCYBfdLHxA0gHg1OC4CbcFanvGsNGFMLqTpoNu46QBOmyggJAPPaPVdTkk+yCbMAxto4+cbKNYNwgAc7eHONU6v6xAF33U2nMQEKikddlGzhyNR5RFxzEZcnOtJ0DO2a/I8Y3pJzFRd9QCQNN3JcR4nYKarqzeqnaxPvCh4wFaYliU2rUEgMzs39oJdHei2dzMzBuQD8A5OkPNH0MpqcE2WdnGnbxibh9KFCycgSdS3+IBZxLDEpQSCVEiySxLDmR5QT6KSUEKFy40cD8++JuKUiQCcwVxYe6xDRH6L0yQpRdhxdu4B4AiKFlnRiOD+JgZV4b1wRbZxb3bQwTUj1gY24Fr9rlxEOvlDK4A1uwuBv+RADKvDwgoUZYPYX14uWEA8UolGYXshTuHcwxYmAmWQSH137dQY0YpUykSkgDMpQDgB+5/8AMBUc8ermKSACNGP+YP4VgilFKgp3YjKR4NwiJj1CQrOyQjg/u3cxDoMXVIU8skW7u+AsHGq1FPT5VrOdQ0B04AWiuaOtUhRIOp7y+xtG7E8cXOSQra5VoT3/ACgRIfM+t99IDoP0OE/okxz/ANYsHdhkRZ/GK69P32lL/Cy/i1EWB6FUtRzWIP643H3JcIPp6H/M5X4WV8WogEOlSQk3BfUa+I3iRRUqCOsoAnRwW7jHyQltw29m7NYmyaZZIZyLafINAHKDCEj1ZBcPxzAcwzEd4g5NpFHrOkJFtcx5a7RqweSlDp6z7tb5v3QyifmCE5EkDSxJHadTALdacqT1SRs6QHPIDUbQh9IKlSlbZX0Dt4GLQrhKSlihLXukq6quYUIrXpFJdiNAdW/tAA0TW4eEeI2ep1Yv3GMyNr4QDR0AIE8Hqvs727Gi2JFQfZJST/K7+JJAEVR0NpwqaLB+H9y8Wzh+FMArS4dlWbk5vAZVTySkpV1tLl25MLnwiB0iBOVRB/mIDX5bvB+bQy8xUDfZzfnZiYH4nKQopBB1dJU+p1LAawFXYrVsoAFRBfM5fXmwhYly3m2IDk30HjFhdJKFIUxfNxy27ncn3QlTpiQvqpzZTqQ1+yA24rLslKQlgL5SS/MvBKTg49R6yYT/ACgBgOajv2R8ly1qCVrSQDZrJHc5vB6ZRTFU3s6aavydgWgK6rJLKOUHLx/zHQPoP+yZf9Sd8RUU1NwZSnzHW7AsH74u30O0xl4YhB1Eyd71k/OAdoyMjIDRXfVr+6ryMcrdE6koUg6Bh+ecdU131a/uq8jHJWDU6lJBALADS+2/CAtLDMdllTFIIGpAbwhnXNC055R2uPzd4rPCaZJSSGtqTxEecK6TKkTVAPle4d+1nF4Buquk/qlF0EgcQfKPlN0ilzD9Vcl2BPzbziWnEqWpSkLDK46d3+8ezh0tCs6UacCPkYCQMqj1rDnr2W2gnTIGzB9/KBVbXApZV34B+wAKDxqpJhAcIWUB9Boe4/KAOVCg2vWGh272cgeEQJIdV1I3BUWd+ADEntj4palJJCC/AkP3O0Q8LAUo5lJQxu9+0Eg6wE2rR6yyXbcggDygjg+DqSEm47f94GV0yahP6lPVF3sPDjEPC+kdQXzKRcs517hAPq6OWjrTCIgqqJSSpWUEag3Pjwhc6R4gpIlkKbMzksLdkb8Qrky5XVVqGJLDvsBAeVqFQfZa+2tuGrQrdKZhS4AIy6E5u9j/AGif0fxBSnTmAAfS3c8DscMtilGZa+AJUz83tAJOKrUpAUSSxNxZ+OsBpyt2hjmzilK0lwOVwDwuQ5hcnLf8vAaFrO5ttHgKjyqPkBfn0f1k0VQ+1SR/9UmFD09facv8LK+LUQ2/R7/Yaj8SfhSYUPT79py/wsv4tRAJNHUB7gDlq/8AaDtMwWlSHY89+F4VpKocuii0MUzGUlQ8O4mAcKXEitJ9ZLDhIDpJdubC8ZOm6ZWHIgO3JjEZNGQwDgbOk6dwbwES50oAATEpL6KZaT3bQArFJqMtg5IuSLjtbWEjH6vMMqUgJG4Fz27Q0YzTIB6qi13S+54OmEbEDc8H0gI8okf7RuTKJMRkKibJWDq8A2dF6mXKUkZc3YW+UWVS42FJCEJKSNcx0HYBFddGKOSpQefMQdPq39+ZosbDcJph/wBxMNvzd/dAa5fSGXLChMNw7ADXtOxjRUYqJ6QEjKGGpBttYM3bBA4dSyyyUTFEvc2f5tH2Vh0uUM6sqEnY30vuA8AuVGGKRLmTZ2RbjquWPK7uYrOdTKz2T73hs6Y9IxNJQgISkGzPfnfSE+XVXux90A0UNGQJblADhyVAl/uvFhSZafUKShtL697J19wirKKo0cWcPqW7YsTDZoKOq6QwdZSSD2M3ygFvEcQMpJSA5uxFvk7xY/olnleHIUdTMm+5ZEV7i1KEq0DE3dJAv3xaHo+lhNGkAuMy9gN9gm0AyRkZGQGiu+rX91XkY5Ow8lCUELALCx7OUdY131a/uq8jHI1Ct8twCwbfbnAHl4kn1ZCgc3EH3awvgKckAi+0SaiUSRcDy8IwS1IuAWOkB7p6tSGILcbP5w14X02UhgcqyNHt4sLwmKmKUdfExiVtcu40Zm98BZ1L0rSpTrQkvxI95g/S40hTkymOyRdx/aKYRVO9g3j77NBOmmzMpIdube4wFr1GK06k5ikgiz8O02bxgR/rMqWTlSnkwLvu7O3bFdTlzEpubfefygeaosSC0A94j0tmqCgnM2gBcgcdGEL1HjSkP1+O/HkIGKxSbl1AA4JF+0nUwOE0k28IBixHGFqZS7gM1/z4RJRiExUt3ATzI8nhfYMMzgbsz90SUVYSCJZLH+K79u0AxYXVpSdX2PXe+3KJcyrABD6j2hc+GkJ0qoAU51fQARLmViglJFg52v46QA7FZpCyGPeX+UQMxiTXuVZlOTzN/fEYLvAbJVMpXLtiVLpEI9svxAiH+klme0as0B0N6DZ4VRTgkMEzyO39XLL++AfpZwQT8RQokBqaWL2H1k867awQ+j4Xoqj8SfhSYG+lqtKMRQASP+Glm3OZPHygEeowEySykFXBQuO7lzifhWHEnqsH1BH590EsIWuapgoZf5hoflBwUQSTYPuwBD9rQErCaWYoZF3B0AKiG+6TfuePlfhvqieqDZrEvzs9+8PBSUpCUpyJzK3Y/IsDHpVeyeukkDUEP4hLt4wFa40LEoUWvsW97QjVib6+94uOur6ZYLygl3FvkYrPHpUrOcoIL7ae+ABJjeFaNaN1PQ5tH8I1zacpN4Bq6I0yisFm9/gIs3D5Ckls6ybXCSB3/wCIqro9WrQUskciQfMQ/YdWzMpV6sE67P5390A50k1KTqxb2n8hAjpFJEyUv9Y7/wASmtzaF+px6YTmsCNs3W8Xcd0bf0tUyUpalOdOtdv7wFd4tIAW2414drmBJkAKcjsA+cG8Wl5lFgC2pA/z8oGU8pRvcpfU2+d4AtgQTm6z31+Qh4o0FQs4bRi3udyYXcMmyZYzKSDyFz4mwgzhvSMJJIQE8CC5bsF/dAZimFzCnM8zKdCoMByc690WL6OZZTRJBIPXXcae1Fe1+IzZ8s/rCoAan+z2h79FqiaBOaxzzNm0UYBujIyMgI1WsGXMYgslQLHQgFweccg0SmSLO4HlHVeH4WmRLn5VKV60GYrM31iwc6hlA1YPHKVMpkpbgPKAMUqXIG55O8F14J1cysyBxs0Lkmabw2UNatASyixTcOYD7J6OpIB9anLZ3Bs/LaJNL0MlqJBqZbPuk+4REqKxYJILEMzc4l0FYpIWpwSNHA4O76++An0HQ2SFlK1hhuBb3sx8YkYn0UklOdEwEAcL9zNBPD69RlJWycxb92CKqomWpbAEDYecAgTeiywl9B4lu7+8Q0dHb3mMAeDW7HN4tIKC5ZzJT7IOjMe6AE2mSctmc3uT4BTtAIVRg5cpQ53JsA3EgwFNLlUQp7HeHnGqtUsqQlgAGdr35wiE/rG5/nWAmGlCQ491/wA98a5MtJ1CvugP43tB+ZhqBTLX1szcee4gNhkoOokA2JgItSkJOnyPeTGqfOsOX51iZWzeomw390RvWOk2F+UBBmzSd3jS8b2YExoaAyMj00YlEBfX0ef2Go/En4UmAnplnSxiSAsf9tLII1+tn+6Dv0fUtRVH4k/CkwqenY/8zl/hZXxaiAX6PEFBRyHK/Nn84asOxBeUFlFh/E9+YaK5plM55wdpq1R7m0s/a0A700wLIUZjKfQDL3vvDAtagLK9Yntv7zeEro9WrSkrDODaz+cNK69c1Lqygh7pSAe+0BDxl1ILU61DgElXe5EVRjUwZiDLUhT7/wBoszEMQmJlqIV7hFY4zUqmKdZcvAaaaqy7E8njROnOpzGpKmjyu8BOo6rKdbc9Ia6LHmbMogbZQ5780JlNKBUBByTJGdjeAYJ2JSlqGWVfcku54l4nyqwhBByKDX0fxJELNfLCVJSBY8zG6ime0QkC3PzJeAiYgorJYMH2iMagA6C2kE5ScxY6EHT5RpTISFgZbcHN+28APVWq424X8oI0mIEqSAW7rd43gdVy0v7IHZ/eMkKsnt/OkA6zJpCXKy500CR5RZ3o6nJTQBSlpyhcwlTjKBmL34CKNVNKkknawA/zFv8Ao9phMwcoUVAKVNuDcdcmxgHuXPSoAhSSCHBBBBB0IO4j5CyjoTIUAormuq5ujU3OqIy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02" y="228600"/>
            <a:ext cx="8610601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een" panose="02000400000000000000" pitchFamily="2" charset="0"/>
              </a:rPr>
              <a:t>Evaluation of the Fetal Abdomen Depends on:</a:t>
            </a:r>
            <a:endParaRPr lang="en-US" sz="3200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Fetal presentation</a:t>
            </a:r>
          </a:p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Fetal flexion</a:t>
            </a:r>
          </a:p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Amount of amniotic fluid</a:t>
            </a:r>
          </a:p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Maternal body habitus</a:t>
            </a:r>
            <a:endParaRPr lang="en-US" dirty="0">
              <a:latin typeface="Teen" panose="02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b="7974"/>
          <a:stretch/>
        </p:blipFill>
        <p:spPr>
          <a:xfrm>
            <a:off x="0" y="3671248"/>
            <a:ext cx="5574371" cy="318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70" y="1703696"/>
            <a:ext cx="3296733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03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>
                <a:latin typeface="Teen" panose="02000400000000000000" pitchFamily="2" charset="0"/>
              </a:rPr>
              <a:t> </a:t>
            </a:r>
            <a:r>
              <a:rPr lang="en-US" sz="7300" dirty="0" smtClean="0">
                <a:latin typeface="Teen" panose="02000400000000000000" pitchFamily="2" charset="0"/>
              </a:rPr>
              <a:t> Bladder</a:t>
            </a:r>
            <a:endParaRPr lang="en-US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915400" cy="5105400"/>
          </a:xfrm>
        </p:spPr>
        <p:txBody>
          <a:bodyPr>
            <a:noAutofit/>
          </a:bodyPr>
          <a:lstStyle/>
          <a:p>
            <a:pPr lvl="1">
              <a:buFont typeface="Wingdings"/>
              <a:buChar char="²"/>
            </a:pPr>
            <a:r>
              <a:rPr lang="en-US" sz="2800" dirty="0" smtClean="0">
                <a:latin typeface="Teen" panose="02000400000000000000" pitchFamily="2" charset="0"/>
              </a:rPr>
              <a:t>Bladder </a:t>
            </a:r>
            <a:r>
              <a:rPr lang="en-US" sz="2800" dirty="0">
                <a:latin typeface="Teen" panose="02000400000000000000" pitchFamily="2" charset="0"/>
              </a:rPr>
              <a:t>seen first </a:t>
            </a:r>
            <a:r>
              <a:rPr lang="en-US" sz="2800" dirty="0" smtClean="0">
                <a:latin typeface="Teen" panose="02000400000000000000" pitchFamily="2" charset="0"/>
              </a:rPr>
              <a:t> around 13 </a:t>
            </a:r>
            <a:r>
              <a:rPr lang="en-US" sz="2800" dirty="0">
                <a:latin typeface="Teen" panose="02000400000000000000" pitchFamily="2" charset="0"/>
              </a:rPr>
              <a:t>weeks </a:t>
            </a:r>
            <a:endParaRPr lang="en-US" sz="2800" dirty="0" smtClean="0">
              <a:latin typeface="Teen" panose="02000400000000000000" pitchFamily="2" charset="0"/>
            </a:endParaRPr>
          </a:p>
          <a:p>
            <a:pPr lvl="1">
              <a:buFont typeface="Wingdings"/>
              <a:buChar char="²"/>
            </a:pPr>
            <a:r>
              <a:rPr lang="en-US" sz="2800" dirty="0" smtClean="0">
                <a:latin typeface="Teen" panose="02000400000000000000" pitchFamily="2" charset="0"/>
              </a:rPr>
              <a:t>Anechoic </a:t>
            </a:r>
            <a:r>
              <a:rPr lang="en-US" sz="2800" dirty="0">
                <a:latin typeface="Teen" panose="02000400000000000000" pitchFamily="2" charset="0"/>
              </a:rPr>
              <a:t>circular/oval structure </a:t>
            </a:r>
            <a:endParaRPr lang="en-US" sz="2800" dirty="0" smtClean="0">
              <a:latin typeface="Teen" panose="02000400000000000000" pitchFamily="2" charset="0"/>
            </a:endParaRPr>
          </a:p>
          <a:p>
            <a:pPr lvl="1">
              <a:buFont typeface="Wingdings"/>
              <a:buChar char="²"/>
            </a:pPr>
            <a:r>
              <a:rPr lang="en-US" sz="2800" dirty="0" smtClean="0">
                <a:latin typeface="Teen" panose="02000400000000000000" pitchFamily="2" charset="0"/>
              </a:rPr>
              <a:t>Lays within the pelvis unless it is distended with urine</a:t>
            </a:r>
          </a:p>
          <a:p>
            <a:pPr lvl="2">
              <a:buFont typeface="Wingdings"/>
              <a:buChar char="²"/>
            </a:pPr>
            <a:r>
              <a:rPr lang="en-US" sz="2800" dirty="0">
                <a:latin typeface="Teen" panose="02000400000000000000" pitchFamily="2" charset="0"/>
              </a:rPr>
              <a:t>Fetus voids ~ 1/hour</a:t>
            </a:r>
          </a:p>
          <a:p>
            <a:pPr lvl="2">
              <a:buFont typeface="Wingdings"/>
              <a:buChar char="²"/>
            </a:pPr>
            <a:r>
              <a:rPr lang="en-US" sz="2800" dirty="0">
                <a:latin typeface="Teen" panose="02000400000000000000" pitchFamily="2" charset="0"/>
              </a:rPr>
              <a:t>When distended, bladder lifts into lower abdomen</a:t>
            </a:r>
          </a:p>
          <a:p>
            <a:pPr lvl="1">
              <a:buFont typeface="Wingdings"/>
              <a:buChar char="²"/>
            </a:pPr>
            <a:r>
              <a:rPr lang="en-US" sz="2800" dirty="0" smtClean="0">
                <a:latin typeface="Teen" panose="02000400000000000000" pitchFamily="2" charset="0"/>
              </a:rPr>
              <a:t>Use of color Doppler proves that there are two umbilical arteries </a:t>
            </a:r>
          </a:p>
          <a:p>
            <a:pPr lvl="2">
              <a:buFont typeface="Wingdings"/>
              <a:buChar char="²"/>
            </a:pPr>
            <a:r>
              <a:rPr lang="en-US" sz="2800" dirty="0">
                <a:latin typeface="Teen" panose="02000400000000000000" pitchFamily="2" charset="0"/>
              </a:rPr>
              <a:t> </a:t>
            </a:r>
            <a:r>
              <a:rPr lang="en-US" sz="2800" dirty="0" smtClean="0">
                <a:latin typeface="Teen" panose="02000400000000000000" pitchFamily="2" charset="0"/>
              </a:rPr>
              <a:t>The umbilical arteries run along the lateral margins of the bladder.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2530" name="Picture 2" descr="https://encrypted-tbn1.gstatic.com/images?q=tbn:ANd9GcSsLHF5YBMNscRD_N6WTbE34eeeLpVZL9QJVdAJHd3gC-WwTP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97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etalultrasound.com/online/text/3-171_files/image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3" t="8867"/>
          <a:stretch/>
        </p:blipFill>
        <p:spPr bwMode="auto">
          <a:xfrm>
            <a:off x="4643820" y="65963"/>
            <a:ext cx="4484413" cy="340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obgyn.net/sites/default/files/resize/p2/Ultrasound%20Image%20Gallery/Obstetric/Second%20Trimester/Normal/OB_2_Normal_3_Vessel_Cord-500x3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6577"/>
          <a:stretch/>
        </p:blipFill>
        <p:spPr bwMode="auto">
          <a:xfrm>
            <a:off x="15766" y="3419239"/>
            <a:ext cx="4628055" cy="345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encrypted-tbn2.gstatic.com/images?q=tbn:ANd9GcSNBULWcnzTjCbNt7GQtQUtedFOmipXeWontEtzNw1iufkyHNJ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39687"/>
            <a:ext cx="4628054" cy="337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droid.cuhk.edu.hk/service/ultrasound/exam_protocol/obs_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7273" r="11859" b="10379"/>
          <a:stretch/>
        </p:blipFill>
        <p:spPr bwMode="auto">
          <a:xfrm>
            <a:off x="4581634" y="3419238"/>
            <a:ext cx="4562366" cy="343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200" dirty="0" smtClean="0">
                <a:solidFill>
                  <a:schemeClr val="accent2">
                    <a:lumMod val="50000"/>
                  </a:schemeClr>
                </a:solidFill>
                <a:latin typeface="Teen" panose="02000400000000000000" pitchFamily="2" charset="0"/>
              </a:rPr>
              <a:t>Fetal Presentation </a:t>
            </a:r>
            <a:r>
              <a:rPr lang="en-US" sz="4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en" panose="02000400000000000000" pitchFamily="2" charset="0"/>
              </a:rPr>
              <a:t>/ </a:t>
            </a:r>
            <a:r>
              <a:rPr lang="en-US" sz="4200" dirty="0" smtClean="0">
                <a:latin typeface="Teen" panose="02000400000000000000" pitchFamily="2" charset="0"/>
              </a:rPr>
              <a:t>Fetal Flexion</a:t>
            </a:r>
            <a:endParaRPr lang="en-US" sz="4200" dirty="0">
              <a:latin typeface="Teen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/>
              <a:buChar char="²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een" panose="02000400000000000000" pitchFamily="2" charset="0"/>
                <a:sym typeface="Wingdings"/>
              </a:rPr>
              <a:t>Vertex/Cephalic</a:t>
            </a:r>
          </a:p>
          <a:p>
            <a:pPr>
              <a:buFont typeface="Wingdings"/>
              <a:buChar char="²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een" panose="02000400000000000000" pitchFamily="2" charset="0"/>
                <a:sym typeface="Wingdings"/>
              </a:rPr>
              <a:t>Breech</a:t>
            </a:r>
          </a:p>
          <a:p>
            <a:pPr>
              <a:buFont typeface="Wingdings"/>
              <a:buChar char="²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een" panose="02000400000000000000" pitchFamily="2" charset="0"/>
                <a:sym typeface="Wingdings"/>
              </a:rPr>
              <a:t>Shoulder</a:t>
            </a:r>
          </a:p>
          <a:p>
            <a:pPr>
              <a:buFont typeface="Wingdings"/>
              <a:buChar char="²"/>
            </a:pPr>
            <a:r>
              <a:rPr lang="en-US" dirty="0" smtClean="0">
                <a:solidFill>
                  <a:schemeClr val="tx2"/>
                </a:solidFill>
                <a:latin typeface="Teen" panose="02000400000000000000" pitchFamily="2" charset="0"/>
                <a:sym typeface="Wingdings"/>
              </a:rPr>
              <a:t>Flexed side to side</a:t>
            </a:r>
          </a:p>
          <a:p>
            <a:pPr>
              <a:buFont typeface="Wingdings"/>
              <a:buChar char="²"/>
            </a:pPr>
            <a:r>
              <a:rPr lang="en-US" dirty="0" smtClean="0">
                <a:solidFill>
                  <a:schemeClr val="tx2"/>
                </a:solidFill>
                <a:latin typeface="Teen" panose="02000400000000000000" pitchFamily="2" charset="0"/>
                <a:sym typeface="Wingdings"/>
              </a:rPr>
              <a:t>Flexed forward</a:t>
            </a:r>
            <a:endParaRPr lang="en-US" dirty="0">
              <a:solidFill>
                <a:schemeClr val="tx2"/>
              </a:solidFill>
              <a:latin typeface="Teen" panose="02000400000000000000" pitchFamily="2" charset="0"/>
              <a:sym typeface="Wingdings"/>
            </a:endParaRPr>
          </a:p>
          <a:p>
            <a:pPr>
              <a:buFont typeface="Wingdings"/>
              <a:buChar char="²"/>
            </a:pPr>
            <a:endParaRPr lang="en-US" dirty="0" smtClean="0">
              <a:sym typeface="Wingdings"/>
            </a:endParaRPr>
          </a:p>
          <a:p>
            <a:pPr>
              <a:buFont typeface="Wingdings"/>
              <a:buChar char="²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"/>
          <a:stretch/>
        </p:blipFill>
        <p:spPr>
          <a:xfrm>
            <a:off x="4121293" y="1551708"/>
            <a:ext cx="5022707" cy="5015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3245" b="4000"/>
          <a:stretch/>
        </p:blipFill>
        <p:spPr>
          <a:xfrm>
            <a:off x="0" y="4559012"/>
            <a:ext cx="4837400" cy="2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Teen" panose="02000400000000000000" pitchFamily="2" charset="0"/>
              </a:rPr>
              <a:t>Amniotic Fluid</a:t>
            </a:r>
            <a:endParaRPr lang="en-US" sz="6600" dirty="0">
              <a:latin typeface="Teen" panose="020004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0" t="1980" r="3261" b="2127"/>
          <a:stretch/>
        </p:blipFill>
        <p:spPr>
          <a:xfrm>
            <a:off x="609599" y="2585545"/>
            <a:ext cx="3810001" cy="3434256"/>
          </a:xfrm>
          <a:ln w="76200">
            <a:solidFill>
              <a:schemeClr val="accent2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4382" r="52756" b="1325"/>
          <a:stretch/>
        </p:blipFill>
        <p:spPr>
          <a:xfrm>
            <a:off x="4910959" y="2590800"/>
            <a:ext cx="3775841" cy="3431001"/>
          </a:xfrm>
          <a:ln w="76200">
            <a:solidFill>
              <a:schemeClr val="accent4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err="1" smtClean="0">
                <a:latin typeface="Teen" panose="02000400000000000000" pitchFamily="2" charset="0"/>
              </a:rPr>
              <a:t>Polyhydramnios</a:t>
            </a:r>
            <a:endParaRPr lang="en-US" sz="3600" b="0" dirty="0">
              <a:latin typeface="Teen" panose="020004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err="1" smtClean="0">
                <a:latin typeface="Teen" panose="02000400000000000000" pitchFamily="2" charset="0"/>
              </a:rPr>
              <a:t>Oligohydramnios</a:t>
            </a:r>
            <a:endParaRPr lang="en-US" sz="2800" b="0" dirty="0">
              <a:latin typeface="Teen" panose="02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096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een" panose="02000400000000000000" pitchFamily="2" charset="0"/>
              </a:rPr>
              <a:t>Too much amniotic fluid.		         Too little amniotic fluid.</a:t>
            </a:r>
            <a:endParaRPr lang="en-US" dirty="0"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12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0463" y="2819400"/>
            <a:ext cx="7123113" cy="3810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Sagittal</a:t>
            </a:r>
          </a:p>
          <a:p>
            <a:pPr marL="1097280" lvl="1" indent="-457200">
              <a:buFont typeface="Wingdings"/>
              <a:buChar char="²"/>
            </a:pPr>
            <a:r>
              <a:rPr lang="en-US" dirty="0">
                <a:solidFill>
                  <a:schemeClr val="tx1"/>
                </a:solidFill>
                <a:latin typeface="Teen" panose="02000400000000000000" pitchFamily="2" charset="0"/>
              </a:rPr>
              <a:t>Thorax, abdomen, and pelvis aligned to evaluate relative sizes of the body regions.</a:t>
            </a:r>
          </a:p>
          <a:p>
            <a:pPr marL="1097280" lvl="1" indent="-457200">
              <a:buFont typeface="Wingdings"/>
              <a:buChar char="²"/>
            </a:pPr>
            <a:r>
              <a:rPr lang="en-US" dirty="0">
                <a:solidFill>
                  <a:schemeClr val="tx1"/>
                </a:solidFill>
                <a:latin typeface="Teen" panose="02000400000000000000" pitchFamily="2" charset="0"/>
              </a:rPr>
              <a:t>Provides relational information on cord insertion site.</a:t>
            </a:r>
          </a:p>
          <a:p>
            <a:pPr marL="457200" indent="-457200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Transverse</a:t>
            </a:r>
          </a:p>
          <a:p>
            <a:pPr marL="1097280" lvl="1" indent="-457200">
              <a:buFont typeface="Wingdings"/>
              <a:buChar char="²"/>
            </a:pPr>
            <a:r>
              <a:rPr lang="en-US" dirty="0" smtClean="0">
                <a:solidFill>
                  <a:schemeClr val="tx1"/>
                </a:solidFill>
                <a:latin typeface="Teen" panose="02000400000000000000" pitchFamily="2" charset="0"/>
                <a:sym typeface="Wingdings"/>
              </a:rPr>
              <a:t>Confirm </a:t>
            </a:r>
            <a:r>
              <a:rPr lang="en-US" dirty="0" err="1" smtClean="0">
                <a:solidFill>
                  <a:schemeClr val="tx1"/>
                </a:solidFill>
                <a:latin typeface="Teen" panose="02000400000000000000" pitchFamily="2" charset="0"/>
                <a:sym typeface="Wingdings"/>
              </a:rPr>
              <a:t>situs</a:t>
            </a:r>
            <a:r>
              <a:rPr lang="en-US" dirty="0" smtClean="0">
                <a:solidFill>
                  <a:schemeClr val="tx1"/>
                </a:solidFill>
                <a:latin typeface="Teen" panose="02000400000000000000" pitchFamily="2" charset="0"/>
                <a:sym typeface="Wingdings"/>
              </a:rPr>
              <a:t>.</a:t>
            </a:r>
          </a:p>
          <a:p>
            <a:pPr marL="1097280" lvl="1" indent="-457200">
              <a:buFont typeface="Wingdings"/>
              <a:buChar char="²"/>
            </a:pPr>
            <a:r>
              <a:rPr lang="en-US" dirty="0" smtClean="0">
                <a:solidFill>
                  <a:schemeClr val="tx1"/>
                </a:solidFill>
                <a:latin typeface="Teen" panose="02000400000000000000" pitchFamily="2" charset="0"/>
                <a:sym typeface="Wingdings"/>
              </a:rPr>
              <a:t>Visualization of the spine </a:t>
            </a:r>
            <a:r>
              <a:rPr lang="en-US" dirty="0" smtClean="0">
                <a:solidFill>
                  <a:schemeClr val="tx1"/>
                </a:solidFill>
                <a:latin typeface="Teen" panose="02000400000000000000" pitchFamily="2" charset="0"/>
                <a:sym typeface="Wingdings" panose="05000000000000000000" pitchFamily="2" charset="2"/>
              </a:rPr>
              <a:t>to rule out splaying and ensure continuous skin covering.</a:t>
            </a:r>
          </a:p>
          <a:p>
            <a:pPr marL="1097280" lvl="1" indent="-457200">
              <a:buFont typeface="Wingdings"/>
              <a:buChar char="²"/>
            </a:pPr>
            <a:r>
              <a:rPr lang="en-US" dirty="0" smtClean="0">
                <a:solidFill>
                  <a:schemeClr val="tx1"/>
                </a:solidFill>
                <a:latin typeface="Teen" panose="02000400000000000000" pitchFamily="2" charset="0"/>
                <a:sym typeface="Wingdings" panose="05000000000000000000" pitchFamily="2" charset="2"/>
              </a:rPr>
              <a:t>Cord Insertion evaluation.</a:t>
            </a:r>
            <a:endParaRPr lang="en-US" dirty="0" smtClean="0">
              <a:solidFill>
                <a:schemeClr val="tx1"/>
              </a:solidFill>
              <a:latin typeface="Teen" panose="02000400000000000000" pitchFamily="2" charset="0"/>
              <a:sym typeface="Wingdings"/>
            </a:endParaRPr>
          </a:p>
          <a:p>
            <a:pPr marL="457200" indent="-457200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Coronal</a:t>
            </a:r>
          </a:p>
          <a:p>
            <a:pPr lvl="1" indent="0"/>
            <a:endParaRPr lang="en-US" dirty="0">
              <a:solidFill>
                <a:schemeClr val="tx1"/>
              </a:solidFill>
            </a:endParaRPr>
          </a:p>
          <a:p>
            <a:pPr marL="1097280" lvl="1" indent="-457200">
              <a:buFont typeface="Wingdings"/>
              <a:buChar char="²"/>
            </a:pPr>
            <a:endParaRPr lang="en-US" dirty="0"/>
          </a:p>
          <a:p>
            <a:pPr marL="1097280" lvl="1" indent="-457200">
              <a:buFont typeface="Wingdings"/>
              <a:buChar char="²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77588"/>
            <a:ext cx="8839200" cy="1219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2"/>
                </a:solidFill>
                <a:latin typeface="Teen" panose="02000400000000000000" pitchFamily="2" charset="0"/>
              </a:rPr>
              <a:t>Scanning Planes</a:t>
            </a:r>
            <a:endParaRPr lang="en-US" sz="6600" dirty="0">
              <a:solidFill>
                <a:schemeClr val="tx2"/>
              </a:solidFill>
              <a:latin typeface="Teen" panose="02000400000000000000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371600" y="1600200"/>
            <a:ext cx="76962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50" b="1" dirty="0" smtClean="0">
                <a:solidFill>
                  <a:schemeClr val="bg2"/>
                </a:solidFill>
                <a:latin typeface="Teen" panose="02000400000000000000" pitchFamily="2" charset="0"/>
              </a:rPr>
              <a:t>Sagittal, Transverse, and Coronal</a:t>
            </a:r>
            <a:endParaRPr lang="en-US" sz="3050" b="1" dirty="0">
              <a:solidFill>
                <a:schemeClr val="bg2"/>
              </a:solidFill>
              <a:latin typeface="Teen" panose="02000400000000000000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1596788"/>
            <a:ext cx="1295400" cy="9940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een" panose="02000400000000000000" pitchFamily="2" charset="0"/>
              </a:rPr>
              <a:t>3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een" panose="02000400000000000000" pitchFamily="2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9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41812"/>
            <a:ext cx="2586038" cy="407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2900" dirty="0" smtClean="0">
                <a:latin typeface="Teen" panose="02000400000000000000" pitchFamily="2" charset="0"/>
              </a:rPr>
              <a:t>Systems/Structures Contained in the Fetal Abdomen</a:t>
            </a:r>
            <a:endParaRPr lang="en-US" sz="2900" dirty="0">
              <a:latin typeface="Teen" panose="02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 Digestive System</a:t>
            </a:r>
          </a:p>
          <a:p>
            <a:pPr lvl="1"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sym typeface="Wingdings"/>
              </a:rPr>
              <a:t> 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esophagus, stomach, liver/</a:t>
            </a:r>
            <a:r>
              <a:rPr lang="en-US" dirty="0" err="1" smtClean="0">
                <a:latin typeface="Teen" panose="02000400000000000000" pitchFamily="2" charset="0"/>
                <a:sym typeface="Wingdings"/>
              </a:rPr>
              <a:t>gb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, pancreas, small intestine, and large intestine</a:t>
            </a:r>
          </a:p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 Lymphatic System</a:t>
            </a:r>
          </a:p>
          <a:p>
            <a:pPr lvl="1"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sym typeface="Wingdings"/>
              </a:rPr>
              <a:t> 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spleen and lymph nodes</a:t>
            </a:r>
          </a:p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 Vascular System</a:t>
            </a:r>
          </a:p>
          <a:p>
            <a:pPr lvl="1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 </a:t>
            </a:r>
            <a:r>
              <a:rPr lang="en-US" dirty="0" err="1" smtClean="0">
                <a:latin typeface="Teen" panose="02000400000000000000" pitchFamily="2" charset="0"/>
                <a:sym typeface="Wingdings"/>
              </a:rPr>
              <a:t>abd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. aorta and inferior vena cava</a:t>
            </a:r>
          </a:p>
          <a:p>
            <a:pPr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sym typeface="Wingdings"/>
              </a:rPr>
              <a:t> 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Biliary System</a:t>
            </a:r>
          </a:p>
          <a:p>
            <a:pPr lvl="1"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sym typeface="Wingdings"/>
              </a:rPr>
              <a:t> 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gallbladder and bile ducts</a:t>
            </a:r>
          </a:p>
          <a:p>
            <a:pPr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sym typeface="Wingdings"/>
              </a:rPr>
              <a:t> 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Urinary System</a:t>
            </a:r>
          </a:p>
          <a:p>
            <a:pPr lvl="1">
              <a:buFont typeface="Wingdings"/>
              <a:buChar char="²"/>
            </a:pPr>
            <a:r>
              <a:rPr lang="en-US" dirty="0">
                <a:latin typeface="Teen" panose="02000400000000000000" pitchFamily="2" charset="0"/>
                <a:sym typeface="Wingdings"/>
              </a:rPr>
              <a:t> 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kidneys, ureters, and (distended) bladder</a:t>
            </a:r>
            <a:endParaRPr lang="en-US" dirty="0"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Teen" panose="02000400000000000000" pitchFamily="2" charset="0"/>
              </a:rPr>
              <a:t>Abdominal Wall</a:t>
            </a:r>
            <a:endParaRPr lang="en-US" sz="6000" dirty="0">
              <a:latin typeface="Teen" panose="02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038600" cy="50398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Echogenic skin line</a:t>
            </a:r>
          </a:p>
          <a:p>
            <a:pPr>
              <a:buFont typeface="Wingdings"/>
              <a:buChar char="²"/>
            </a:pPr>
            <a:r>
              <a:rPr lang="en-US" dirty="0" err="1" smtClean="0">
                <a:latin typeface="Teen" panose="02000400000000000000" pitchFamily="2" charset="0"/>
                <a:sym typeface="Wingdings"/>
              </a:rPr>
              <a:t>Hypoechoic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 muscle layer</a:t>
            </a:r>
          </a:p>
          <a:p>
            <a:pPr lvl="1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Mimics ascites</a:t>
            </a:r>
          </a:p>
          <a:p>
            <a:pPr lvl="2">
              <a:buFont typeface="Wingdings"/>
              <a:buChar char="²"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“</a:t>
            </a:r>
            <a:r>
              <a:rPr lang="en-US" dirty="0" err="1" smtClean="0">
                <a:latin typeface="Teen" panose="02000400000000000000" pitchFamily="2" charset="0"/>
                <a:sym typeface="Wingdings"/>
              </a:rPr>
              <a:t>Pseudoascites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”</a:t>
            </a:r>
          </a:p>
          <a:p>
            <a:pPr marL="1377950" lvl="3" indent="-234950">
              <a:buNone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1.  contained to anterior       abdomen</a:t>
            </a:r>
          </a:p>
          <a:p>
            <a:pPr marL="1377950" lvl="3" indent="-234950">
              <a:buNone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2. traceable to rib edges</a:t>
            </a:r>
          </a:p>
          <a:p>
            <a:pPr marL="1433513" lvl="3" indent="-290513">
              <a:buNone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3.  it is not found in peritoneal spaces</a:t>
            </a:r>
          </a:p>
          <a:p>
            <a:pPr marL="1433513" lvl="3" indent="-290513">
              <a:buNone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4.  it doesn’t outline </a:t>
            </a:r>
            <a:r>
              <a:rPr lang="en-US" dirty="0" err="1" smtClean="0">
                <a:latin typeface="Teen" panose="02000400000000000000" pitchFamily="2" charset="0"/>
                <a:sym typeface="Wingdings"/>
              </a:rPr>
              <a:t>falciform</a:t>
            </a:r>
            <a:r>
              <a:rPr lang="en-US" dirty="0" smtClean="0">
                <a:latin typeface="Teen" panose="02000400000000000000" pitchFamily="2" charset="0"/>
                <a:sym typeface="Wingdings"/>
              </a:rPr>
              <a:t> ligament or umbilical vein</a:t>
            </a:r>
          </a:p>
          <a:p>
            <a:pPr marL="1433513" lvl="3" indent="-290513">
              <a:buNone/>
            </a:pPr>
            <a:r>
              <a:rPr lang="en-US" dirty="0" smtClean="0">
                <a:latin typeface="Teen" panose="02000400000000000000" pitchFamily="2" charset="0"/>
                <a:sym typeface="Wingdings"/>
              </a:rPr>
              <a:t>5.  it doesn’t outline intra-abdominal structures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169516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981201" y="6493878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een" panose="02000400000000000000" pitchFamily="2" charset="0"/>
              </a:rPr>
              <a:t>http://www.fetalultrasound.com/online/text/8-038_files/image002.jpg</a:t>
            </a:r>
            <a:endParaRPr lang="en-US" sz="1600" dirty="0">
              <a:latin typeface="Teen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222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een" panose="02000400000000000000" pitchFamily="2" charset="0"/>
              </a:rPr>
              <a:t>Umbilical Cord Insertion</a:t>
            </a:r>
            <a:endParaRPr lang="en-US" sz="5400" dirty="0">
              <a:latin typeface="Teen" panose="020004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2776" y="5029200"/>
            <a:ext cx="8160224" cy="167640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Wingdings"/>
              <a:buChar char="²"/>
            </a:pPr>
            <a:r>
              <a:rPr lang="en-US" sz="2000" dirty="0" smtClean="0">
                <a:latin typeface="Teen" panose="02000400000000000000" pitchFamily="2" charset="0"/>
              </a:rPr>
              <a:t>There should be a smooth transition between the umbilical cord and the abdominal wall </a:t>
            </a:r>
          </a:p>
          <a:p>
            <a:pPr marL="342900" lvl="1" indent="-342900">
              <a:buFont typeface="Wingdings"/>
              <a:buChar char="²"/>
            </a:pPr>
            <a:r>
              <a:rPr lang="en-US" sz="2000" dirty="0" smtClean="0">
                <a:latin typeface="Teen" panose="02000400000000000000" pitchFamily="2" charset="0"/>
              </a:rPr>
              <a:t>Umbilical herniation after 12 weeks is abnormal.</a:t>
            </a:r>
          </a:p>
          <a:p>
            <a:pPr marL="342900" lvl="1" indent="-342900">
              <a:buFont typeface="Wingdings"/>
              <a:buChar char="²"/>
            </a:pPr>
            <a:r>
              <a:rPr lang="en-US" sz="2000" dirty="0" err="1" smtClean="0">
                <a:latin typeface="Teen" panose="02000400000000000000" pitchFamily="2" charset="0"/>
              </a:rPr>
              <a:t>Cephalad</a:t>
            </a:r>
            <a:r>
              <a:rPr lang="en-US" sz="2000" dirty="0" smtClean="0">
                <a:latin typeface="Teen" panose="02000400000000000000" pitchFamily="2" charset="0"/>
              </a:rPr>
              <a:t>-oblique </a:t>
            </a:r>
            <a:r>
              <a:rPr lang="en-US" sz="2000" dirty="0">
                <a:latin typeface="Teen" panose="02000400000000000000" pitchFamily="2" charset="0"/>
              </a:rPr>
              <a:t>course of </a:t>
            </a:r>
            <a:r>
              <a:rPr lang="en-US" sz="2000" dirty="0" smtClean="0">
                <a:latin typeface="Teen" panose="02000400000000000000" pitchFamily="2" charset="0"/>
              </a:rPr>
              <a:t>the umbilical </a:t>
            </a:r>
            <a:r>
              <a:rPr lang="en-US" sz="2000" dirty="0">
                <a:latin typeface="Teen" panose="02000400000000000000" pitchFamily="2" charset="0"/>
              </a:rPr>
              <a:t>vein that </a:t>
            </a:r>
            <a:r>
              <a:rPr lang="en-US" sz="2000" dirty="0" smtClean="0">
                <a:latin typeface="Teen" panose="02000400000000000000" pitchFamily="2" charset="0"/>
              </a:rPr>
              <a:t>enters the </a:t>
            </a:r>
            <a:r>
              <a:rPr lang="en-US" sz="2000" dirty="0">
                <a:latin typeface="Teen" panose="02000400000000000000" pitchFamily="2" charset="0"/>
              </a:rPr>
              <a:t>left portal </a:t>
            </a:r>
            <a:r>
              <a:rPr lang="en-US" sz="2000" dirty="0" smtClean="0">
                <a:latin typeface="Teen" panose="02000400000000000000" pitchFamily="2" charset="0"/>
              </a:rPr>
              <a:t>vein.</a:t>
            </a:r>
            <a:endParaRPr lang="en-US" sz="2000" dirty="0">
              <a:latin typeface="Teen" panose="02000400000000000000" pitchFamily="2" charset="0"/>
            </a:endParaRPr>
          </a:p>
          <a:p>
            <a:pPr marL="342900" lvl="1" indent="-342900">
              <a:buFont typeface="Wingdings"/>
              <a:buChar char="²"/>
            </a:pPr>
            <a:r>
              <a:rPr lang="en-US" sz="2000" dirty="0" err="1" smtClean="0">
                <a:latin typeface="Teen" panose="02000400000000000000" pitchFamily="2" charset="0"/>
              </a:rPr>
              <a:t>Caudad</a:t>
            </a:r>
            <a:r>
              <a:rPr lang="en-US" sz="2000" dirty="0" smtClean="0">
                <a:latin typeface="Teen" panose="02000400000000000000" pitchFamily="2" charset="0"/>
              </a:rPr>
              <a:t> </a:t>
            </a:r>
            <a:r>
              <a:rPr lang="en-US" sz="2000" dirty="0">
                <a:latin typeface="Teen" panose="02000400000000000000" pitchFamily="2" charset="0"/>
              </a:rPr>
              <a:t>course of the umbilical arteries from the abdominal insertion to the common </a:t>
            </a:r>
            <a:r>
              <a:rPr lang="en-US" sz="2000" dirty="0" smtClean="0">
                <a:latin typeface="Teen" panose="02000400000000000000" pitchFamily="2" charset="0"/>
              </a:rPr>
              <a:t>iliac </a:t>
            </a:r>
            <a:r>
              <a:rPr lang="en-US" sz="2000" dirty="0">
                <a:latin typeface="Teen" panose="02000400000000000000" pitchFamily="2" charset="0"/>
              </a:rPr>
              <a:t>arteries  (lateral </a:t>
            </a:r>
            <a:r>
              <a:rPr lang="en-US" sz="2000" dirty="0" smtClean="0">
                <a:latin typeface="Teen" panose="02000400000000000000" pitchFamily="2" charset="0"/>
              </a:rPr>
              <a:t>to the </a:t>
            </a:r>
            <a:r>
              <a:rPr lang="en-US" sz="2000" dirty="0">
                <a:latin typeface="Teen" panose="02000400000000000000" pitchFamily="2" charset="0"/>
              </a:rPr>
              <a:t>bladder</a:t>
            </a:r>
            <a:r>
              <a:rPr lang="en-US" sz="2000" dirty="0" smtClean="0">
                <a:latin typeface="Teen" panose="02000400000000000000" pitchFamily="2" charset="0"/>
              </a:rPr>
              <a:t>).</a:t>
            </a:r>
            <a:endParaRPr lang="en-US" sz="2000" dirty="0">
              <a:latin typeface="Teen" panose="02000400000000000000" pitchFamily="2" charset="0"/>
            </a:endParaRPr>
          </a:p>
          <a:p>
            <a:endParaRPr lang="en-US" dirty="0"/>
          </a:p>
        </p:txBody>
      </p:sp>
      <p:pic>
        <p:nvPicPr>
          <p:cNvPr id="4098" name="Picture 2" descr="http://www.fetalultrasound.com/online/text/3-237_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8" y="1592239"/>
            <a:ext cx="3877101" cy="3283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etalultrasound.com/online/text/3-237_files/image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5"/>
          <a:stretch/>
        </p:blipFill>
        <p:spPr bwMode="auto">
          <a:xfrm>
            <a:off x="4800600" y="1592239"/>
            <a:ext cx="3810000" cy="3283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1346</TotalTime>
  <Words>1098</Words>
  <Application>Microsoft Office PowerPoint</Application>
  <PresentationFormat>On-screen Show (4:3)</PresentationFormat>
  <Paragraphs>192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Median</vt:lpstr>
      <vt:lpstr>Anatomy and Physiology  of the  Fetal Abdomen </vt:lpstr>
      <vt:lpstr>Why do we evaluate the fetal abdomen?</vt:lpstr>
      <vt:lpstr>Evaluation of the Fetal Abdomen Depends on:</vt:lpstr>
      <vt:lpstr>Fetal Presentation / Fetal Flexion</vt:lpstr>
      <vt:lpstr>Amniotic Fluid</vt:lpstr>
      <vt:lpstr>Scanning Planes</vt:lpstr>
      <vt:lpstr>Systems/Structures Contained in the Fetal Abdomen</vt:lpstr>
      <vt:lpstr>Abdominal Wall</vt:lpstr>
      <vt:lpstr>Umbilical Cord Insertion</vt:lpstr>
      <vt:lpstr>Embryology </vt:lpstr>
      <vt:lpstr>   Stomach</vt:lpstr>
      <vt:lpstr>Abdominal Circumference </vt:lpstr>
      <vt:lpstr>PowerPoint Presentation</vt:lpstr>
      <vt:lpstr>     Intestines</vt:lpstr>
      <vt:lpstr>PowerPoint Presentation</vt:lpstr>
      <vt:lpstr>Midgut Herniation</vt:lpstr>
      <vt:lpstr>Small Intestines</vt:lpstr>
      <vt:lpstr>Large Intestines</vt:lpstr>
      <vt:lpstr>PowerPoint Presentation</vt:lpstr>
      <vt:lpstr>PowerPoint Presentation</vt:lpstr>
      <vt:lpstr> Liver</vt:lpstr>
      <vt:lpstr>Landmarks</vt:lpstr>
      <vt:lpstr>    Gallbladder/Biliary Tree</vt:lpstr>
      <vt:lpstr>PowerPoint Presentation</vt:lpstr>
      <vt:lpstr>   Spleen</vt:lpstr>
      <vt:lpstr>Pancreas</vt:lpstr>
      <vt:lpstr>    Kidneys</vt:lpstr>
      <vt:lpstr>PowerPoint Presentation</vt:lpstr>
      <vt:lpstr>Accompanying  Structures </vt:lpstr>
      <vt:lpstr>  Bladder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Physiology of the Fetal Abdomen</dc:title>
  <dc:creator>phillips</dc:creator>
  <cp:lastModifiedBy>MichelleWilson</cp:lastModifiedBy>
  <cp:revision>78</cp:revision>
  <dcterms:created xsi:type="dcterms:W3CDTF">2014-11-16T00:41:35Z</dcterms:created>
  <dcterms:modified xsi:type="dcterms:W3CDTF">2018-11-19T03:59:14Z</dcterms:modified>
</cp:coreProperties>
</file>