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4" r:id="rId7"/>
    <p:sldId id="259" r:id="rId8"/>
    <p:sldId id="266" r:id="rId9"/>
    <p:sldId id="268" r:id="rId10"/>
    <p:sldId id="270" r:id="rId11"/>
    <p:sldId id="262" r:id="rId12"/>
    <p:sldId id="267" r:id="rId13"/>
    <p:sldId id="271" r:id="rId14"/>
    <p:sldId id="272" r:id="rId15"/>
    <p:sldId id="269" r:id="rId16"/>
    <p:sldId id="274" r:id="rId17"/>
    <p:sldId id="276" r:id="rId18"/>
    <p:sldId id="275" r:id="rId19"/>
    <p:sldId id="277" r:id="rId20"/>
    <p:sldId id="278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B129A-240A-4B08-9B83-BB2C47428EE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9BF7B-41FB-4129-ADB8-21550DB7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4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http://www.sonoguide.com/abdominal_aortic_aneurysm.html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9BF7B-41FB-4129-ADB8-21550DB709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2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A05E-5D1A-4A58-96BE-45A79D9420C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5BE3C-F83B-46BC-A4D7-BF610E70BE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A05E-5D1A-4A58-96BE-45A79D9420C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BE3C-F83B-46BC-A4D7-BF610E70B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A05E-5D1A-4A58-96BE-45A79D9420C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BE3C-F83B-46BC-A4D7-BF610E70B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A05E-5D1A-4A58-96BE-45A79D9420C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BE3C-F83B-46BC-A4D7-BF610E70B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A05E-5D1A-4A58-96BE-45A79D9420C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BE3C-F83B-46BC-A4D7-BF610E70B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A05E-5D1A-4A58-96BE-45A79D9420C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BE3C-F83B-46BC-A4D7-BF610E70BE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A05E-5D1A-4A58-96BE-45A79D9420C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BE3C-F83B-46BC-A4D7-BF610E70BE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A05E-5D1A-4A58-96BE-45A79D9420C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BE3C-F83B-46BC-A4D7-BF610E70B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A05E-5D1A-4A58-96BE-45A79D9420C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BE3C-F83B-46BC-A4D7-BF610E70B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A05E-5D1A-4A58-96BE-45A79D9420C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BE3C-F83B-46BC-A4D7-BF610E70B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A05E-5D1A-4A58-96BE-45A79D9420C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BE3C-F83B-46BC-A4D7-BF610E70BE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C81A05E-5D1A-4A58-96BE-45A79D9420C2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D5BE3C-F83B-46BC-A4D7-BF610E70BE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microsoft.com/office/2007/relationships/hdphoto" Target="../media/hdphoto5.wdp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microsoft.com/office/2007/relationships/hdphoto" Target="../media/hdphoto6.wdp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16.jpeg"/><Relationship Id="rId5" Type="http://schemas.openxmlformats.org/officeDocument/2006/relationships/image" Target="../media/image12.jpe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Abdomen and Pelvic Pathologies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Winter 2019</a:t>
            </a:r>
            <a:endParaRPr lang="en-US" dirty="0" smtClean="0"/>
          </a:p>
          <a:p>
            <a:r>
              <a:rPr lang="en-US" dirty="0" smtClean="0"/>
              <a:t>DMS </a:t>
            </a:r>
            <a:r>
              <a:rPr lang="en-US" dirty="0" smtClean="0"/>
              <a:t>433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315200" cy="1154097"/>
          </a:xfrm>
        </p:spPr>
        <p:txBody>
          <a:bodyPr/>
          <a:lstStyle/>
          <a:p>
            <a:r>
              <a:rPr lang="en-US" dirty="0" smtClean="0"/>
              <a:t>Adrenal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447800"/>
            <a:ext cx="3566160" cy="3593592"/>
          </a:xfrm>
        </p:spPr>
        <p:txBody>
          <a:bodyPr/>
          <a:lstStyle/>
          <a:p>
            <a:r>
              <a:rPr lang="en-US" dirty="0" smtClean="0"/>
              <a:t>Will compensate with renal agenesis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 flipV="1">
            <a:off x="6781800" y="6338887"/>
            <a:ext cx="1466088" cy="5953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http://www.fetalultrasound.com/online/text/3-033_files/image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92169"/>
            <a:ext cx="3238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jultrasoundmed.org/content/24/8/1049/F2/graphic-3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273465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sonoworld.com/images/FetusItemImages/Images%202011/Adrenal%20hemorrhage%20Cuillier2011/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15" y="4713030"/>
            <a:ext cx="2491277" cy="191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synapse.koreamed.org/ArticleImage/1113APEM/apem-17-53-g002-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87" y="4419600"/>
            <a:ext cx="5236613" cy="237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5444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Genitourinary System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6096000"/>
            <a:ext cx="1676400" cy="240792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724400" y="1022350"/>
            <a:ext cx="3566160" cy="3595687"/>
          </a:xfrm>
        </p:spPr>
        <p:txBody>
          <a:bodyPr/>
          <a:lstStyle/>
          <a:p>
            <a:r>
              <a:rPr lang="en-US" dirty="0" smtClean="0"/>
              <a:t>Renal agenesis-</a:t>
            </a:r>
          </a:p>
          <a:p>
            <a:pPr lvl="1"/>
            <a:r>
              <a:rPr lang="en-US" dirty="0" smtClean="0"/>
              <a:t>Unilateral or bilateral</a:t>
            </a:r>
          </a:p>
          <a:p>
            <a:pPr lvl="1"/>
            <a:r>
              <a:rPr lang="en-US" dirty="0" err="1" smtClean="0"/>
              <a:t>Oligohydramnios</a:t>
            </a:r>
            <a:endParaRPr lang="en-US" dirty="0" smtClean="0"/>
          </a:p>
          <a:p>
            <a:pPr lvl="1"/>
            <a:r>
              <a:rPr lang="en-US" dirty="0" smtClean="0"/>
              <a:t>Empty bladder</a:t>
            </a:r>
          </a:p>
          <a:p>
            <a:pPr lvl="1"/>
            <a:r>
              <a:rPr lang="en-US" dirty="0" err="1" smtClean="0"/>
              <a:t>Eval</a:t>
            </a:r>
            <a:r>
              <a:rPr lang="en-US" dirty="0" smtClean="0"/>
              <a:t> for renal arteries</a:t>
            </a:r>
          </a:p>
          <a:p>
            <a:pPr lvl="1"/>
            <a:r>
              <a:rPr lang="en-US" dirty="0" smtClean="0"/>
              <a:t>Beware of adrenal glands</a:t>
            </a:r>
          </a:p>
          <a:p>
            <a:r>
              <a:rPr lang="en-US" dirty="0" smtClean="0"/>
              <a:t>Ectopic kidneys-anywhere</a:t>
            </a:r>
          </a:p>
          <a:p>
            <a:r>
              <a:rPr lang="en-US" dirty="0" smtClean="0"/>
              <a:t>Horseshoe Kidney-fused poles at midline</a:t>
            </a:r>
          </a:p>
          <a:p>
            <a:r>
              <a:rPr lang="en-US" dirty="0" smtClean="0"/>
              <a:t>Renal Tumors</a:t>
            </a:r>
          </a:p>
        </p:txBody>
      </p:sp>
      <p:pic>
        <p:nvPicPr>
          <p:cNvPr id="5122" name="Picture 2" descr="http://www.fetalultrasound.com/online/text/9-007_files/image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22350"/>
            <a:ext cx="23876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onoworld.com/images/FetusItemImages/Images_2010/Cases/Renal_agenesis_Asali/Renal_agenesi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2139950" cy="164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rialx.com/curetalk/wp-content/blogs.dir/7/files/2011/05/diseases/Renal_Agenesi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67710"/>
            <a:ext cx="2663825" cy="191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486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Prune Belly Syndrome </a:t>
            </a:r>
            <a:r>
              <a:rPr lang="en-US" sz="1600" dirty="0" smtClean="0"/>
              <a:t>(</a:t>
            </a:r>
            <a:r>
              <a:rPr lang="en-US" sz="1600" dirty="0"/>
              <a:t>Urethral Obstruction </a:t>
            </a:r>
            <a:r>
              <a:rPr lang="en-US" sz="1600" dirty="0" smtClean="0"/>
              <a:t>Malformation)</a:t>
            </a: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600200"/>
            <a:ext cx="4099560" cy="4736592"/>
          </a:xfrm>
        </p:spPr>
        <p:txBody>
          <a:bodyPr/>
          <a:lstStyle/>
          <a:p>
            <a:r>
              <a:rPr lang="en-US" dirty="0" smtClean="0"/>
              <a:t>Distention of </a:t>
            </a:r>
            <a:r>
              <a:rPr lang="en-US" dirty="0" err="1" smtClean="0"/>
              <a:t>Abd</a:t>
            </a:r>
            <a:r>
              <a:rPr lang="en-US" dirty="0" smtClean="0"/>
              <a:t> Wall</a:t>
            </a:r>
          </a:p>
          <a:p>
            <a:r>
              <a:rPr lang="en-US" dirty="0" smtClean="0"/>
              <a:t>Obstruction of urinary tract</a:t>
            </a:r>
          </a:p>
          <a:p>
            <a:r>
              <a:rPr lang="en-US" dirty="0" smtClean="0"/>
              <a:t>Cryptorchidism</a:t>
            </a:r>
          </a:p>
          <a:p>
            <a:endParaRPr lang="en-US" dirty="0"/>
          </a:p>
          <a:p>
            <a:pPr marL="45720" indent="0">
              <a:buNone/>
            </a:pPr>
            <a:r>
              <a:rPr lang="en-US" dirty="0" smtClean="0"/>
              <a:t>Often see ascites or very distended bladder. Thick wall bladder, hydro, </a:t>
            </a:r>
            <a:r>
              <a:rPr lang="en-US" dirty="0" err="1" smtClean="0"/>
              <a:t>megaureter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81728" y="6172200"/>
            <a:ext cx="1490472" cy="166687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pic>
        <p:nvPicPr>
          <p:cNvPr id="8194" name="Picture 2" descr="https://encrypted-tbn3.gstatic.com/images?q=tbn:ANd9GcRWorbjCn7LSGeSajHjYMpl3XMbQ0AqQ7bF8QqJ9HkbDlGKNEL4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fetalultrasound.com/online/text/9-042_files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70024"/>
            <a:ext cx="3505200" cy="48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3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315200" cy="793812"/>
          </a:xfrm>
        </p:spPr>
        <p:txBody>
          <a:bodyPr/>
          <a:lstStyle/>
          <a:p>
            <a:r>
              <a:rPr lang="en-US" dirty="0" smtClean="0"/>
              <a:t>Patent </a:t>
            </a:r>
            <a:r>
              <a:rPr lang="en-US" dirty="0" err="1" smtClean="0"/>
              <a:t>Urachus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3566160" cy="1524000"/>
          </a:xfrm>
        </p:spPr>
        <p:txBody>
          <a:bodyPr/>
          <a:lstStyle/>
          <a:p>
            <a:r>
              <a:rPr lang="en-US" dirty="0" smtClean="0"/>
              <a:t>Cystic structures leading from the bladder to the umbilicus</a:t>
            </a:r>
          </a:p>
          <a:p>
            <a:pPr lvl="1"/>
            <a:r>
              <a:rPr lang="en-US" dirty="0" smtClean="0"/>
              <a:t>Anterior </a:t>
            </a:r>
            <a:r>
              <a:rPr lang="en-US" dirty="0" err="1" smtClean="0"/>
              <a:t>abd</a:t>
            </a:r>
            <a:r>
              <a:rPr lang="en-US" dirty="0" smtClean="0"/>
              <a:t> wall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57800" y="990600"/>
            <a:ext cx="3566160" cy="359568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Urachal</a:t>
            </a:r>
            <a:r>
              <a:rPr lang="en-US" dirty="0" smtClean="0"/>
              <a:t> cyst</a:t>
            </a:r>
          </a:p>
          <a:p>
            <a:pPr lvl="1"/>
            <a:r>
              <a:rPr lang="en-US" dirty="0" smtClean="0"/>
              <a:t>Cystic mass along the duct</a:t>
            </a:r>
          </a:p>
          <a:p>
            <a:pPr lvl="1"/>
            <a:r>
              <a:rPr lang="en-US" dirty="0" smtClean="0"/>
              <a:t>No communication with bladder</a:t>
            </a:r>
          </a:p>
          <a:p>
            <a:r>
              <a:rPr lang="en-US" dirty="0" err="1" smtClean="0"/>
              <a:t>Urachal</a:t>
            </a:r>
            <a:r>
              <a:rPr lang="en-US" dirty="0" smtClean="0"/>
              <a:t> Sinus</a:t>
            </a:r>
          </a:p>
          <a:p>
            <a:pPr lvl="1"/>
            <a:r>
              <a:rPr lang="en-US" dirty="0" smtClean="0"/>
              <a:t>Cystic mass communicates with the </a:t>
            </a:r>
            <a:r>
              <a:rPr lang="en-US" dirty="0" err="1" smtClean="0"/>
              <a:t>abd</a:t>
            </a:r>
            <a:r>
              <a:rPr lang="en-US" dirty="0" smtClean="0"/>
              <a:t> wall</a:t>
            </a:r>
          </a:p>
          <a:p>
            <a:pPr lvl="1"/>
            <a:r>
              <a:rPr lang="en-US" dirty="0" smtClean="0"/>
              <a:t>No communication with bladder</a:t>
            </a:r>
          </a:p>
          <a:p>
            <a:r>
              <a:rPr lang="en-US" dirty="0" smtClean="0"/>
              <a:t>Partially patent </a:t>
            </a:r>
            <a:r>
              <a:rPr lang="en-US" dirty="0" err="1" smtClean="0"/>
              <a:t>urachus</a:t>
            </a:r>
            <a:endParaRPr lang="en-US" dirty="0" smtClean="0"/>
          </a:p>
          <a:p>
            <a:pPr lvl="1"/>
            <a:r>
              <a:rPr lang="en-US" dirty="0" smtClean="0"/>
              <a:t>Cystic tubular structure communicating with the bladder but not the </a:t>
            </a:r>
            <a:r>
              <a:rPr lang="en-US" dirty="0" err="1" smtClean="0"/>
              <a:t>abd</a:t>
            </a:r>
            <a:r>
              <a:rPr lang="en-US" dirty="0" smtClean="0"/>
              <a:t> wall</a:t>
            </a:r>
            <a:endParaRPr lang="en-US" dirty="0"/>
          </a:p>
        </p:txBody>
      </p:sp>
      <p:pic>
        <p:nvPicPr>
          <p:cNvPr id="11266" name="Picture 2" descr="http://sonoworld.com/images/FetusItemImages/article-images/cord_placenta_membranes_amniotic_fluid/completely_patent_urachus_meyer_file/urach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2286000" cy="19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urology.ucsf.edu/sites/urology.ucsf.edu/files/styles/large/public/uploaded-images/basic-page/urachus_fig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3266"/>
            <a:ext cx="2495550" cy="167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mybwmc.org/sites/all/modules/adam/graphics/images/en/14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5361"/>
            <a:ext cx="1803400" cy="144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medinfo.psu.ac.th/pr/MedBoard/Img/201003211116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3481"/>
            <a:ext cx="2566988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dinfo.psu.ac.th/pr/MedBoard/Img/20100321111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516255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9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315200" cy="7682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Cystic Kidney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62000" y="2971800"/>
            <a:ext cx="73152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Multicystic</a:t>
            </a:r>
            <a:r>
              <a:rPr lang="en-US" dirty="0"/>
              <a:t> dysplastic </a:t>
            </a:r>
            <a:r>
              <a:rPr lang="en-US" dirty="0" smtClean="0"/>
              <a:t>disease</a:t>
            </a:r>
          </a:p>
          <a:p>
            <a:r>
              <a:rPr lang="en-US" dirty="0" smtClean="0"/>
              <a:t>Obstructive </a:t>
            </a:r>
            <a:r>
              <a:rPr lang="en-US" dirty="0"/>
              <a:t>cystic dysplastic </a:t>
            </a:r>
            <a:r>
              <a:rPr lang="en-US" dirty="0" smtClean="0"/>
              <a:t>disease or Cysts</a:t>
            </a:r>
          </a:p>
          <a:p>
            <a:r>
              <a:rPr lang="en-US" dirty="0" smtClean="0"/>
              <a:t>Polycystic Kidney Disease (PKD) or Potters Sequence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dirty="0" smtClean="0"/>
              <a:t>Autosomal Dominant</a:t>
            </a:r>
          </a:p>
          <a:p>
            <a:pPr lvl="2" algn="l"/>
            <a:r>
              <a:rPr lang="en-US" dirty="0" smtClean="0"/>
              <a:t>Higher incidence</a:t>
            </a:r>
          </a:p>
          <a:p>
            <a:pPr lvl="2" algn="l"/>
            <a:r>
              <a:rPr lang="en-US" dirty="0" smtClean="0"/>
              <a:t>Adult polycystic kidney disease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dirty="0" smtClean="0"/>
              <a:t>Autosomal Recessive</a:t>
            </a:r>
          </a:p>
          <a:p>
            <a:pPr lvl="2" algn="l"/>
            <a:r>
              <a:rPr lang="en-US" dirty="0" smtClean="0"/>
              <a:t>Infantile polycystic KD</a:t>
            </a:r>
          </a:p>
        </p:txBody>
      </p:sp>
    </p:spTree>
    <p:extLst>
      <p:ext uri="{BB962C8B-B14F-4D97-AF65-F5344CB8AC3E}">
        <p14:creationId xmlns:p14="http://schemas.microsoft.com/office/powerpoint/2010/main" val="16332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15200" cy="1154097"/>
          </a:xfrm>
        </p:spPr>
        <p:txBody>
          <a:bodyPr/>
          <a:lstStyle/>
          <a:p>
            <a:r>
              <a:rPr lang="en-US" dirty="0" smtClean="0"/>
              <a:t>ARPKD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071073"/>
            <a:ext cx="7315200" cy="3539527"/>
          </a:xfrm>
        </p:spPr>
        <p:txBody>
          <a:bodyPr/>
          <a:lstStyle/>
          <a:p>
            <a:r>
              <a:rPr lang="en-US" dirty="0" smtClean="0"/>
              <a:t>25% recurrence rate</a:t>
            </a:r>
          </a:p>
          <a:p>
            <a:r>
              <a:rPr lang="en-US" dirty="0" smtClean="0"/>
              <a:t>Multiple small cysts due to </a:t>
            </a:r>
            <a:r>
              <a:rPr lang="en-US" dirty="0" err="1" smtClean="0"/>
              <a:t>saccular</a:t>
            </a:r>
            <a:r>
              <a:rPr lang="en-US" dirty="0" smtClean="0"/>
              <a:t> dilatations (1-2mm)</a:t>
            </a:r>
          </a:p>
          <a:p>
            <a:pPr lvl="1"/>
            <a:r>
              <a:rPr lang="en-US" dirty="0" smtClean="0"/>
              <a:t>Too small to be seen as cysts-looks like echogenic solid lesion</a:t>
            </a:r>
          </a:p>
          <a:p>
            <a:pPr lvl="1"/>
            <a:r>
              <a:rPr lang="en-US" dirty="0" smtClean="0"/>
              <a:t>Very enlarged bilateral echogenic kidneys</a:t>
            </a:r>
          </a:p>
          <a:p>
            <a:pPr lvl="1"/>
            <a:r>
              <a:rPr lang="en-US" dirty="0" err="1" smtClean="0"/>
              <a:t>Oligohydramnios</a:t>
            </a:r>
            <a:r>
              <a:rPr lang="en-US" dirty="0" smtClean="0"/>
              <a:t> with no bladder</a:t>
            </a:r>
            <a:endParaRPr lang="en-US" dirty="0"/>
          </a:p>
        </p:txBody>
      </p:sp>
      <p:pic>
        <p:nvPicPr>
          <p:cNvPr id="15362" name="Picture 2" descr="https://iame.com/online/echogenic_fetal_kidneys/image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12" y="2057400"/>
            <a:ext cx="3739734" cy="257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clinicalimagingscience.org/articles/2013/3/1/images/JClinImagingSci_2013_3_1_13_109733_u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57400"/>
            <a:ext cx="3562016" cy="244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8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315200" cy="1154097"/>
          </a:xfrm>
        </p:spPr>
        <p:txBody>
          <a:bodyPr/>
          <a:lstStyle/>
          <a:p>
            <a:r>
              <a:rPr lang="en-US" dirty="0" smtClean="0"/>
              <a:t>ARPKD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436833"/>
            <a:ext cx="7315200" cy="14211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Rarely seen in utero</a:t>
            </a:r>
          </a:p>
          <a:p>
            <a:pPr lvl="1"/>
            <a:r>
              <a:rPr lang="en-US" dirty="0" smtClean="0"/>
              <a:t>May present with family history of polycystic kidney disease</a:t>
            </a:r>
          </a:p>
          <a:p>
            <a:r>
              <a:rPr lang="en-US" dirty="0" smtClean="0"/>
              <a:t>Liver, pancreas and spleen will typically also have cysts</a:t>
            </a:r>
          </a:p>
          <a:p>
            <a:r>
              <a:rPr lang="en-US" dirty="0"/>
              <a:t>http://sonoworld.com/fetus/page.aspx?id=539</a:t>
            </a: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16386" name="Picture 2" descr="http://sonoworld.com/images/FetusItemImages/article-images/urinary_and_adrenal/apck_aleksandra_files/01247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238513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sonoworld.com/images/FetusItemImages/article-images/urinary_and_adrenal/apck_aleksandra_files/01247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718" y="304800"/>
            <a:ext cx="2667000" cy="221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sonoworld.com/images/FetusItemImages/article-images/urinary_and_adrenal/apck_aleksandra_files/012475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00400"/>
            <a:ext cx="2361797" cy="196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sonoworld.com/images/FetusItemImages/images2007/Urninary/Autos_polyc_kidn_Cuillier260907/2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575206"/>
            <a:ext cx="2343150" cy="180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5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10134600" cy="69689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Multicystic</a:t>
            </a:r>
            <a:r>
              <a:rPr lang="en-US" dirty="0" smtClean="0"/>
              <a:t> dysplastic kidney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14938"/>
            <a:ext cx="7315200" cy="1573567"/>
          </a:xfrm>
        </p:spPr>
        <p:txBody>
          <a:bodyPr/>
          <a:lstStyle/>
          <a:p>
            <a:r>
              <a:rPr lang="en-US" dirty="0" smtClean="0"/>
              <a:t>Most common form</a:t>
            </a:r>
          </a:p>
          <a:p>
            <a:r>
              <a:rPr lang="en-US" dirty="0" smtClean="0"/>
              <a:t>Typically unilateral-therefore often </a:t>
            </a:r>
            <a:r>
              <a:rPr lang="en-US" dirty="0" err="1" smtClean="0"/>
              <a:t>nml</a:t>
            </a:r>
            <a:r>
              <a:rPr lang="en-US" dirty="0" smtClean="0"/>
              <a:t> fluid levels</a:t>
            </a:r>
          </a:p>
          <a:p>
            <a:r>
              <a:rPr lang="en-US" dirty="0" smtClean="0"/>
              <a:t>Multiple large anechoic cysts</a:t>
            </a:r>
          </a:p>
          <a:p>
            <a:r>
              <a:rPr lang="en-US" dirty="0" smtClean="0"/>
              <a:t>Kidney may vary is size </a:t>
            </a:r>
            <a:endParaRPr lang="en-US" dirty="0"/>
          </a:p>
        </p:txBody>
      </p:sp>
      <p:pic>
        <p:nvPicPr>
          <p:cNvPr id="14338" name="Picture 2" descr="http://images.radiopaedia.org/images/271812/9e35edece8b64f04aa36d00b113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8194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40" name="Picture 4" descr="http://www.fetalsono.com/teachfiles/Images/BilMCD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7947"/>
            <a:ext cx="248816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images.radiopaedia.org/images/271812/9e35edece8b64f04aa36d00b113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20" y="3871119"/>
            <a:ext cx="2834481" cy="283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proprofs.com/flashcards/upload/a44878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58320"/>
            <a:ext cx="1629686" cy="215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315200" cy="1154097"/>
          </a:xfrm>
        </p:spPr>
        <p:txBody>
          <a:bodyPr/>
          <a:lstStyle/>
          <a:p>
            <a:r>
              <a:rPr lang="en-US" dirty="0" smtClean="0"/>
              <a:t>Obstructive cystic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22433"/>
            <a:ext cx="7315200" cy="2335567"/>
          </a:xfrm>
        </p:spPr>
        <p:txBody>
          <a:bodyPr/>
          <a:lstStyle/>
          <a:p>
            <a:r>
              <a:rPr lang="en-US" dirty="0" smtClean="0"/>
              <a:t>Obstruction or atresia of one of the ureters extending from a duplicated renal system</a:t>
            </a:r>
          </a:p>
          <a:p>
            <a:r>
              <a:rPr lang="en-US" dirty="0" smtClean="0"/>
              <a:t>Typically present with </a:t>
            </a:r>
            <a:r>
              <a:rPr lang="en-US" dirty="0" err="1" smtClean="0"/>
              <a:t>oligohydramnios</a:t>
            </a:r>
            <a:endParaRPr lang="en-US" dirty="0" smtClean="0"/>
          </a:p>
          <a:p>
            <a:r>
              <a:rPr lang="en-US" dirty="0" smtClean="0"/>
              <a:t>Enlarged kidneys with smaller cortical cysts seen sometimes</a:t>
            </a:r>
          </a:p>
          <a:p>
            <a:r>
              <a:rPr lang="en-US" dirty="0" smtClean="0"/>
              <a:t>Bladder wall thickening</a:t>
            </a:r>
          </a:p>
          <a:p>
            <a:r>
              <a:rPr lang="en-US" dirty="0" smtClean="0"/>
              <a:t>Ureteral dilatation, with tortuous course</a:t>
            </a:r>
            <a:endParaRPr lang="en-US" dirty="0"/>
          </a:p>
        </p:txBody>
      </p:sp>
      <p:pic>
        <p:nvPicPr>
          <p:cNvPr id="13314" name="Picture 2" descr="http://sonoworld.com/images/FetusItemImages/article-images/urinary_and_adrenal/mdkd_elke_files/mdkd_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2" y="1371600"/>
            <a:ext cx="38766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nature.com/nrurol/journal/v11/n7/images/nrurol.2014.132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45053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sonoworld.com/images/FetusItemImages/article-images/Urinary_and_adrenal/rencyst_vid_pj/im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34889"/>
            <a:ext cx="1843087" cy="176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0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648200" cy="1154097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Solitus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6019800" cy="2335567"/>
          </a:xfrm>
        </p:spPr>
        <p:txBody>
          <a:bodyPr/>
          <a:lstStyle/>
          <a:p>
            <a:r>
              <a:rPr lang="en-US" dirty="0" smtClean="0"/>
              <a:t>Heart on left side</a:t>
            </a:r>
          </a:p>
          <a:p>
            <a:r>
              <a:rPr lang="en-US" dirty="0" smtClean="0"/>
              <a:t>Stomach on left side</a:t>
            </a:r>
          </a:p>
          <a:p>
            <a:r>
              <a:rPr lang="en-US" dirty="0" smtClean="0"/>
              <a:t>Liver on right side</a:t>
            </a:r>
          </a:p>
          <a:p>
            <a:r>
              <a:rPr lang="en-US" dirty="0" smtClean="0"/>
              <a:t>Portal vein on right side</a:t>
            </a:r>
          </a:p>
          <a:p>
            <a:r>
              <a:rPr lang="en-US" dirty="0" smtClean="0"/>
              <a:t>Abdominal aorta on left-closest to spine</a:t>
            </a:r>
            <a:endParaRPr lang="en-US" dirty="0"/>
          </a:p>
        </p:txBody>
      </p:sp>
      <p:pic>
        <p:nvPicPr>
          <p:cNvPr id="1026" name="Picture 2" descr="http://images.radiopaedia.org/images/1296034/1df3ebbe573c09e1f3ee9b3782e9c3_big_gall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2809875" cy="357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etalultrasound.com/online/text/7-004_files/image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17052" y="1555850"/>
            <a:ext cx="2409009" cy="177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fetalsono.com/teachfiles/Images/HydrC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35379"/>
            <a:ext cx="406399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fetalsono.com/teachfiles/Images/MCD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15326"/>
            <a:ext cx="2895600" cy="32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onoworld.com/images/FetusItemImages/article-images/Urinary_and_adrenal/MCRD_Manohar/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376428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jultrasoundmed.org/content/22/8/841/F1/graphic-2.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2" y="4164620"/>
            <a:ext cx="3180347" cy="226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3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Genitalia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Hermaphroditism</a:t>
            </a:r>
          </a:p>
          <a:p>
            <a:pPr lvl="1"/>
            <a:r>
              <a:rPr lang="en-US" dirty="0" smtClean="0"/>
              <a:t>Both male and female genitalia are present</a:t>
            </a:r>
          </a:p>
          <a:p>
            <a:r>
              <a:rPr lang="en-US" dirty="0" err="1" smtClean="0"/>
              <a:t>Hypospadia</a:t>
            </a:r>
            <a:endParaRPr lang="en-US" dirty="0" smtClean="0"/>
          </a:p>
          <a:p>
            <a:pPr lvl="1"/>
            <a:r>
              <a:rPr lang="en-US" dirty="0" err="1" smtClean="0"/>
              <a:t>Abnml</a:t>
            </a:r>
            <a:r>
              <a:rPr lang="en-US" dirty="0" smtClean="0"/>
              <a:t> urethral opening</a:t>
            </a:r>
          </a:p>
          <a:p>
            <a:r>
              <a:rPr lang="en-US" dirty="0" smtClean="0"/>
              <a:t>Cryptorchidism</a:t>
            </a:r>
          </a:p>
          <a:p>
            <a:pPr lvl="1"/>
            <a:r>
              <a:rPr lang="en-US" dirty="0" smtClean="0"/>
              <a:t>Failure of testes to descend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Hydrocele</a:t>
            </a:r>
          </a:p>
          <a:p>
            <a:pPr lvl="1"/>
            <a:r>
              <a:rPr lang="en-US" dirty="0" smtClean="0"/>
              <a:t>Fluid in scrotum</a:t>
            </a:r>
          </a:p>
          <a:p>
            <a:pPr lvl="2"/>
            <a:r>
              <a:rPr lang="en-US" dirty="0" smtClean="0"/>
              <a:t>Small </a:t>
            </a:r>
            <a:r>
              <a:rPr lang="en-US" dirty="0" err="1" smtClean="0"/>
              <a:t>amt</a:t>
            </a:r>
            <a:r>
              <a:rPr lang="en-US" dirty="0" smtClean="0"/>
              <a:t> is normal</a:t>
            </a:r>
          </a:p>
          <a:p>
            <a:r>
              <a:rPr lang="en-US" dirty="0" smtClean="0"/>
              <a:t>Fetal ovarian cysts</a:t>
            </a:r>
          </a:p>
          <a:p>
            <a:pPr lvl="1"/>
            <a:r>
              <a:rPr lang="en-US" dirty="0" smtClean="0"/>
              <a:t>Typically not serious</a:t>
            </a:r>
          </a:p>
        </p:txBody>
      </p:sp>
    </p:spTree>
    <p:extLst>
      <p:ext uri="{BB962C8B-B14F-4D97-AF65-F5344CB8AC3E}">
        <p14:creationId xmlns:p14="http://schemas.microsoft.com/office/powerpoint/2010/main" val="7344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36"/>
            <a:ext cx="7315200" cy="1154097"/>
          </a:xfrm>
        </p:spPr>
        <p:txBody>
          <a:bodyPr/>
          <a:lstStyle/>
          <a:p>
            <a:r>
              <a:rPr lang="en-US" dirty="0" smtClean="0"/>
              <a:t> Wall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1"/>
            <a:ext cx="7315200" cy="509016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Gastroschisis</a:t>
            </a:r>
            <a:r>
              <a:rPr lang="en-US" dirty="0" smtClean="0"/>
              <a:t>-herniation through an off mid-line defect in the </a:t>
            </a:r>
            <a:r>
              <a:rPr lang="en-US" dirty="0" err="1" smtClean="0"/>
              <a:t>abd</a:t>
            </a:r>
            <a:r>
              <a:rPr lang="en-US" dirty="0" smtClean="0"/>
              <a:t>. Wall. </a:t>
            </a:r>
          </a:p>
          <a:p>
            <a:pPr lvl="1"/>
            <a:r>
              <a:rPr lang="en-US" dirty="0" smtClean="0"/>
              <a:t>Typically to the right of the cord insertion site</a:t>
            </a:r>
          </a:p>
          <a:p>
            <a:r>
              <a:rPr lang="en-US" dirty="0" err="1" smtClean="0"/>
              <a:t>Omphalocele</a:t>
            </a:r>
            <a:r>
              <a:rPr lang="en-US" dirty="0" smtClean="0"/>
              <a:t>-occurs during normal bowel migration. Body stalk </a:t>
            </a:r>
            <a:r>
              <a:rPr lang="en-US" dirty="0" err="1" smtClean="0"/>
              <a:t>persistance</a:t>
            </a:r>
            <a:r>
              <a:rPr lang="en-US" dirty="0" smtClean="0"/>
              <a:t> . Always covered by a membrane. Cord inserts into protruding sac. Likely associated with other anomalies.</a:t>
            </a:r>
          </a:p>
          <a:p>
            <a:pPr lvl="1"/>
            <a:r>
              <a:rPr lang="en-US" dirty="0" smtClean="0"/>
              <a:t>Those containing only bowel</a:t>
            </a:r>
          </a:p>
          <a:p>
            <a:pPr lvl="1"/>
            <a:r>
              <a:rPr lang="en-US" dirty="0" smtClean="0"/>
              <a:t>Those containing organs</a:t>
            </a:r>
          </a:p>
          <a:p>
            <a:r>
              <a:rPr lang="en-US" dirty="0" smtClean="0"/>
              <a:t>Umbilical Wall Hernia-</a:t>
            </a:r>
          </a:p>
          <a:p>
            <a:pPr lvl="1"/>
            <a:r>
              <a:rPr lang="en-US" dirty="0" smtClean="0"/>
              <a:t>Linea alba defect</a:t>
            </a:r>
          </a:p>
          <a:p>
            <a:pPr lvl="1"/>
            <a:r>
              <a:rPr lang="en-US" dirty="0" smtClean="0"/>
              <a:t>Protruding bowel covered by skin</a:t>
            </a:r>
          </a:p>
          <a:p>
            <a:pPr lvl="1"/>
            <a:r>
              <a:rPr lang="en-US" dirty="0" smtClean="0"/>
              <a:t>Normal cord insertion</a:t>
            </a:r>
          </a:p>
          <a:p>
            <a:r>
              <a:rPr lang="en-US" dirty="0" smtClean="0"/>
              <a:t>Bladder </a:t>
            </a:r>
            <a:r>
              <a:rPr lang="en-US" dirty="0" err="1" smtClean="0"/>
              <a:t>extrophy</a:t>
            </a:r>
            <a:r>
              <a:rPr lang="en-US" dirty="0" smtClean="0"/>
              <a:t>-wall did not develop over bladder.</a:t>
            </a:r>
          </a:p>
          <a:p>
            <a:pPr lvl="1"/>
            <a:r>
              <a:rPr lang="en-US" dirty="0" smtClean="0"/>
              <a:t>Look in pelvis and outside of pelvis. Will sometimes have an extension outside.</a:t>
            </a:r>
          </a:p>
          <a:p>
            <a:pPr lvl="1"/>
            <a:r>
              <a:rPr lang="en-US" dirty="0" smtClean="0"/>
              <a:t>More common in males</a:t>
            </a:r>
          </a:p>
          <a:p>
            <a:r>
              <a:rPr lang="en-US" dirty="0" err="1" smtClean="0"/>
              <a:t>Ectopia</a:t>
            </a:r>
            <a:r>
              <a:rPr lang="en-US" dirty="0" smtClean="0"/>
              <a:t> </a:t>
            </a:r>
            <a:r>
              <a:rPr lang="en-US" dirty="0" err="1" smtClean="0"/>
              <a:t>Cordis</a:t>
            </a:r>
            <a:r>
              <a:rPr lang="en-US" dirty="0" smtClean="0"/>
              <a:t>-lower sternum and sup ant </a:t>
            </a:r>
            <a:r>
              <a:rPr lang="en-US" dirty="0" err="1" smtClean="0"/>
              <a:t>abd</a:t>
            </a:r>
            <a:r>
              <a:rPr lang="en-US" dirty="0" smtClean="0"/>
              <a:t> wall defect-sometimes involves the heart. Covered by membrane</a:t>
            </a:r>
          </a:p>
          <a:p>
            <a:pPr lvl="1"/>
            <a:r>
              <a:rPr lang="en-US" dirty="0" smtClean="0"/>
              <a:t>High ass. With </a:t>
            </a:r>
            <a:r>
              <a:rPr lang="en-US" dirty="0" err="1" smtClean="0"/>
              <a:t>omphalocele</a:t>
            </a:r>
            <a:r>
              <a:rPr lang="en-US" dirty="0" smtClean="0"/>
              <a:t>, abs, limb malformations, craniofacial defects</a:t>
            </a:r>
          </a:p>
          <a:p>
            <a:r>
              <a:rPr lang="en-US" dirty="0" smtClean="0"/>
              <a:t>Limb body wall defect-Complex anomalies must include:</a:t>
            </a:r>
          </a:p>
          <a:p>
            <a:pPr lvl="1"/>
            <a:r>
              <a:rPr lang="en-US" dirty="0" smtClean="0"/>
              <a:t>Wall defects of thorax, abdomen, spine, limb and either cranial or craniofacial anomalies. Some thing ABS may play a role.</a:t>
            </a:r>
          </a:p>
          <a:p>
            <a:r>
              <a:rPr lang="en-US" dirty="0" smtClean="0"/>
              <a:t>Amniotic Band Syndrome-may easily open the anterior wall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3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onoworld.com/images/FetusItemImages/Images%202011/Gastroschisis_VelascoSanchez/Gastroschisis_2_Sanchez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66609"/>
            <a:ext cx="2514600" cy="19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ch.nhs.uk/sites/bch/files/ultra-sound-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29175"/>
            <a:ext cx="3200400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ame.com/online/omphalocele/images/Figure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7818"/>
            <a:ext cx="2839082" cy="202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2.gstatic.com/images?q=tbn:ANd9GcSl2wJXKPAJJVmi6vGifol_VkdEmREM8GA5p5mQoEh2V3YEm7ur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4556413"/>
            <a:ext cx="275090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ultrasoundlink.net/Media/Default/HtmlWidget/Omphalocele-exomphalos-3D-sc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11" y="2230582"/>
            <a:ext cx="3400741" cy="23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jultrasoundmed.org/content/vol29/issue2/images/large/se1c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08" y="2438400"/>
            <a:ext cx="314587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9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5168323" cy="773097"/>
          </a:xfrm>
        </p:spPr>
        <p:txBody>
          <a:bodyPr/>
          <a:lstStyle/>
          <a:p>
            <a:r>
              <a:rPr lang="en-US" dirty="0" smtClean="0"/>
              <a:t>Small Bowel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44842"/>
            <a:ext cx="4099560" cy="4431792"/>
          </a:xfrm>
        </p:spPr>
        <p:txBody>
          <a:bodyPr>
            <a:normAutofit/>
          </a:bodyPr>
          <a:lstStyle/>
          <a:p>
            <a:r>
              <a:rPr lang="en-US" dirty="0" smtClean="0"/>
              <a:t>Absent or small stomach</a:t>
            </a:r>
          </a:p>
          <a:p>
            <a:pPr lvl="1"/>
            <a:r>
              <a:rPr lang="en-US" dirty="0" err="1" smtClean="0"/>
              <a:t>Oligohydramnios</a:t>
            </a:r>
            <a:endParaRPr lang="en-US" dirty="0" smtClean="0"/>
          </a:p>
          <a:p>
            <a:pPr lvl="1"/>
            <a:r>
              <a:rPr lang="en-US" dirty="0" smtClean="0"/>
              <a:t>Esophageal atresia</a:t>
            </a:r>
          </a:p>
          <a:p>
            <a:r>
              <a:rPr lang="en-US" dirty="0" smtClean="0"/>
              <a:t>Duodenal atresia</a:t>
            </a:r>
          </a:p>
          <a:p>
            <a:pPr lvl="1"/>
            <a:r>
              <a:rPr lang="en-US" dirty="0" smtClean="0"/>
              <a:t>Dilated fluid filled loops of bowel-</a:t>
            </a:r>
            <a:r>
              <a:rPr lang="en-US" dirty="0" err="1" smtClean="0"/>
              <a:t>prox</a:t>
            </a:r>
            <a:r>
              <a:rPr lang="en-US" dirty="0" smtClean="0"/>
              <a:t> to </a:t>
            </a:r>
            <a:r>
              <a:rPr lang="en-US" dirty="0" err="1" smtClean="0"/>
              <a:t>obst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“Double Bubble”</a:t>
            </a:r>
          </a:p>
          <a:p>
            <a:pPr lvl="1"/>
            <a:r>
              <a:rPr lang="en-US" dirty="0" smtClean="0"/>
              <a:t>Commonly ass with Tri 21</a:t>
            </a:r>
          </a:p>
          <a:p>
            <a:r>
              <a:rPr lang="en-US" dirty="0" smtClean="0"/>
              <a:t>Echogenic Bowel</a:t>
            </a:r>
          </a:p>
          <a:p>
            <a:pPr lvl="1"/>
            <a:r>
              <a:rPr lang="en-US" dirty="0" smtClean="0"/>
              <a:t>Same echogenicity as surrounding bone tissue</a:t>
            </a:r>
          </a:p>
          <a:p>
            <a:pPr lvl="2"/>
            <a:r>
              <a:rPr lang="en-US" dirty="0" smtClean="0"/>
              <a:t>Ass with fetal demise, IUGR, </a:t>
            </a:r>
            <a:r>
              <a:rPr lang="en-US" dirty="0" err="1" smtClean="0"/>
              <a:t>chrom</a:t>
            </a:r>
            <a:r>
              <a:rPr lang="en-US" dirty="0" smtClean="0"/>
              <a:t> </a:t>
            </a:r>
            <a:r>
              <a:rPr lang="en-US" dirty="0" err="1" smtClean="0"/>
              <a:t>abnml</a:t>
            </a:r>
            <a:r>
              <a:rPr lang="en-US" dirty="0" smtClean="0"/>
              <a:t>, infections, etc.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7848600" y="6248400"/>
            <a:ext cx="399288" cy="90487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098" name="Picture 2" descr="http://img.medscape.com/fullsize/migrated/518/149/mgm518149.fi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58" y="457200"/>
            <a:ext cx="1905000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etalultrasound.com/online/text/2-032_files/image00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39" y="1066800"/>
            <a:ext cx="205942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fetalultrasound.com/online/text/8-004_files/image01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0"/>
            <a:ext cx="213173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ages.radiopaedia.org/images/4220680/27becafcba2e1974301c9941c16705_thum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60" y="4967016"/>
            <a:ext cx="16383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latunisiemedicale.com/userfiles/Vol89-02-Article20-figure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58" y="4967016"/>
            <a:ext cx="2510492" cy="151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sonoworld.com/images/FetusItemImages/Images_2010/Cow/COW_278/Case_277_7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4" y="2946888"/>
            <a:ext cx="2343150" cy="180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sonoworld.com/Client/Fetus/html/chapter-07/gifmf_files/image01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93" y="5346763"/>
            <a:ext cx="3357707" cy="14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3200400"/>
            <a:ext cx="3364992" cy="22098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Up to 32 weeks &lt;5mm is </a:t>
            </a:r>
            <a:r>
              <a:rPr lang="en-US" dirty="0" err="1" smtClean="0"/>
              <a:t>nml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&gt;32 weeks 6mm is </a:t>
            </a:r>
            <a:r>
              <a:rPr lang="en-US" dirty="0" err="1" smtClean="0"/>
              <a:t>nml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Anything &gt;10mm is considered hydro at any age.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953000" y="1600200"/>
            <a:ext cx="3649256" cy="621792"/>
          </a:xfrm>
        </p:spPr>
        <p:txBody>
          <a:bodyPr/>
          <a:lstStyle/>
          <a:p>
            <a:r>
              <a:rPr lang="en-US" dirty="0" smtClean="0"/>
              <a:t>Grading for </a:t>
            </a:r>
            <a:r>
              <a:rPr lang="en-US" dirty="0" err="1" smtClean="0"/>
              <a:t>Hydronephrosis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286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Hydronephrosis</a:t>
            </a:r>
            <a:r>
              <a:rPr lang="en-US" dirty="0" smtClean="0"/>
              <a:t>-blockage of flow =obstructive </a:t>
            </a:r>
            <a:r>
              <a:rPr lang="en-US" dirty="0" err="1" smtClean="0"/>
              <a:t>uropathy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3566160" cy="2953512"/>
          </a:xfrm>
        </p:spPr>
        <p:txBody>
          <a:bodyPr/>
          <a:lstStyle/>
          <a:p>
            <a:r>
              <a:rPr lang="en-US" dirty="0" smtClean="0"/>
              <a:t>Obstruction can occur anywhere-kidney, ureter, bladder, urethra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81727" y="2286000"/>
            <a:ext cx="3566160" cy="4050792"/>
          </a:xfrm>
        </p:spPr>
        <p:txBody>
          <a:bodyPr/>
          <a:lstStyle/>
          <a:p>
            <a:r>
              <a:rPr lang="en-US" dirty="0" smtClean="0"/>
              <a:t>Grade I	&lt;1cm in AP</a:t>
            </a:r>
          </a:p>
          <a:p>
            <a:pPr lvl="7"/>
            <a:r>
              <a:rPr lang="en-US" dirty="0" smtClean="0"/>
              <a:t>Calyces not dilated</a:t>
            </a:r>
          </a:p>
          <a:p>
            <a:r>
              <a:rPr lang="en-US" dirty="0" smtClean="0"/>
              <a:t>Grade II	1-1.5cm AP</a:t>
            </a:r>
          </a:p>
          <a:p>
            <a:pPr lvl="7"/>
            <a:r>
              <a:rPr lang="en-US" dirty="0" smtClean="0"/>
              <a:t>Calyces still </a:t>
            </a:r>
            <a:r>
              <a:rPr lang="en-US" dirty="0" err="1" smtClean="0"/>
              <a:t>nml</a:t>
            </a:r>
            <a:endParaRPr lang="en-US" dirty="0" smtClean="0"/>
          </a:p>
          <a:p>
            <a:r>
              <a:rPr lang="en-US" dirty="0" smtClean="0"/>
              <a:t>Grade III	&gt;1.5cm AP</a:t>
            </a:r>
          </a:p>
          <a:p>
            <a:pPr lvl="7"/>
            <a:r>
              <a:rPr lang="en-US" dirty="0" smtClean="0"/>
              <a:t>Calyces slight dilatation</a:t>
            </a:r>
          </a:p>
          <a:p>
            <a:r>
              <a:rPr lang="en-US" dirty="0" smtClean="0"/>
              <a:t>Grade IV	&gt;1.5cm AP</a:t>
            </a:r>
          </a:p>
          <a:p>
            <a:pPr lvl="7"/>
            <a:r>
              <a:rPr lang="en-US" dirty="0" smtClean="0"/>
              <a:t>Calyces mod dilated</a:t>
            </a:r>
          </a:p>
          <a:p>
            <a:r>
              <a:rPr lang="en-US" dirty="0" smtClean="0"/>
              <a:t>Grade V	&gt;1.5cm AP</a:t>
            </a:r>
          </a:p>
          <a:p>
            <a:pPr lvl="7"/>
            <a:r>
              <a:rPr lang="en-US" dirty="0" smtClean="0"/>
              <a:t>Calyces severe dilatation</a:t>
            </a:r>
          </a:p>
          <a:p>
            <a:pPr lvl="7"/>
            <a:r>
              <a:rPr lang="en-US" dirty="0" smtClean="0"/>
              <a:t>Cortex atrophied</a:t>
            </a:r>
          </a:p>
        </p:txBody>
      </p:sp>
    </p:spTree>
    <p:extLst>
      <p:ext uri="{BB962C8B-B14F-4D97-AF65-F5344CB8AC3E}">
        <p14:creationId xmlns:p14="http://schemas.microsoft.com/office/powerpoint/2010/main" val="2113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edind.nic.in/iav/t13/i2/IndianJNephrol_2013_23_2_83_109403_f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514600" cy="184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ultrasoundlink.net/Media/Default/HtmlWidget/Hydronephrosis-fetal-pyeloecta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"/>
            <a:ext cx="270020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hildrensurology.org/images/pregnant_and_ultrasound/longitudinalfe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01" y="2819400"/>
            <a:ext cx="2362200" cy="162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rologypeds.com/image/fig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21812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fetalultrasound.com/online/text/9-048_files/image0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15897"/>
            <a:ext cx="1997801" cy="157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jaypeejournals.com/eJournals/_eJournals%5C95%5C2011%5CJanuary-March%5Cimages/6-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33528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sonoworld.com/Client/Fetus/html/chapter-08/renal_files/image01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1"/>
            <a:ext cx="3527425" cy="182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ame.com/online/fetal_uropathy/images/figure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01" y="4800600"/>
            <a:ext cx="257856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6400800" cy="652272"/>
          </a:xfrm>
        </p:spPr>
        <p:txBody>
          <a:bodyPr/>
          <a:lstStyle/>
          <a:p>
            <a:r>
              <a:rPr lang="en-US" dirty="0" smtClean="0"/>
              <a:t>Causes for Obstructions?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639312" cy="493776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Ureteropelvic</a:t>
            </a:r>
            <a:r>
              <a:rPr lang="en-US" b="1" dirty="0" smtClean="0"/>
              <a:t> Junction UPJ</a:t>
            </a:r>
            <a:r>
              <a:rPr lang="en-US" dirty="0" smtClean="0"/>
              <a:t>-Most common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Occurs at junction of renal pelvis and ureter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See hydro without ureter dilatation</a:t>
            </a:r>
          </a:p>
          <a:p>
            <a:r>
              <a:rPr lang="en-US" b="1" dirty="0" err="1" smtClean="0"/>
              <a:t>Ureterovesical</a:t>
            </a:r>
            <a:r>
              <a:rPr lang="en-US" b="1" dirty="0" smtClean="0"/>
              <a:t> Junction UVJ</a:t>
            </a:r>
            <a:r>
              <a:rPr lang="en-US" dirty="0" smtClean="0"/>
              <a:t>-dilatation of ureter at bladder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Often see </a:t>
            </a:r>
            <a:r>
              <a:rPr lang="en-US" dirty="0" err="1" smtClean="0"/>
              <a:t>megaureter</a:t>
            </a:r>
            <a:endParaRPr lang="en-US" dirty="0" smtClean="0"/>
          </a:p>
          <a:p>
            <a:r>
              <a:rPr lang="en-US" b="1" dirty="0" smtClean="0"/>
              <a:t>Posterior Urethral Valves</a:t>
            </a:r>
            <a:r>
              <a:rPr lang="en-US" dirty="0" smtClean="0"/>
              <a:t>-predominantly male finding (redundant membranous folds in urethra).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Thick walled, dilated bladder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Dilated posterior urethra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Key hole appearance</a:t>
            </a:r>
          </a:p>
          <a:p>
            <a:r>
              <a:rPr lang="en-US" b="1" dirty="0" smtClean="0"/>
              <a:t>Bladder outlet Obstruction</a:t>
            </a:r>
            <a:r>
              <a:rPr lang="en-US" dirty="0" smtClean="0"/>
              <a:t>-any condition that blocks flow out of the bladder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Megacystis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Dilated ureters, kidneys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1447800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Bladder should fill every 30 min</a:t>
            </a:r>
            <a:endParaRPr lang="en-US" dirty="0"/>
          </a:p>
        </p:txBody>
      </p:sp>
      <p:pic>
        <p:nvPicPr>
          <p:cNvPr id="7170" name="Picture 2" descr="http://coloradofetalcarecenter.childrenscolorado.org/Image%20Library/Ultrasound%20Imaging/boo26-sonogram.jpg?code=22cba421-c32e-4431-9796-93f4b3535ad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9407"/>
          <a:stretch>
            <a:fillRect/>
          </a:stretch>
        </p:blipFill>
        <p:spPr bwMode="auto">
          <a:xfrm>
            <a:off x="4572000" y="2057400"/>
            <a:ext cx="2057400" cy="170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sonoworld.com/Client/Fetus/html/chapter-08/renal_files/image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22" y="3962400"/>
            <a:ext cx="39814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cases.fetalcenter.com/images/20100319/20100319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736" y="2133600"/>
            <a:ext cx="2247900" cy="153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7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urologyhealth.org/urology/articles/images/anatomy_Megaur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4048125" cy="5771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932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193</TotalTime>
  <Words>692</Words>
  <Application>Microsoft Office PowerPoint</Application>
  <PresentationFormat>On-screen Show (4:3)</PresentationFormat>
  <Paragraphs>143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Perspective</vt:lpstr>
      <vt:lpstr>Abdomen and Pelvic Pathologies</vt:lpstr>
      <vt:lpstr> Situs Solitus</vt:lpstr>
      <vt:lpstr> Wall Defects</vt:lpstr>
      <vt:lpstr>PowerPoint Presentation</vt:lpstr>
      <vt:lpstr>Small Bowel Issues</vt:lpstr>
      <vt:lpstr>Hydronephrosis-blockage of flow =obstructive uropathy</vt:lpstr>
      <vt:lpstr>PowerPoint Presentation</vt:lpstr>
      <vt:lpstr>Causes for Obstructions?</vt:lpstr>
      <vt:lpstr>PowerPoint Presentation</vt:lpstr>
      <vt:lpstr>Adrenal Glands</vt:lpstr>
      <vt:lpstr>Genitourinary System Anomalies</vt:lpstr>
      <vt:lpstr>Prune Belly Syndrome (Urethral Obstruction Malformation) </vt:lpstr>
      <vt:lpstr>Patent Urachus</vt:lpstr>
      <vt:lpstr>PowerPoint Presentation</vt:lpstr>
      <vt:lpstr>Cystic Kidney Diseases</vt:lpstr>
      <vt:lpstr>ARPKD</vt:lpstr>
      <vt:lpstr>ARPKD</vt:lpstr>
      <vt:lpstr>Multicystic dysplastic kidney disease</vt:lpstr>
      <vt:lpstr>Obstructive cystic disease</vt:lpstr>
      <vt:lpstr>PowerPoint Presentation</vt:lpstr>
      <vt:lpstr>Genitalia Ideas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Abdomen and Pelvic Pathologies</dc:title>
  <dc:creator>cameron</dc:creator>
  <cp:lastModifiedBy>Michelle</cp:lastModifiedBy>
  <cp:revision>25</cp:revision>
  <dcterms:created xsi:type="dcterms:W3CDTF">2015-02-07T15:49:19Z</dcterms:created>
  <dcterms:modified xsi:type="dcterms:W3CDTF">2019-02-11T13:43:33Z</dcterms:modified>
</cp:coreProperties>
</file>