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306" r:id="rId4"/>
    <p:sldId id="307" r:id="rId5"/>
    <p:sldId id="274" r:id="rId6"/>
    <p:sldId id="275" r:id="rId7"/>
    <p:sldId id="277" r:id="rId8"/>
    <p:sldId id="294" r:id="rId9"/>
    <p:sldId id="276" r:id="rId10"/>
    <p:sldId id="278" r:id="rId11"/>
    <p:sldId id="281" r:id="rId12"/>
    <p:sldId id="279" r:id="rId13"/>
    <p:sldId id="309" r:id="rId14"/>
    <p:sldId id="282" r:id="rId15"/>
    <p:sldId id="280" r:id="rId16"/>
    <p:sldId id="283" r:id="rId17"/>
    <p:sldId id="284" r:id="rId18"/>
    <p:sldId id="312" r:id="rId19"/>
    <p:sldId id="285" r:id="rId20"/>
    <p:sldId id="287" r:id="rId21"/>
    <p:sldId id="296" r:id="rId22"/>
    <p:sldId id="288" r:id="rId23"/>
    <p:sldId id="297" r:id="rId24"/>
    <p:sldId id="303" r:id="rId25"/>
    <p:sldId id="311" r:id="rId26"/>
    <p:sldId id="310" r:id="rId27"/>
    <p:sldId id="308" r:id="rId28"/>
    <p:sldId id="269" r:id="rId29"/>
    <p:sldId id="30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>
        <p:scale>
          <a:sx n="110" d="100"/>
          <a:sy n="110" d="100"/>
        </p:scale>
        <p:origin x="5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E17F2-9133-45B7-B3BC-F53426D53423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68E49-3ADE-4237-B5B6-83D264399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56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8FB8E9A0-9E53-4058-BF26-6EC268472D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40B42-D1F6-4AED-8A85-9C2876B78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Pulmonary hypoplasia results from an abnormal decrease in lung size and weight, which doesn’t allow for the proper growth of the lungs causing them to be undeveloped.</a:t>
            </a:r>
          </a:p>
          <a:p>
            <a:pPr>
              <a:defRPr/>
            </a:pPr>
            <a:r>
              <a:rPr lang="en-US" dirty="0"/>
              <a:t>Most often this occurs as a result of </a:t>
            </a:r>
            <a:r>
              <a:rPr lang="en-US" dirty="0" err="1"/>
              <a:t>oligohydramnios</a:t>
            </a:r>
            <a:r>
              <a:rPr lang="en-US" dirty="0"/>
              <a:t> and definitely it occurs with conditions of anhydramnios when it lasts over a period of time, but it can also occur when a mechanical process occurs in which the fetal thorax is impinged upon, like by a mass-which we will learn about shortly, or maybe when the fetal thorax is not allowed to reach its full potential in size as what happens with some skeletal </a:t>
            </a:r>
            <a:r>
              <a:rPr lang="en-US" dirty="0" err="1"/>
              <a:t>dysplasias</a:t>
            </a:r>
            <a:r>
              <a:rPr lang="en-US" dirty="0"/>
              <a:t>. </a:t>
            </a:r>
          </a:p>
          <a:p>
            <a:pPr>
              <a:defRPr/>
            </a:pPr>
            <a:r>
              <a:rPr lang="en-US" dirty="0"/>
              <a:t>Typically when we see pulmonary hypoplasia its bilateral, but may be unilateral, like again when a mass occupies the pulmonary bed on one side. </a:t>
            </a:r>
          </a:p>
          <a:p>
            <a:pPr>
              <a:defRPr/>
            </a:pPr>
            <a:r>
              <a:rPr lang="en-US" dirty="0"/>
              <a:t>Unfortunately infants with pulmonary hypoplasia have a poor prognosis, unless it occurs later in the pregnancy. In other words the earlier the </a:t>
            </a:r>
            <a:r>
              <a:rPr lang="en-US" dirty="0" err="1"/>
              <a:t>occurence</a:t>
            </a:r>
            <a:r>
              <a:rPr lang="en-US" dirty="0"/>
              <a:t>, the worse typically the outcome.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Sonographically we would expect to see a smaller lung volume, and </a:t>
            </a:r>
            <a:r>
              <a:rPr lang="en-US" dirty="0" err="1"/>
              <a:t>youre</a:t>
            </a:r>
            <a:r>
              <a:rPr lang="en-US" dirty="0"/>
              <a:t> probably wondering how that’s achieved. Typically the thoracic circumference can be obtained by measuring the circumference with our calipers and charting this number out based on gestational age. </a:t>
            </a:r>
          </a:p>
          <a:p>
            <a:pPr>
              <a:defRPr/>
            </a:pPr>
            <a:r>
              <a:rPr lang="en-US" dirty="0"/>
              <a:t>Also look for small echogenic lungs, that are located laterally to the four chamber view in the fetal thorax.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3B2B1-9BCC-4BF8-B17B-9C365F1018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30810C-F1B8-47B3-89D9-B02BCF5AC206}" type="slidenum">
              <a:rPr lang="en-US" altLang="en-US">
                <a:latin typeface="Calibri" panose="020F0502020204030204" pitchFamily="34" charset="0"/>
              </a:rPr>
              <a:pPr eaLnBrk="1" hangingPunct="1"/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8D3C1512-2817-4111-89B2-4642D2913E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7EF55199-0235-442B-8C29-F948BCA8A1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So in closing, Anything abnormal in the thorax, has the potential to displace lung and cardiac structures so its important to be aware of potential causes for a cardiac shift.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Again this harbors on the basic knowledge of being aware of cardiac size and axis, these are fundamental points that every sonographer must be aware of during a fetal cardiac study.</a:t>
            </a:r>
          </a:p>
          <a:p>
            <a:pPr eaLnBrk="1" hangingPunct="1"/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B1B7C-7504-44D3-B203-2BD1E273D1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5B5A94B-287B-4CFD-B956-439938F45746}" type="slidenum">
              <a:rPr lang="en-US" altLang="en-US">
                <a:latin typeface="Calibri" panose="020F0502020204030204" pitchFamily="34" charset="0"/>
              </a:rPr>
              <a:pPr eaLnBrk="1" hangingPunct="1"/>
              <a:t>25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BEFDEDD8-9CEA-4ACD-96DA-FBBC52C280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C5E0003C-4F8E-440A-BAB2-DD428383E0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So in closing, Anything abnormal in the thorax, has the potential to displace lung and cardiac structures so its important to be aware of potential causes for a cardiac shift.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Again this harbors on the basic knowledge of being aware of cardiac size and axis, these are fundamental points that every sonographer must be aware of during a fetal cardiac study.</a:t>
            </a:r>
          </a:p>
          <a:p>
            <a:pPr eaLnBrk="1" hangingPunct="1"/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FD485-41A6-49E8-BF4E-4736A8C4D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A2BE1EA-A017-4348-92DB-3357084A25BD}" type="slidenum">
              <a:rPr lang="en-US" altLang="en-US">
                <a:latin typeface="Calibri" panose="020F0502020204030204" pitchFamily="34" charset="0"/>
              </a:rPr>
              <a:pPr eaLnBrk="1" hangingPunct="1"/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id="{3DF1B22E-1B74-4697-9DD8-6C3CF868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USI DMS 323</a:t>
            </a:r>
          </a:p>
        </p:txBody>
      </p:sp>
      <p:sp>
        <p:nvSpPr>
          <p:cNvPr id="5" name="Footer Placeholder 17">
            <a:extLst>
              <a:ext uri="{FF2B5EF4-FFF2-40B4-BE49-F238E27FC236}">
                <a16:creationId xmlns:a16="http://schemas.microsoft.com/office/drawing/2014/main" id="{2709A962-95E1-436B-A092-6B803E72B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Michelle Wilson MS, RDMS, RDCS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128518E-A62F-4643-9D3A-7A932D1B1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E1C8E-44F4-42F3-BCA7-C31B017D25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3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talultrasound.com/online/text/33-002.htm" TargetMode="External"/><Relationship Id="rId7" Type="http://schemas.openxmlformats.org/officeDocument/2006/relationships/hyperlink" Target="http://www.fetalultrasound.com/online/text/7-078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fetalultrasound.com/online/text/35-008.htm" TargetMode="External"/><Relationship Id="rId5" Type="http://schemas.openxmlformats.org/officeDocument/2006/relationships/hyperlink" Target="http://www.fetalultrasound.com/online/text/35-016.htm" TargetMode="External"/><Relationship Id="rId4" Type="http://schemas.openxmlformats.org/officeDocument/2006/relationships/hyperlink" Target="http://www.fetalultrasound.com/online/text/3-197.ht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56932-1751-4FE7-8BB3-6237070F9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3909806"/>
            <a:ext cx="8689976" cy="1345888"/>
          </a:xfrm>
        </p:spPr>
        <p:txBody>
          <a:bodyPr>
            <a:normAutofit/>
          </a:bodyPr>
          <a:lstStyle/>
          <a:p>
            <a:r>
              <a:rPr lang="en-US" dirty="0"/>
              <a:t>Fetal Thorax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D7CBC-FD7A-4461-8C44-BDA69ADE3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5237164"/>
            <a:ext cx="8689976" cy="646112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B3FC1-58E9-42F9-BF6D-D58185926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4" r="1" b="43204"/>
          <a:stretch/>
        </p:blipFill>
        <p:spPr>
          <a:xfrm>
            <a:off x="3078163" y="550656"/>
            <a:ext cx="6035675" cy="3292475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12763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EB6ABC-A1A9-4D5F-BB67-AC9F07210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" r="1" b="1"/>
          <a:stretch/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168820-8992-44E1-8AE8-7F260ED1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7368" y="-177333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Lung tissue/Texture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CC1E5DC-9822-4811-A8EE-96AA8F7082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96110" y="1217561"/>
            <a:ext cx="3352128" cy="5270325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/>
              <a:t>HOMOGENOUS</a:t>
            </a:r>
          </a:p>
          <a:p>
            <a:r>
              <a:rPr lang="en-US" sz="1800" dirty="0"/>
              <a:t>EARLY IN GESTATION-SIMILAR OR LESS ECHOGENIC THAN </a:t>
            </a:r>
            <a:r>
              <a:rPr lang="en-US" sz="1800" dirty="0" err="1"/>
              <a:t>tHE</a:t>
            </a:r>
            <a:r>
              <a:rPr lang="en-US" sz="1800" dirty="0"/>
              <a:t> LIVER.</a:t>
            </a:r>
          </a:p>
          <a:p>
            <a:r>
              <a:rPr lang="en-US" sz="1800" dirty="0"/>
              <a:t>Moderate echogenicity</a:t>
            </a:r>
          </a:p>
          <a:p>
            <a:pPr lvl="1"/>
            <a:r>
              <a:rPr lang="en-US" sz="1600" dirty="0" err="1"/>
              <a:t>lUNGS</a:t>
            </a:r>
            <a:r>
              <a:rPr lang="en-US" sz="1600" dirty="0"/>
              <a:t> INCREASE in </a:t>
            </a:r>
            <a:r>
              <a:rPr lang="en-US" sz="1600" dirty="0" err="1"/>
              <a:t>ECHOGENICITy</a:t>
            </a:r>
            <a:r>
              <a:rPr lang="en-US" sz="1600" dirty="0"/>
              <a:t> AS FETUS GETS OLDER.</a:t>
            </a:r>
          </a:p>
          <a:p>
            <a:r>
              <a:rPr lang="en-US" sz="1800" dirty="0"/>
              <a:t>COMPLICATONS DETERMINING ECOGENICITY: OVERLYING RIBS OR ACOUSTIN ENHANCEMENT PRODUCED BY BLOOD IN THE HEART.</a:t>
            </a:r>
          </a:p>
          <a:p>
            <a:r>
              <a:rPr lang="en-US" sz="1800" dirty="0"/>
              <a:t>Distinguish type of lesion</a:t>
            </a:r>
          </a:p>
          <a:p>
            <a:pPr lvl="1"/>
            <a:r>
              <a:rPr lang="en-US" sz="1600" dirty="0" err="1"/>
              <a:t>Extrapulmonic</a:t>
            </a:r>
            <a:endParaRPr lang="en-US" sz="1600" dirty="0"/>
          </a:p>
          <a:p>
            <a:pPr lvl="2"/>
            <a:r>
              <a:rPr lang="en-US" sz="1400" dirty="0"/>
              <a:t>Diaphragmatic hernia</a:t>
            </a:r>
          </a:p>
          <a:p>
            <a:pPr lvl="1"/>
            <a:r>
              <a:rPr lang="en-US" sz="1600" dirty="0" err="1"/>
              <a:t>Intrapulmonic</a:t>
            </a:r>
            <a:endParaRPr lang="en-US" sz="1600" dirty="0"/>
          </a:p>
          <a:p>
            <a:pPr lvl="2"/>
            <a:r>
              <a:rPr lang="en-US" sz="1400" dirty="0"/>
              <a:t>Congenital cystic adenomatoid malformation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61905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210F8D-F7F2-47FC-91CB-247E361A5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A7265-8BFB-4DC9-B61C-5CCB20A1B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90" y="618518"/>
            <a:ext cx="5172682" cy="517268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509D60-00A2-43CB-85EE-55A4E714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057F5B-47D5-4E74-9D87-8992B534C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618517"/>
            <a:ext cx="4860494" cy="1596177"/>
          </a:xfrm>
        </p:spPr>
        <p:txBody>
          <a:bodyPr>
            <a:normAutofit/>
          </a:bodyPr>
          <a:lstStyle/>
          <a:p>
            <a:r>
              <a:rPr lang="en-US" sz="3600" err="1"/>
              <a:t>rESPIRATION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ECEAC-3713-4FE7-BCF5-7C21D4064E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17399" y="2367092"/>
            <a:ext cx="4860201" cy="34241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500" dirty="0"/>
              <a:t>2</a:t>
            </a:r>
            <a:r>
              <a:rPr lang="en-US" sz="1500" baseline="30000" dirty="0"/>
              <a:t>ND</a:t>
            </a:r>
            <a:r>
              <a:rPr lang="en-US" sz="1500" dirty="0"/>
              <a:t> AND 3</a:t>
            </a:r>
            <a:r>
              <a:rPr lang="en-US" sz="1500" baseline="30000" dirty="0"/>
              <a:t>RD</a:t>
            </a:r>
            <a:r>
              <a:rPr lang="en-US" sz="1500" dirty="0"/>
              <a:t> TRIMESTER –PROMINENT TO VISUALIZING. 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MATURE FETUS SPENDS 1/3 OF ITS TIME BREATHING.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EVAL BREATHING FOR AT LEAST 20 SECS. IF NO MOVEMENT USE COLOR DOPPLER AND LOCATE FETAL NOSTRILS. THIS WILL HELP DETECT FETAL ACTIVITY. </a:t>
            </a:r>
          </a:p>
          <a:p>
            <a:pPr eaLnBrk="1" hangingPunct="1"/>
            <a:r>
              <a:rPr lang="en-US" altLang="en-US" sz="2000" dirty="0"/>
              <a:t>Seesaw movement of chest and abdomen</a:t>
            </a:r>
          </a:p>
          <a:p>
            <a:pPr eaLnBrk="1" hangingPunct="1"/>
            <a:r>
              <a:rPr lang="en-US" altLang="en-US" sz="2000" dirty="0"/>
              <a:t>Should see every 20-30 minutes in the second and third trimester</a:t>
            </a:r>
          </a:p>
        </p:txBody>
      </p:sp>
    </p:spTree>
    <p:extLst>
      <p:ext uri="{BB962C8B-B14F-4D97-AF65-F5344CB8AC3E}">
        <p14:creationId xmlns:p14="http://schemas.microsoft.com/office/powerpoint/2010/main" val="458903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7000C-886F-4E8B-B1E7-3840ACE929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666" b="1"/>
          <a:stretch/>
        </p:blipFill>
        <p:spPr>
          <a:xfrm>
            <a:off x="8860" y="10"/>
            <a:ext cx="6924201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5E462-9C67-429B-8C3E-D8F99E8F3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695" y="708854"/>
            <a:ext cx="3593804" cy="1397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kern="1200" cap="all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Methods to measure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D23446-213F-4308-8873-3CBC34CC3A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76707" y="2105854"/>
            <a:ext cx="3487479" cy="440748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endParaRPr lang="en-US" sz="1400" kern="1200" cap="all" baseline="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kern="1200" cap="all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-Measure of thoracic circumference predicts small chest cavity and secondary pulmonary hypoplasia.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kern="1200" cap="all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-3d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lung measure includes length, area, and volume.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kern="1200" cap="all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-Right lung volume is slightly greater than the left lung</a:t>
            </a:r>
            <a:r>
              <a:rPr lang="en-US" sz="1400" kern="1200" cap="all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29761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1877D-203F-407B-AF47-C6607A55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/>
          <a:lstStyle/>
          <a:p>
            <a:pPr>
              <a:defRPr/>
            </a:pPr>
            <a:r>
              <a:rPr lang="en-US" dirty="0"/>
              <a:t>Thoracic Circumference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45F6940A-F1C1-4D3D-8488-D16011560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45394"/>
            <a:ext cx="8183562" cy="4187825"/>
          </a:xfrm>
        </p:spPr>
        <p:txBody>
          <a:bodyPr/>
          <a:lstStyle/>
          <a:p>
            <a:r>
              <a:rPr lang="en-US" altLang="en-US" b="1" dirty="0"/>
              <a:t>Heart</a:t>
            </a:r>
            <a:r>
              <a:rPr lang="en-US" altLang="en-US" dirty="0"/>
              <a:t> should occupy </a:t>
            </a:r>
            <a:r>
              <a:rPr lang="en-US" altLang="en-US" dirty="0" err="1"/>
              <a:t>approx</a:t>
            </a:r>
            <a:r>
              <a:rPr lang="en-US" altLang="en-US" dirty="0"/>
              <a:t> </a:t>
            </a:r>
            <a:r>
              <a:rPr lang="en-US" altLang="en-US" b="1" dirty="0"/>
              <a:t>1/3</a:t>
            </a:r>
            <a:r>
              <a:rPr lang="en-US" altLang="en-US" dirty="0"/>
              <a:t> of the fetal thoracic cavity</a:t>
            </a:r>
          </a:p>
          <a:p>
            <a:r>
              <a:rPr lang="en-US" altLang="en-US" b="1" dirty="0"/>
              <a:t>Lung</a:t>
            </a:r>
            <a:r>
              <a:rPr lang="en-US" altLang="en-US" dirty="0"/>
              <a:t> should occupy </a:t>
            </a:r>
            <a:r>
              <a:rPr lang="en-US" altLang="en-US" dirty="0" err="1"/>
              <a:t>approx</a:t>
            </a:r>
            <a:r>
              <a:rPr lang="en-US" altLang="en-US" dirty="0"/>
              <a:t> </a:t>
            </a:r>
            <a:r>
              <a:rPr lang="en-US" altLang="en-US" b="1" dirty="0"/>
              <a:t>2/3</a:t>
            </a:r>
          </a:p>
          <a:p>
            <a:r>
              <a:rPr lang="en-US" altLang="en-US" dirty="0"/>
              <a:t>Take circumference measurement in the same plane as the 4 chamber</a:t>
            </a:r>
          </a:p>
        </p:txBody>
      </p:sp>
      <p:sp>
        <p:nvSpPr>
          <p:cNvPr id="25605" name="Footer Placeholder 4">
            <a:extLst>
              <a:ext uri="{FF2B5EF4-FFF2-40B4-BE49-F238E27FC236}">
                <a16:creationId xmlns:a16="http://schemas.microsoft.com/office/drawing/2014/main" id="{AB059A66-C937-463E-9CA0-6E45A1AB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A7A399"/>
                </a:solidFill>
              </a:rPr>
              <a:t>Michelle Wilson EdD, RDMS, RDCS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28B170-B7BC-4BDA-AF69-28A89C4F8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3A92D00-427E-4566-87EA-0B8009A48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445" y="1861281"/>
            <a:ext cx="3427091" cy="3144356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1E8C82-833C-4573-807A-A01BED375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58794A-CD01-4511-812C-1B78233C1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40831"/>
            <a:ext cx="6564205" cy="1573863"/>
          </a:xfrm>
        </p:spPr>
        <p:txBody>
          <a:bodyPr>
            <a:normAutofit/>
          </a:bodyPr>
          <a:lstStyle/>
          <a:p>
            <a:r>
              <a:rPr lang="en-US" sz="3600"/>
              <a:t>Method to exclude cardiac involvement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BBA32-F4B4-44BF-9BD3-7030486CF9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564207" cy="3881309"/>
          </a:xfrm>
        </p:spPr>
        <p:txBody>
          <a:bodyPr>
            <a:normAutofit/>
          </a:bodyPr>
          <a:lstStyle/>
          <a:p>
            <a:r>
              <a:rPr lang="en-US" sz="2000"/>
              <a:t>Fetal echocardiography</a:t>
            </a:r>
          </a:p>
          <a:p>
            <a:r>
              <a:rPr lang="en-US" sz="2000"/>
              <a:t>Evaluate the intact of the diaphragm to exclude diaphragmatic hernia.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35939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3FB84F-FB75-48DF-973C-F349A4FA1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36" r="1705" b="-1"/>
          <a:stretch/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5B56D9-F14F-4437-824E-396EC675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en-US" sz="3600"/>
              <a:t>ABNORMALITIES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21A8D-B4C7-4AC5-ACA6-685290A144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2367092"/>
            <a:ext cx="3352128" cy="38813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300"/>
              <a:t>LUNGS MAY HAVE LESIONS THAT ARE SOLID, CYSTIC, OR COMPLEX.</a:t>
            </a:r>
          </a:p>
          <a:p>
            <a:pPr>
              <a:lnSpc>
                <a:spcPct val="110000"/>
              </a:lnSpc>
            </a:pPr>
            <a:r>
              <a:rPr lang="en-US" sz="1300"/>
              <a:t>USUALLY ABOVE LEVEL OF DIAPHRAGM</a:t>
            </a:r>
          </a:p>
          <a:p>
            <a:pPr>
              <a:lnSpc>
                <a:spcPct val="110000"/>
              </a:lnSpc>
            </a:pPr>
            <a:r>
              <a:rPr lang="en-US" sz="1300"/>
              <a:t>TO EXCLUDE PLEAURAL MASSES- EVAL TEXTURE AND HOMOGENICITY.</a:t>
            </a:r>
          </a:p>
          <a:p>
            <a:pPr>
              <a:lnSpc>
                <a:spcPct val="110000"/>
              </a:lnSpc>
            </a:pPr>
            <a:r>
              <a:rPr lang="en-US" sz="1300"/>
              <a:t>EVALUATE POSITION OF HEART, ORIENTATION OF CARDIAC AXIS, MEASUREMENT OF THORACIC CIRCUMFERENCE, NORMAL CARDIAC AXIS. </a:t>
            </a:r>
          </a:p>
          <a:p>
            <a:pPr>
              <a:lnSpc>
                <a:spcPct val="110000"/>
              </a:lnSpc>
            </a:pPr>
            <a:r>
              <a:rPr lang="en-US" sz="1300"/>
              <a:t>NORMAL CARDIAC AXIS: AVERAGE 45 DEGRESS ( RANGE: 22 TO 75 DEGREES.)</a:t>
            </a:r>
          </a:p>
          <a:p>
            <a:pPr>
              <a:lnSpc>
                <a:spcPct val="110000"/>
              </a:lnSpc>
            </a:pPr>
            <a:r>
              <a:rPr lang="en-US" sz="1300"/>
              <a:t>ANY DEVIATION FROM THIS RANGE, CONSIDER INTRATHORACIC MASS.</a:t>
            </a:r>
          </a:p>
        </p:txBody>
      </p:sp>
    </p:spTree>
    <p:extLst>
      <p:ext uri="{BB962C8B-B14F-4D97-AF65-F5344CB8AC3E}">
        <p14:creationId xmlns:p14="http://schemas.microsoft.com/office/powerpoint/2010/main" val="3940042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E3254AE-C4CD-426D-A6E8-7FA13B0F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A7E35-F4E0-4D5F-84B7-83B3C407B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734" y="2636153"/>
            <a:ext cx="4770219" cy="288598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C53434-A0C7-4A81-8EB0-D460DAD9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55A5BA-5CB6-4FFC-A93C-A407C4E9C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sz="3600"/>
              <a:t>Lung masses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073FF-6A3B-416E-BC7B-D4A524D005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860493" cy="34241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/>
              <a:t>May indicate abnormalities with cardiac rhythm and fetal hydrops.</a:t>
            </a:r>
          </a:p>
          <a:p>
            <a:pPr>
              <a:lnSpc>
                <a:spcPct val="110000"/>
              </a:lnSpc>
            </a:pPr>
            <a:r>
              <a:rPr lang="en-US" sz="1600"/>
              <a:t>there is a compression of the venous return and cardiac failure. </a:t>
            </a:r>
          </a:p>
          <a:p>
            <a:pPr>
              <a:lnSpc>
                <a:spcPct val="110000"/>
              </a:lnSpc>
            </a:pPr>
            <a:r>
              <a:rPr lang="en-US" sz="1600"/>
              <a:t>Pleural effusion commonly found with lung masses. </a:t>
            </a:r>
          </a:p>
          <a:p>
            <a:pPr>
              <a:lnSpc>
                <a:spcPct val="110000"/>
              </a:lnSpc>
            </a:pPr>
            <a:r>
              <a:rPr lang="en-US" sz="1600"/>
              <a:t>Has poor effects on lung development</a:t>
            </a:r>
          </a:p>
          <a:p>
            <a:pPr>
              <a:lnSpc>
                <a:spcPct val="110000"/>
              </a:lnSpc>
            </a:pPr>
            <a:r>
              <a:rPr lang="en-US" sz="1600"/>
              <a:t>Misplaced structures such as the heart or mediastinum</a:t>
            </a:r>
          </a:p>
          <a:p>
            <a:pPr>
              <a:lnSpc>
                <a:spcPct val="110000"/>
              </a:lnSpc>
            </a:pPr>
            <a:r>
              <a:rPr lang="en-US" sz="1600"/>
              <a:t>Lungs may be compressed/ damaged</a:t>
            </a:r>
          </a:p>
          <a:p>
            <a:pPr>
              <a:lnSpc>
                <a:spcPct val="110000"/>
              </a:lnSpc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571175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E3254AE-C4CD-426D-A6E8-7FA13B0F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98B118-DA03-4B2B-824C-64CB3E28F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105" y="2367091"/>
            <a:ext cx="4565476" cy="342410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C53434-A0C7-4A81-8EB0-D460DAD9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0A3E42-B554-4022-BE4A-676F43C9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81772"/>
          </a:xfrm>
        </p:spPr>
        <p:txBody>
          <a:bodyPr>
            <a:normAutofit/>
          </a:bodyPr>
          <a:lstStyle/>
          <a:p>
            <a:r>
              <a:rPr lang="en-US" sz="3600" dirty="0"/>
              <a:t>Small thoracic cavity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21E8A-24D5-4BEA-BCA1-82AF372373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3116" y="1556426"/>
            <a:ext cx="5171152" cy="492219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Lead to severe oligohydramnios / polyhydramnios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Abnormal Balance between tracheal and airway pressure / fluid volume 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Breathing habits are not being practiced by the fetus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If polyhydramnios, decrease in lung cells, airways, alveoli, organ size, weight, increase amniotic fluid, small lungs. Oligohydramnios- decrease Amniotic Fluid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Caused by structural or chromosomal abnormality</a:t>
            </a:r>
          </a:p>
        </p:txBody>
      </p:sp>
    </p:spTree>
    <p:extLst>
      <p:ext uri="{BB962C8B-B14F-4D97-AF65-F5344CB8AC3E}">
        <p14:creationId xmlns:p14="http://schemas.microsoft.com/office/powerpoint/2010/main" val="1063842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1A7EA-EFCC-4DA3-9FD3-B24A2180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Pulmonary Hypoplasia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1BD94C8B-7A79-4C66-85BB-B1FB76627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238" y="530226"/>
            <a:ext cx="8183562" cy="41878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/>
              <a:t>Small lung volume</a:t>
            </a:r>
          </a:p>
          <a:p>
            <a:pPr eaLnBrk="1" hangingPunct="1"/>
            <a:r>
              <a:rPr lang="en-US" altLang="en-US" dirty="0"/>
              <a:t>Causes</a:t>
            </a:r>
          </a:p>
          <a:p>
            <a:pPr lvl="1" eaLnBrk="1" hangingPunct="1"/>
            <a:r>
              <a:rPr lang="en-US" altLang="en-US" dirty="0"/>
              <a:t>Oligohydramnios/</a:t>
            </a:r>
            <a:r>
              <a:rPr lang="en-US" altLang="en-US" dirty="0" err="1"/>
              <a:t>anhydramnios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Mass effects</a:t>
            </a:r>
          </a:p>
          <a:p>
            <a:pPr lvl="1" eaLnBrk="1" hangingPunct="1"/>
            <a:r>
              <a:rPr lang="en-US" altLang="en-US" dirty="0"/>
              <a:t>Congenital anomalies-esophageal anomalies</a:t>
            </a:r>
          </a:p>
          <a:p>
            <a:pPr eaLnBrk="1" hangingPunct="1"/>
            <a:r>
              <a:rPr lang="en-US" altLang="en-US" dirty="0"/>
              <a:t>Earlier occurrence=worse prognosis</a:t>
            </a:r>
          </a:p>
          <a:p>
            <a:pPr eaLnBrk="1" hangingPunct="1"/>
            <a:r>
              <a:rPr lang="en-US" altLang="en-US" dirty="0"/>
              <a:t>Sonographically</a:t>
            </a:r>
          </a:p>
          <a:p>
            <a:pPr lvl="1" eaLnBrk="1" hangingPunct="1"/>
            <a:r>
              <a:rPr lang="en-US" altLang="en-US" dirty="0"/>
              <a:t>Small</a:t>
            </a:r>
          </a:p>
          <a:p>
            <a:pPr lvl="1" eaLnBrk="1" hangingPunct="1"/>
            <a:r>
              <a:rPr lang="en-US" altLang="en-US" dirty="0"/>
              <a:t>Echogenic lungs</a:t>
            </a:r>
          </a:p>
          <a:p>
            <a:pPr lvl="1" eaLnBrk="1" hangingPunct="1"/>
            <a:r>
              <a:rPr lang="en-US" altLang="en-US" dirty="0"/>
              <a:t>Small chest circumference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10244" name="Date Placeholder 3">
            <a:extLst>
              <a:ext uri="{FF2B5EF4-FFF2-40B4-BE49-F238E27FC236}">
                <a16:creationId xmlns:a16="http://schemas.microsoft.com/office/drawing/2014/main" id="{88797167-60DC-4451-96F0-77509563812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>
              <a:solidFill>
                <a:srgbClr val="A7A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5" name="Footer Placeholder 4">
            <a:extLst>
              <a:ext uri="{FF2B5EF4-FFF2-40B4-BE49-F238E27FC236}">
                <a16:creationId xmlns:a16="http://schemas.microsoft.com/office/drawing/2014/main" id="{B62B4B42-3AC0-4AEE-889C-7F9B75B7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A7A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Michelle Wilson Ed.D, RDMS, RDCS</a:t>
            </a:r>
          </a:p>
        </p:txBody>
      </p:sp>
      <p:sp>
        <p:nvSpPr>
          <p:cNvPr id="10246" name="Rectangle 28">
            <a:extLst>
              <a:ext uri="{FF2B5EF4-FFF2-40B4-BE49-F238E27FC236}">
                <a16:creationId xmlns:a16="http://schemas.microsoft.com/office/drawing/2014/main" id="{B0901186-597C-416E-8676-EE1B82D6B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4001016"/>
            <a:ext cx="184731" cy="369332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47" name="Rectangle 40">
            <a:extLst>
              <a:ext uri="{FF2B5EF4-FFF2-40B4-BE49-F238E27FC236}">
                <a16:creationId xmlns:a16="http://schemas.microsoft.com/office/drawing/2014/main" id="{88D0423B-6E2D-4837-8B97-0AD409ECD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4001016"/>
            <a:ext cx="184731" cy="36933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48" name="Rectangle 41">
            <a:extLst>
              <a:ext uri="{FF2B5EF4-FFF2-40B4-BE49-F238E27FC236}">
                <a16:creationId xmlns:a16="http://schemas.microsoft.com/office/drawing/2014/main" id="{B1BC21BE-C982-4228-B50D-C054339A4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49" name="Rectangle 43">
            <a:extLst>
              <a:ext uri="{FF2B5EF4-FFF2-40B4-BE49-F238E27FC236}">
                <a16:creationId xmlns:a16="http://schemas.microsoft.com/office/drawing/2014/main" id="{147FCC32-1784-478B-A036-145BE2983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50" name="Rectangle 45">
            <a:extLst>
              <a:ext uri="{FF2B5EF4-FFF2-40B4-BE49-F238E27FC236}">
                <a16:creationId xmlns:a16="http://schemas.microsoft.com/office/drawing/2014/main" id="{EF38AAB8-5FC0-4DD4-ACF6-8369EA208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51" name="Rectangle 47">
            <a:extLst>
              <a:ext uri="{FF2B5EF4-FFF2-40B4-BE49-F238E27FC236}">
                <a16:creationId xmlns:a16="http://schemas.microsoft.com/office/drawing/2014/main" id="{8E3C18E6-79BC-4A55-82CD-E4CCE5A2D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52" name="Rectangle 49">
            <a:extLst>
              <a:ext uri="{FF2B5EF4-FFF2-40B4-BE49-F238E27FC236}">
                <a16:creationId xmlns:a16="http://schemas.microsoft.com/office/drawing/2014/main" id="{4DF4F429-17FE-466D-AD51-99964107D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53" name="Rectangle 51">
            <a:extLst>
              <a:ext uri="{FF2B5EF4-FFF2-40B4-BE49-F238E27FC236}">
                <a16:creationId xmlns:a16="http://schemas.microsoft.com/office/drawing/2014/main" id="{F241B593-0409-473C-8182-562A5DAC1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54" name="Rectangle 53">
            <a:extLst>
              <a:ext uri="{FF2B5EF4-FFF2-40B4-BE49-F238E27FC236}">
                <a16:creationId xmlns:a16="http://schemas.microsoft.com/office/drawing/2014/main" id="{9CB096BD-68FE-497E-9C38-6424B9E52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55" name="Rectangle 55">
            <a:extLst>
              <a:ext uri="{FF2B5EF4-FFF2-40B4-BE49-F238E27FC236}">
                <a16:creationId xmlns:a16="http://schemas.microsoft.com/office/drawing/2014/main" id="{C7EAB1FA-4A01-4FEF-9359-76A040650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56" name="Rectangle 57">
            <a:extLst>
              <a:ext uri="{FF2B5EF4-FFF2-40B4-BE49-F238E27FC236}">
                <a16:creationId xmlns:a16="http://schemas.microsoft.com/office/drawing/2014/main" id="{1602FA5D-B0C4-40D2-9DB0-74D5AE6E8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57" name="Rectangle 60">
            <a:extLst>
              <a:ext uri="{FF2B5EF4-FFF2-40B4-BE49-F238E27FC236}">
                <a16:creationId xmlns:a16="http://schemas.microsoft.com/office/drawing/2014/main" id="{CCF99332-3419-4D64-AED2-22EDF4CAC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58" name="Rectangle 62">
            <a:extLst>
              <a:ext uri="{FF2B5EF4-FFF2-40B4-BE49-F238E27FC236}">
                <a16:creationId xmlns:a16="http://schemas.microsoft.com/office/drawing/2014/main" id="{906B3515-A8CB-4554-8EAD-3F4914D97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59" name="Rectangle 64">
            <a:extLst>
              <a:ext uri="{FF2B5EF4-FFF2-40B4-BE49-F238E27FC236}">
                <a16:creationId xmlns:a16="http://schemas.microsoft.com/office/drawing/2014/main" id="{50393713-9427-4542-8A0E-CB0C277E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60" name="Rectangle 133">
            <a:extLst>
              <a:ext uri="{FF2B5EF4-FFF2-40B4-BE49-F238E27FC236}">
                <a16:creationId xmlns:a16="http://schemas.microsoft.com/office/drawing/2014/main" id="{3BAA3484-A7EF-479D-9B28-6330139F9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28728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61" name="Rectangle 134">
            <a:extLst>
              <a:ext uri="{FF2B5EF4-FFF2-40B4-BE49-F238E27FC236}">
                <a16:creationId xmlns:a16="http://schemas.microsoft.com/office/drawing/2014/main" id="{248AF764-0509-4BDA-8256-2DB2B1C9E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62" name="Rectangle 169">
            <a:extLst>
              <a:ext uri="{FF2B5EF4-FFF2-40B4-BE49-F238E27FC236}">
                <a16:creationId xmlns:a16="http://schemas.microsoft.com/office/drawing/2014/main" id="{84DF2408-60C1-492E-BD8A-64CA019C7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4001016"/>
            <a:ext cx="184731" cy="369332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63" name="Rectangle 170">
            <a:extLst>
              <a:ext uri="{FF2B5EF4-FFF2-40B4-BE49-F238E27FC236}">
                <a16:creationId xmlns:a16="http://schemas.microsoft.com/office/drawing/2014/main" id="{BFFC4DE6-1501-4459-BCFC-8BBE391CE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64" name="Rectangle 172">
            <a:extLst>
              <a:ext uri="{FF2B5EF4-FFF2-40B4-BE49-F238E27FC236}">
                <a16:creationId xmlns:a16="http://schemas.microsoft.com/office/drawing/2014/main" id="{321A77FF-E4A0-4BC8-BD43-E035080C0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65" name="Rectangle 174">
            <a:extLst>
              <a:ext uri="{FF2B5EF4-FFF2-40B4-BE49-F238E27FC236}">
                <a16:creationId xmlns:a16="http://schemas.microsoft.com/office/drawing/2014/main" id="{43CB6375-7357-44D8-9035-5BE9169CD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66" name="Rectangle 176">
            <a:extLst>
              <a:ext uri="{FF2B5EF4-FFF2-40B4-BE49-F238E27FC236}">
                <a16:creationId xmlns:a16="http://schemas.microsoft.com/office/drawing/2014/main" id="{4AA36BAC-D86E-45F3-AF28-A04206FB9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67" name="Rectangle 178">
            <a:extLst>
              <a:ext uri="{FF2B5EF4-FFF2-40B4-BE49-F238E27FC236}">
                <a16:creationId xmlns:a16="http://schemas.microsoft.com/office/drawing/2014/main" id="{E476089E-3F15-4992-A39D-C1F7C3AF2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68" name="Rectangle 180">
            <a:extLst>
              <a:ext uri="{FF2B5EF4-FFF2-40B4-BE49-F238E27FC236}">
                <a16:creationId xmlns:a16="http://schemas.microsoft.com/office/drawing/2014/main" id="{3F9E6CA5-3288-47A9-AC96-580A53C37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69" name="Rectangle 182">
            <a:extLst>
              <a:ext uri="{FF2B5EF4-FFF2-40B4-BE49-F238E27FC236}">
                <a16:creationId xmlns:a16="http://schemas.microsoft.com/office/drawing/2014/main" id="{EC3DC4B2-F7A3-4D63-BB1B-4BD62C4B0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3816350"/>
            <a:ext cx="184731" cy="369332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70" name="Rectangle 219">
            <a:extLst>
              <a:ext uri="{FF2B5EF4-FFF2-40B4-BE49-F238E27FC236}">
                <a16:creationId xmlns:a16="http://schemas.microsoft.com/office/drawing/2014/main" id="{0C3EC1AD-08C9-49DA-ACF4-BBE4B0718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71184" y="6965901"/>
            <a:ext cx="951414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Symbol" panose="05050102010706020507" pitchFamily="18" charset="2"/>
              <a:buChar char=""/>
            </a:pP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  <a:hlinkClick r:id="rId3"/>
              </a:rPr>
              <a:t>Thick placenta.</a:t>
            </a: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1" algn="ctr"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Thick placenta may be found in maternal diabetes mellitus, Rh immunization, non-immune hydrops or in normal pregnancies. </a:t>
            </a:r>
          </a:p>
          <a:p>
            <a:pPr algn="ctr">
              <a:spcBef>
                <a:spcPct val="0"/>
              </a:spcBef>
              <a:buClrTx/>
              <a:buSzTx/>
              <a:buFont typeface="Symbol" panose="05050102010706020507" pitchFamily="18" charset="2"/>
              <a:buChar char=""/>
            </a:pP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Thin placenta. </a:t>
            </a:r>
          </a:p>
          <a:p>
            <a:pPr lvl="1" algn="ctr"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Pregnancies with non-immune hydrops complicated by IUGR, pre-eclampsia or diabetic angiopathy may result in a thin placenta. </a:t>
            </a:r>
          </a:p>
          <a:p>
            <a:pPr lvl="1" algn="ctr"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Polyhydramnios may also result in thinning of a normal or thick placenta. </a:t>
            </a:r>
          </a:p>
          <a:p>
            <a:pPr algn="ctr">
              <a:spcBef>
                <a:spcPct val="0"/>
              </a:spcBef>
              <a:buClrTx/>
              <a:buSzTx/>
              <a:buFont typeface="Symbol" panose="05050102010706020507" pitchFamily="18" charset="2"/>
              <a:buChar char=""/>
            </a:pP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Hepatomegaly - </a:t>
            </a:r>
            <a:r>
              <a:rPr lang="en-US" altLang="en-US" sz="1200" b="1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  <a:hlinkClick r:id="rId4"/>
              </a:rPr>
              <a:t>Table of normal liver length.</a:t>
            </a: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SzTx/>
              <a:buFont typeface="Symbol" panose="05050102010706020507" pitchFamily="18" charset="2"/>
              <a:buChar char=""/>
            </a:pP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  <a:hlinkClick r:id="rId5"/>
              </a:rPr>
              <a:t>Polyhydramnios</a:t>
            </a: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 or </a:t>
            </a: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  <a:hlinkClick r:id="rId6"/>
              </a:rPr>
              <a:t>oligohydramnios</a:t>
            </a: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ClrTx/>
              <a:buSzTx/>
              <a:buFont typeface="Symbol" panose="05050102010706020507" pitchFamily="18" charset="2"/>
              <a:buChar char=""/>
            </a:pP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Dilatation of the umbilical vein. </a:t>
            </a:r>
          </a:p>
          <a:p>
            <a:pPr algn="ctr">
              <a:spcBef>
                <a:spcPct val="0"/>
              </a:spcBef>
              <a:buClrTx/>
              <a:buSzTx/>
              <a:buFont typeface="Symbol" panose="05050102010706020507" pitchFamily="18" charset="2"/>
              <a:buChar char=""/>
            </a:pP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A detailed survey of the fetus is essential to determine the underlying cause. </a:t>
            </a:r>
          </a:p>
          <a:p>
            <a:pPr algn="ctr">
              <a:spcBef>
                <a:spcPct val="0"/>
              </a:spcBef>
              <a:buClrTx/>
              <a:buSzTx/>
              <a:buFont typeface="Symbol" panose="05050102010706020507" pitchFamily="18" charset="2"/>
              <a:buChar char=""/>
            </a:pP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  <a:hlinkClick r:id="rId7"/>
              </a:rPr>
              <a:t>Doppler finding in non-immune hydrops.</a:t>
            </a: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en-US" sz="9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71" name="Rectangle 220">
            <a:extLst>
              <a:ext uri="{FF2B5EF4-FFF2-40B4-BE49-F238E27FC236}">
                <a16:creationId xmlns:a16="http://schemas.microsoft.com/office/drawing/2014/main" id="{957C3F2B-AA29-4976-A426-AE1CE36D5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5175" y="-4001016"/>
            <a:ext cx="184731" cy="369332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10470" name="Group 230">
            <a:extLst>
              <a:ext uri="{FF2B5EF4-FFF2-40B4-BE49-F238E27FC236}">
                <a16:creationId xmlns:a16="http://schemas.microsoft.com/office/drawing/2014/main" id="{C2258386-AE42-41B3-A53D-17B637F5084C}"/>
              </a:ext>
            </a:extLst>
          </p:cNvPr>
          <p:cNvGraphicFramePr>
            <a:graphicFrameLocks noGrp="1"/>
          </p:cNvGraphicFramePr>
          <p:nvPr/>
        </p:nvGraphicFramePr>
        <p:xfrm>
          <a:off x="-4575175" y="9261475"/>
          <a:ext cx="4129087" cy="457200"/>
        </p:xfrm>
        <a:graphic>
          <a:graphicData uri="http://schemas.openxmlformats.org/drawingml/2006/table">
            <a:tbl>
              <a:tblPr/>
              <a:tblGrid>
                <a:gridCol w="4129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REFERENCES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274" name="Rectangle 231">
            <a:extLst>
              <a:ext uri="{FF2B5EF4-FFF2-40B4-BE49-F238E27FC236}">
                <a16:creationId xmlns:a16="http://schemas.microsoft.com/office/drawing/2014/main" id="{6055B274-D52C-41D5-9F72-99476E8B6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51175" y="9711765"/>
            <a:ext cx="9735614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9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Hutchinson AA, Drew JH, Yu V et.al. Nonimmunologic hydrops fetalis: A review of 61 cases. Obstet Gynecol 1982;59:347. </a:t>
            </a:r>
          </a:p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Levy R, Weissman A, Blomberg G et.al. Infection by parvovirus B19 during pregnancy: A review. Obstet Gynecol Survey 1997;52:254-259. </a:t>
            </a:r>
          </a:p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Fourouzan I. Hydrops fetails: Recent advances. Obster Gynecol Sur 1997;52(2):1997. </a:t>
            </a:r>
            <a:endParaRPr lang="en-US" altLang="en-US" sz="9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E3254AE-C4CD-426D-A6E8-7FA13B0F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F81145-6613-4512-834D-263CB8006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734" y="2403605"/>
            <a:ext cx="4770219" cy="335107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C53434-A0C7-4A81-8EB0-D460DAD9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C14D88-ADF3-4B5C-B718-465E6FC3A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sz="3600"/>
              <a:t>What can lead to pulmonary hypoplasia?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46C8C-C287-4776-A62F-FB58C3A968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860493" cy="342410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Bilateral renal agenesis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Bilateral </a:t>
            </a:r>
            <a:r>
              <a:rPr lang="en-US" sz="1600" u="sng" dirty="0"/>
              <a:t>renal disease 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Severe renal obstruction</a:t>
            </a:r>
          </a:p>
          <a:p>
            <a:pPr>
              <a:lnSpc>
                <a:spcPct val="110000"/>
              </a:lnSpc>
            </a:pPr>
            <a:r>
              <a:rPr lang="en-US" sz="1600" i="1" u="sng" dirty="0"/>
              <a:t>Posterior urethral valve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Unilateral renal agenesis</a:t>
            </a:r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600" dirty="0"/>
              <a:t>Severe obstruction of trachea or esophagus</a:t>
            </a:r>
          </a:p>
          <a:p>
            <a:pPr>
              <a:lnSpc>
                <a:spcPct val="110000"/>
              </a:lnSpc>
            </a:pPr>
            <a:r>
              <a:rPr lang="en-US" sz="1600" u="sng" dirty="0"/>
              <a:t>Inability to swallow formations</a:t>
            </a:r>
          </a:p>
          <a:p>
            <a:pPr lvl="1">
              <a:lnSpc>
                <a:spcPct val="110000"/>
              </a:lnSpc>
            </a:pPr>
            <a:r>
              <a:rPr lang="en-US" sz="1400" u="sng" dirty="0"/>
              <a:t>Intrinsic or extrinsic</a:t>
            </a:r>
          </a:p>
          <a:p>
            <a:pPr>
              <a:lnSpc>
                <a:spcPct val="110000"/>
              </a:lnSpc>
            </a:pPr>
            <a:r>
              <a:rPr lang="en-US" sz="1600" u="sng" dirty="0"/>
              <a:t>Macroglossia</a:t>
            </a:r>
          </a:p>
          <a:p>
            <a:pPr>
              <a:lnSpc>
                <a:spcPct val="110000"/>
              </a:lnSpc>
            </a:pPr>
            <a:r>
              <a:rPr lang="en-US" sz="1600" u="sng" dirty="0"/>
              <a:t>Small thoracic cavity</a:t>
            </a:r>
          </a:p>
        </p:txBody>
      </p:sp>
    </p:spTree>
    <p:extLst>
      <p:ext uri="{BB962C8B-B14F-4D97-AF65-F5344CB8AC3E}">
        <p14:creationId xmlns:p14="http://schemas.microsoft.com/office/powerpoint/2010/main" val="2663687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D98015-6B5E-4F03-A9CF-369AB3AF8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5" y="1127420"/>
            <a:ext cx="6909479" cy="4612077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9E67BA-28F9-4BFE-953A-3C155547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en-US" sz="3600"/>
              <a:t>Embryology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69AD5-AF2E-4775-BF37-22397D8A42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2367092"/>
            <a:ext cx="3352128" cy="3881309"/>
          </a:xfrm>
        </p:spPr>
        <p:txBody>
          <a:bodyPr>
            <a:normAutofit/>
          </a:bodyPr>
          <a:lstStyle/>
          <a:p>
            <a:r>
              <a:rPr lang="en-US" sz="1800" dirty="0"/>
              <a:t>The survival of the fetus in the ex utero environment is dependent on maturity of the lungs.</a:t>
            </a:r>
          </a:p>
          <a:p>
            <a:r>
              <a:rPr lang="en-US" sz="1800" dirty="0"/>
              <a:t>Immature lungs younger than 24 weeks, not viable.</a:t>
            </a:r>
          </a:p>
        </p:txBody>
      </p:sp>
    </p:spTree>
    <p:extLst>
      <p:ext uri="{BB962C8B-B14F-4D97-AF65-F5344CB8AC3E}">
        <p14:creationId xmlns:p14="http://schemas.microsoft.com/office/powerpoint/2010/main" val="1833339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28B170-B7BC-4BDA-AF69-28A89C4F8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9856E4-C11E-4CDC-9EB9-8C8F7E153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445" y="922770"/>
            <a:ext cx="3427091" cy="502137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1E8C82-833C-4573-807A-A01BED375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F0A51F-6327-4894-8246-EBFE42E9C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40831"/>
            <a:ext cx="6564205" cy="1573863"/>
          </a:xfrm>
        </p:spPr>
        <p:txBody>
          <a:bodyPr>
            <a:normAutofit/>
          </a:bodyPr>
          <a:lstStyle/>
          <a:p>
            <a:r>
              <a:rPr lang="en-US" sz="3600" dirty="0"/>
              <a:t>Cardiac defects that can occur simultaneously with pulmonary hypoplasia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85328-B55A-4F60-975F-FD6A9480E9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564207" cy="3881309"/>
          </a:xfrm>
        </p:spPr>
        <p:txBody>
          <a:bodyPr>
            <a:normAutofit/>
          </a:bodyPr>
          <a:lstStyle/>
          <a:p>
            <a:r>
              <a:rPr lang="en-US" sz="2000" dirty="0"/>
              <a:t>Skeletal dysplasia (Dwarfism)</a:t>
            </a:r>
          </a:p>
          <a:p>
            <a:r>
              <a:rPr lang="en-US" sz="2000" dirty="0"/>
              <a:t>Central nervous disorders</a:t>
            </a:r>
          </a:p>
          <a:p>
            <a:r>
              <a:rPr lang="en-US" sz="2000" dirty="0" err="1"/>
              <a:t>Chromsomal</a:t>
            </a:r>
            <a:r>
              <a:rPr lang="en-US" sz="2000" dirty="0"/>
              <a:t> trisomy’s (13, 18, 21)</a:t>
            </a:r>
          </a:p>
        </p:txBody>
      </p:sp>
    </p:spTree>
    <p:extLst>
      <p:ext uri="{BB962C8B-B14F-4D97-AF65-F5344CB8AC3E}">
        <p14:creationId xmlns:p14="http://schemas.microsoft.com/office/powerpoint/2010/main" val="224237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E3254AE-C4CD-426D-A6E8-7FA13B0F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17B410-AD88-4A1D-AD69-D87713B41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069" y="2367091"/>
            <a:ext cx="4253549" cy="342410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C53434-A0C7-4A81-8EB0-D460DAD9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25C1ED-7D66-4A22-8D73-F0413EB46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sz="3600"/>
              <a:t>Cystic or solid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390FB-A508-4FA5-B853-324583BFC8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860493" cy="34241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/>
              <a:t>Determine number of cystic structures</a:t>
            </a:r>
          </a:p>
          <a:p>
            <a:pPr>
              <a:lnSpc>
                <a:spcPct val="110000"/>
              </a:lnSpc>
            </a:pPr>
            <a:r>
              <a:rPr lang="en-US" sz="2000"/>
              <a:t>Identify if mediastinal visualized or absent</a:t>
            </a:r>
          </a:p>
          <a:p>
            <a:pPr>
              <a:lnSpc>
                <a:spcPct val="110000"/>
              </a:lnSpc>
            </a:pPr>
            <a:r>
              <a:rPr lang="en-US" sz="2000"/>
              <a:t>Assess lung size</a:t>
            </a:r>
          </a:p>
          <a:p>
            <a:pPr>
              <a:lnSpc>
                <a:spcPct val="110000"/>
              </a:lnSpc>
            </a:pPr>
            <a:r>
              <a:rPr lang="en-US" sz="2000"/>
              <a:t>Fetal hydrops present?</a:t>
            </a:r>
          </a:p>
          <a:p>
            <a:pPr>
              <a:lnSpc>
                <a:spcPct val="110000"/>
              </a:lnSpc>
            </a:pPr>
            <a:r>
              <a:rPr lang="en-US" sz="2000"/>
              <a:t>Exclude cardiac masses</a:t>
            </a:r>
          </a:p>
          <a:p>
            <a:pPr>
              <a:lnSpc>
                <a:spcPct val="110000"/>
              </a:lnSpc>
            </a:pPr>
            <a:r>
              <a:rPr lang="en-US" sz="2000"/>
              <a:t>Any fetal anomalies?</a:t>
            </a:r>
          </a:p>
        </p:txBody>
      </p:sp>
    </p:spTree>
    <p:extLst>
      <p:ext uri="{BB962C8B-B14F-4D97-AF65-F5344CB8AC3E}">
        <p14:creationId xmlns:p14="http://schemas.microsoft.com/office/powerpoint/2010/main" val="3215536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10D21FCB-56CB-4EFA-A79A-A9A8EC0F7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AC5FB-BCCB-418B-BBEC-09CD93D72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061" y="805587"/>
            <a:ext cx="6200163" cy="4789625"/>
          </a:xfrm>
          <a:prstGeom prst="roundRect">
            <a:avLst>
              <a:gd name="adj" fmla="val 2392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B1027BD9-272C-4CC4-9396-1708F8B1F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216C3-1F5F-46D6-B477-EBF792265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3893976" cy="1596177"/>
          </a:xfrm>
        </p:spPr>
        <p:txBody>
          <a:bodyPr anchor="b">
            <a:normAutofit/>
          </a:bodyPr>
          <a:lstStyle/>
          <a:p>
            <a:pPr algn="l"/>
            <a:r>
              <a:rPr lang="en-US" sz="3200"/>
              <a:t>Rare anomaly/ differential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FC69F-563D-4D77-BF2A-707565BFE9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3893978" cy="3424107"/>
          </a:xfrm>
        </p:spPr>
        <p:txBody>
          <a:bodyPr>
            <a:normAutofit/>
          </a:bodyPr>
          <a:lstStyle/>
          <a:p>
            <a:r>
              <a:rPr lang="en-US" sz="1600"/>
              <a:t>Unilateral pulmonary agenesis or hypoplasia.</a:t>
            </a:r>
          </a:p>
          <a:p>
            <a:r>
              <a:rPr lang="en-US" sz="1600"/>
              <a:t>Differential diagnosis: absent lung with every fetus with mediastinal shift, chest mass, when in cahoots with defects of esophageal abnormalities. </a:t>
            </a:r>
          </a:p>
        </p:txBody>
      </p:sp>
    </p:spTree>
    <p:extLst>
      <p:ext uri="{BB962C8B-B14F-4D97-AF65-F5344CB8AC3E}">
        <p14:creationId xmlns:p14="http://schemas.microsoft.com/office/powerpoint/2010/main" val="2735627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A3C1-4C06-4705-854D-32D37E72F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Abnormality of diaphragm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92630-0673-4FEB-92FC-A12E9E86AB7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CDH- Congenital Diaphragmatic Hernia: abdominal viscera herniation  into the chest. </a:t>
            </a:r>
          </a:p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to 12</a:t>
            </a:r>
            <a:r>
              <a:rPr lang="en-US" baseline="30000" dirty="0"/>
              <a:t>th</a:t>
            </a:r>
            <a:r>
              <a:rPr lang="en-US" dirty="0"/>
              <a:t> week gestation, the gut coming back into the abdominal cavity comes back and the primitive diaphragmatic structure that is not fully formed herniates into the thorax. </a:t>
            </a:r>
          </a:p>
          <a:p>
            <a:r>
              <a:rPr lang="en-US" u="sng" dirty="0"/>
              <a:t>There is a fusion of four structures that must be developed to minimize defects</a:t>
            </a:r>
            <a:r>
              <a:rPr lang="en-US" dirty="0"/>
              <a:t>.</a:t>
            </a:r>
          </a:p>
          <a:p>
            <a:r>
              <a:rPr lang="en-US" dirty="0"/>
              <a:t>1. septum transversum (future central tendon)</a:t>
            </a:r>
          </a:p>
          <a:p>
            <a:r>
              <a:rPr lang="en-US" dirty="0"/>
              <a:t>2. pleuroperitoneal membrane</a:t>
            </a:r>
          </a:p>
          <a:p>
            <a:r>
              <a:rPr lang="en-US" dirty="0"/>
              <a:t>Dorsal mesentery of the esophagus (future </a:t>
            </a:r>
            <a:r>
              <a:rPr lang="en-US" dirty="0" err="1"/>
              <a:t>crura</a:t>
            </a:r>
            <a:r>
              <a:rPr lang="en-US" dirty="0"/>
              <a:t>)</a:t>
            </a:r>
          </a:p>
          <a:p>
            <a:r>
              <a:rPr lang="en-US" dirty="0"/>
              <a:t>Body wall; primitive diaphragm should be intact by end of the 8</a:t>
            </a:r>
            <a:r>
              <a:rPr lang="en-US" baseline="30000" dirty="0"/>
              <a:t>th</a:t>
            </a:r>
            <a:r>
              <a:rPr lang="en-US" dirty="0"/>
              <a:t> week. </a:t>
            </a:r>
          </a:p>
        </p:txBody>
      </p:sp>
    </p:spTree>
    <p:extLst>
      <p:ext uri="{BB962C8B-B14F-4D97-AF65-F5344CB8AC3E}">
        <p14:creationId xmlns:p14="http://schemas.microsoft.com/office/powerpoint/2010/main" val="204854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0670-2814-4DBF-B834-4635ED79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sz="3600"/>
              <a:t>CLUES OF DIAPHRAMATIC HERNIA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912F7-632F-4469-B386-9CA4A057F6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096626" cy="3424107"/>
          </a:xfrm>
        </p:spPr>
        <p:txBody>
          <a:bodyPr>
            <a:normAutofit/>
          </a:bodyPr>
          <a:lstStyle/>
          <a:p>
            <a:r>
              <a:rPr lang="en-US" sz="2000" dirty="0"/>
              <a:t>SOLID MASS IN THE CHEST.</a:t>
            </a:r>
          </a:p>
          <a:p>
            <a:r>
              <a:rPr lang="en-US" sz="2000" dirty="0" err="1"/>
              <a:t>PERISTALsIS</a:t>
            </a:r>
            <a:r>
              <a:rPr lang="en-US" sz="2000" dirty="0"/>
              <a:t> IN THE HERNIATED INTESTINES </a:t>
            </a:r>
          </a:p>
          <a:p>
            <a:r>
              <a:rPr lang="en-US" sz="2000" dirty="0"/>
              <a:t>LUNG AND MEDIASTINAL MASSES, CYSTIC ADENOMAOID MALFORMATION CAN BE HARD TO DIFFERENTIATE FROM </a:t>
            </a:r>
            <a:r>
              <a:rPr lang="en-US" sz="2000" dirty="0" err="1"/>
              <a:t>DIAPHRAGmATIC</a:t>
            </a:r>
            <a:r>
              <a:rPr lang="en-US" sz="2000" dirty="0"/>
              <a:t> HERNIAS.</a:t>
            </a:r>
          </a:p>
          <a:p>
            <a:r>
              <a:rPr lang="en-US" sz="2000" dirty="0"/>
              <a:t>(USE PERITONEAL ORGANS AS YOUR LANDMARK TO DIFFERENTIATE THE TWO. 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3852EB-A070-4395-9B75-BB65F19A1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6002"/>
          <a:stretch/>
        </p:blipFill>
        <p:spPr>
          <a:xfrm>
            <a:off x="7370064" y="2505456"/>
            <a:ext cx="3494466" cy="293522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55601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4">
            <a:extLst>
              <a:ext uri="{FF2B5EF4-FFF2-40B4-BE49-F238E27FC236}">
                <a16:creationId xmlns:a16="http://schemas.microsoft.com/office/drawing/2014/main" id="{D0FD9BE0-B8FA-4E67-B275-D5D068A2BDF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>
              <a:solidFill>
                <a:srgbClr val="A7A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Footer Placeholder 17">
            <a:extLst>
              <a:ext uri="{FF2B5EF4-FFF2-40B4-BE49-F238E27FC236}">
                <a16:creationId xmlns:a16="http://schemas.microsoft.com/office/drawing/2014/main" id="{741FB860-6F7F-4D67-B3B5-36F424D61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A7A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Michelle Wilson Ed.D, RDMS, RDCS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E4AC4-B42D-4CF2-A470-0D65EF88D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Summary</a:t>
            </a:r>
          </a:p>
        </p:txBody>
      </p:sp>
      <p:sp>
        <p:nvSpPr>
          <p:cNvPr id="22533" name="Content Placeholder 2">
            <a:extLst>
              <a:ext uri="{FF2B5EF4-FFF2-40B4-BE49-F238E27FC236}">
                <a16:creationId xmlns:a16="http://schemas.microsoft.com/office/drawing/2014/main" id="{9C2EE907-1EF4-4280-8093-D329585F8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238" y="530226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sz="3200"/>
              <a:t>Mass effects</a:t>
            </a:r>
          </a:p>
          <a:p>
            <a:pPr lvl="1" eaLnBrk="1" hangingPunct="1"/>
            <a:r>
              <a:rPr lang="en-US" altLang="en-US" sz="3200"/>
              <a:t>Displace cardiac structures</a:t>
            </a:r>
          </a:p>
          <a:p>
            <a:pPr eaLnBrk="1" hangingPunct="1"/>
            <a:r>
              <a:rPr lang="en-US" altLang="en-US" sz="3200"/>
              <a:t>Evaluate cardiac axis</a:t>
            </a:r>
          </a:p>
          <a:p>
            <a:pPr eaLnBrk="1" hangingPunct="1"/>
            <a:r>
              <a:rPr lang="en-US" altLang="en-US" sz="3200"/>
              <a:t>Assess cardiac size</a:t>
            </a:r>
          </a:p>
          <a:p>
            <a:pPr eaLnBrk="1" hangingPunct="1"/>
            <a:r>
              <a:rPr lang="en-US" altLang="en-US" sz="3200"/>
              <a:t>Scan for fluid collections</a:t>
            </a:r>
          </a:p>
          <a:p>
            <a:pPr lvl="1" eaLnBrk="1" hangingPunct="1"/>
            <a:endParaRPr lang="en-US" altLang="en-US" sz="3200"/>
          </a:p>
          <a:p>
            <a:pPr lvl="1" eaLnBrk="1" hangingPunct="1">
              <a:buFont typeface="Verdana" panose="020B0604030504040204" pitchFamily="34" charset="0"/>
              <a:buNone/>
            </a:pPr>
            <a:endParaRPr lang="en-US" altLang="en-US" sz="3200"/>
          </a:p>
          <a:p>
            <a:pPr lvl="1" eaLnBrk="1" hangingPunct="1"/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24">
            <a:extLst>
              <a:ext uri="{FF2B5EF4-FFF2-40B4-BE49-F238E27FC236}">
                <a16:creationId xmlns:a16="http://schemas.microsoft.com/office/drawing/2014/main" id="{EF5A5BBE-6487-4EC3-AA58-CD230ED7BD7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>
              <a:solidFill>
                <a:srgbClr val="A7A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Footer Placeholder 17">
            <a:extLst>
              <a:ext uri="{FF2B5EF4-FFF2-40B4-BE49-F238E27FC236}">
                <a16:creationId xmlns:a16="http://schemas.microsoft.com/office/drawing/2014/main" id="{F1D8ED23-6B40-43F9-8492-58FEB34D3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>
                <a:solidFill>
                  <a:srgbClr val="A7A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Michelle Wilson Ed.D, RDMS, RDCS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2D9CEC-2442-4DFC-855E-20FDC7346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Summary</a:t>
            </a:r>
          </a:p>
        </p:txBody>
      </p:sp>
      <p:sp>
        <p:nvSpPr>
          <p:cNvPr id="23557" name="Content Placeholder 2">
            <a:extLst>
              <a:ext uri="{FF2B5EF4-FFF2-40B4-BE49-F238E27FC236}">
                <a16:creationId xmlns:a16="http://schemas.microsoft.com/office/drawing/2014/main" id="{51467237-B9C8-49C3-8E92-5952B45CE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238" y="530226"/>
            <a:ext cx="8183562" cy="4187825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sz="3200"/>
              <a:t>Homogenous tissue surrounding heart</a:t>
            </a:r>
          </a:p>
          <a:p>
            <a:pPr eaLnBrk="1" hangingPunct="1"/>
            <a:r>
              <a:rPr lang="en-US" altLang="en-US" sz="3200"/>
              <a:t>Evaluate cardiac axis</a:t>
            </a:r>
          </a:p>
          <a:p>
            <a:pPr eaLnBrk="1" hangingPunct="1"/>
            <a:r>
              <a:rPr lang="en-US" altLang="en-US" sz="3200"/>
              <a:t>Assess cardiac size</a:t>
            </a:r>
          </a:p>
          <a:p>
            <a:pPr eaLnBrk="1" hangingPunct="1"/>
            <a:r>
              <a:rPr lang="en-US" altLang="en-US" sz="3200"/>
              <a:t>Scan for fluid collections</a:t>
            </a:r>
          </a:p>
          <a:p>
            <a:pPr eaLnBrk="1" hangingPunct="1"/>
            <a:r>
              <a:rPr lang="en-US" altLang="en-US" sz="3200"/>
              <a:t>Is the diaphragm contiguous</a:t>
            </a:r>
          </a:p>
          <a:p>
            <a:pPr eaLnBrk="1" hangingPunct="1"/>
            <a:r>
              <a:rPr lang="en-US" altLang="en-US" sz="3200"/>
              <a:t>Great Vessels where they should be</a:t>
            </a:r>
          </a:p>
          <a:p>
            <a:pPr eaLnBrk="1" hangingPunct="1"/>
            <a:r>
              <a:rPr lang="en-US" altLang="en-US" sz="3200"/>
              <a:t>Respiratory Variations</a:t>
            </a:r>
          </a:p>
          <a:p>
            <a:pPr eaLnBrk="1" hangingPunct="1"/>
            <a:endParaRPr lang="en-US" altLang="en-US" sz="3200"/>
          </a:p>
          <a:p>
            <a:pPr lvl="1" eaLnBrk="1" hangingPunct="1"/>
            <a:endParaRPr lang="en-US" altLang="en-US" sz="3200"/>
          </a:p>
          <a:p>
            <a:pPr lvl="1" eaLnBrk="1" hangingPunct="1">
              <a:buFont typeface="Verdana" panose="020B0604030504040204" pitchFamily="34" charset="0"/>
              <a:buNone/>
            </a:pPr>
            <a:endParaRPr lang="en-US" altLang="en-US" sz="3200"/>
          </a:p>
          <a:p>
            <a:pPr lvl="1" eaLnBrk="1" hangingPunct="1"/>
            <a:endParaRPr lang="en-US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52A5C-1A0C-4EB7-8901-FA39B8F6D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/>
          <a:lstStyle/>
          <a:p>
            <a:pPr>
              <a:defRPr/>
            </a:pPr>
            <a:r>
              <a:rPr lang="en-US" dirty="0"/>
              <a:t>Summary Fetal Chest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89B78795-40B1-41F8-B9F0-B32EF343A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238" y="530226"/>
            <a:ext cx="8183562" cy="4187825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24582" name="Picture 2" descr="C:\Users\Michelle2012\Documents\sdms_ardms\SDMS\webinars\Anatomy PP\side view thorax.jpg">
            <a:extLst>
              <a:ext uri="{FF2B5EF4-FFF2-40B4-BE49-F238E27FC236}">
                <a16:creationId xmlns:a16="http://schemas.microsoft.com/office/drawing/2014/main" id="{4D97F193-C671-4AF1-A810-EEB02EDE2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752601"/>
            <a:ext cx="172561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" descr="C:\Users\Michelle2012\Documents\sdms_ardms\SDMS\webinars\Anatomy PP\pericardium 2.jpg">
            <a:extLst>
              <a:ext uri="{FF2B5EF4-FFF2-40B4-BE49-F238E27FC236}">
                <a16:creationId xmlns:a16="http://schemas.microsoft.com/office/drawing/2014/main" id="{DF35982F-A212-4B91-9DB6-1506036C6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762000"/>
            <a:ext cx="2263775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4" descr="C:\Users\Michelle2012\Documents\sdms_ardms\SDMS\webinars\Anatomy PP\mediastinum.jpg">
            <a:extLst>
              <a:ext uri="{FF2B5EF4-FFF2-40B4-BE49-F238E27FC236}">
                <a16:creationId xmlns:a16="http://schemas.microsoft.com/office/drawing/2014/main" id="{4209CE07-F09D-4D3C-8018-2708F305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9" y="1243014"/>
            <a:ext cx="2795587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5" descr="C:\Users\Michelle2012\Documents\sdms_ardms\SDMS\webinars\Anatomy PP\mediastinal2.jpg">
            <a:extLst>
              <a:ext uri="{FF2B5EF4-FFF2-40B4-BE49-F238E27FC236}">
                <a16:creationId xmlns:a16="http://schemas.microsoft.com/office/drawing/2014/main" id="{C873877D-9AAE-4D7E-B397-09B743369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19551"/>
            <a:ext cx="2198688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6" descr="C:\Users\Michelle2012\Documents\sdms_ardms\SDMS\webinars\Anatomy PP\heart_lungs_35420_lg.gif">
            <a:extLst>
              <a:ext uri="{FF2B5EF4-FFF2-40B4-BE49-F238E27FC236}">
                <a16:creationId xmlns:a16="http://schemas.microsoft.com/office/drawing/2014/main" id="{01834994-EEBA-4268-8946-20B563E84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654425"/>
            <a:ext cx="22685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F277D-05A1-47AB-9D3C-B7F72633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69B02-0DAB-475A-8080-19B3A168FC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36036"/>
            <a:ext cx="10363826" cy="5121964"/>
          </a:xfrm>
        </p:spPr>
        <p:txBody>
          <a:bodyPr>
            <a:noAutofit/>
          </a:bodyPr>
          <a:lstStyle/>
          <a:p>
            <a:endParaRPr lang="en-US" sz="1200" dirty="0"/>
          </a:p>
          <a:p>
            <a:r>
              <a:rPr lang="en-US" sz="1200" dirty="0"/>
              <a:t>Hagen-</a:t>
            </a:r>
            <a:r>
              <a:rPr lang="en-US" sz="1200" dirty="0" err="1"/>
              <a:t>Ansert</a:t>
            </a:r>
            <a:r>
              <a:rPr lang="en-US" sz="1200" dirty="0"/>
              <a:t>, Sandra L. "Fetal Thorax." Textbook of Diagnostic Sonography, 2018 ed., Hagen- </a:t>
            </a:r>
            <a:r>
              <a:rPr lang="en-US" sz="1200" dirty="0" err="1"/>
              <a:t>Ansert</a:t>
            </a:r>
            <a:r>
              <a:rPr lang="en-US" sz="1200" dirty="0"/>
              <a:t>, 2018, pp. 1406-1418, www-clinicalkey-com.kaiserpermanente.idm.oclc.org/#!/content/book/3-s2.0-B9780323353755000704?indexOverride=GLOBAL. Accessed 26 Oct. 2019. </a:t>
            </a:r>
          </a:p>
          <a:p>
            <a:r>
              <a:rPr lang="en-US" sz="1200" dirty="0"/>
              <a:t>https://images.app.goo.gl/LtDg24VB1iQNeXBF6</a:t>
            </a:r>
          </a:p>
          <a:p>
            <a:r>
              <a:rPr lang="en-US" sz="1200" dirty="0"/>
              <a:t>https://images.app.goo.gl/aeiKYmBReh9xnMog9</a:t>
            </a:r>
          </a:p>
          <a:p>
            <a:r>
              <a:rPr lang="en-US" sz="1200" dirty="0"/>
              <a:t>https://www.bing.com/images/search?view=detailV2&amp;ccid=y0eqELen&amp;id=1566D4D8F976DBA24EA516BBBDD187A03FA975DF&amp;thid=OIP.y0eqELenfmwhqVmVqjJmzQHaFs&amp;mediaurl=https%3A%2F%2Fsonoworld.com%2Fimages%2FFetusItemImages%2Fimages2007%2FRespiratory%2FCAM_I_Shah%2FFig-1.jpg&amp;exph=300&amp;expw=390&amp;q=fetal+bilateral+lungs+ultrasound&amp;simid=607993907438227215&amp;selectedindex=92&amp;adlt=demote&amp;shtp=GetUrl&amp;shid=a9a1fc62-365b-44c8-8717-8d4239691407&amp;shtk=SW1hZ2UgMyA6IDJEIHVsdHJhc29ub2dyYXBoeTsgMTggd2Vla3Mgb2YgcHJlZ25hbmN5LiBQYXJhc2FnaXR0YWwgc2NhbiBzaG93aW5nIGN5c3RpYyBzdHJ1Y3R1cmVzIC4uLg%3D%3D&amp;shdk=Rm91bmQgb24gQmluZyBmcm9tIHNvbm93b3JsZC5jb20%3D&amp;shhk=LVXQ2Cl0wm9Fy36cZq%2BEYHAJ5KKX3PC6zAtQPMkGHgo%3D&amp;form=EX0023&amp;shth=OSH.3DfKuEg3NEj8EEW6Fpvm4Q</a:t>
            </a:r>
          </a:p>
        </p:txBody>
      </p:sp>
    </p:spTree>
    <p:extLst>
      <p:ext uri="{BB962C8B-B14F-4D97-AF65-F5344CB8AC3E}">
        <p14:creationId xmlns:p14="http://schemas.microsoft.com/office/powerpoint/2010/main" val="1354398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E144D-643D-4933-B5CF-BC006F8E8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E8BEF-42CC-429E-B466-E21DB6D9447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400" dirty="0"/>
              <a:t>https://www.bing.com/images/search?view=detailV2&amp;ccid=W7Z6ajcY&amp;id=798DF6AE6F81ED0244DDFC852741903910F58AD2&amp;thid=OIP.W7Z6ajcY1cxjoxD17Yv3PwHaHa&amp;mediaurl=https%3A%2F%2Fsonoworld.com%2FClient%2FFetus%2Fhtml%2Fdoppler%2Fcapitulos-html%2Fimagnes-cap-13%2Fcleft-02.jpg&amp;exph=250&amp;expw=250&amp;q=FETAL+DOPPLER+ON+NOSTRILS&amp;simid=608021227746230915&amp;selectedindex=42&amp;adlt=demote&amp;shtp=GetUrl&amp;shid=5964a736-49fd-401c-bcb4-a28fb777e3b3&amp;shtk=RG9wcGxlciBpbiBPYnN0ZXRyaWNz&amp;shdk=Rm91bmQgb24gQmluZyBmcm9tIHNvbm93b3JsZC5jb20%3D&amp;shhk=4gcj3FaXp%2BDTjskEskMcAC8zjZfHoupwQyj8%2F6Kuwak%3D&amp;form=EX0023&amp;shth=OSH.zXVrmVT6bsKLH9geuGmdFQ</a:t>
            </a:r>
          </a:p>
          <a:p>
            <a:r>
              <a:rPr lang="en-US" sz="1400" dirty="0"/>
              <a:t>https://images.app.goo.gl/RNCgy3pRFaRwan6X8</a:t>
            </a:r>
          </a:p>
          <a:p>
            <a:r>
              <a:rPr lang="en-US" sz="1400" dirty="0"/>
              <a:t>https://www.bing.com/images/search?view=detailV2&amp;ccid=%2FWlthzWy&amp;id=3C62A1FB9E02824B690903695B5DE7AEA4FD8156&amp;thid=OIP._WlthzWyqV39GLSpAn6AiAHaD2&amp;mediaurl=https%3A%2F%2Fsonoworld.com%2Fclient%2Ffetus%2Fhtml%2Fchapter-09%2Fskeleton_files%2Fimage006.jpg&amp;exph=240&amp;expw=461&amp;q=thoracic+abdomen+ratio+for+fetal+ultrasound&amp;simid=608017461040254677&amp;selectedindex=17&amp;adlt=demote&amp;shtp=GetUrl&amp;shid=6df69e4f-d80a-4b4b-8488-811d40f76b44&amp;shtk=U2tlbGV0b24gLSBESUFHTk9TSVMgT0YgRkVUQUwgQUJOT1JNQUxJVElFUyAtIFRIRSAxOC0yMyBXRUVLUyBTQ0FO&amp;shdk=Rm91bmQgb24gQmluZyBmcm9tIHNvbm93b3JsZC5jb20%3D&amp;shhk=BugKH4QSSLaDpx8KoXnlVBz5CNL95v%2BpV32ZxG3OCO4%3D&amp;form=EX0023&amp;shth=OSH.s1Q%252Bpw%252FeH4mnOu%252Fbt1F%252FAQ</a:t>
            </a:r>
          </a:p>
          <a:p>
            <a:pPr>
              <a:buFontTx/>
              <a:buChar char="-"/>
            </a:pPr>
            <a:r>
              <a:rPr lang="en-US" sz="1400" dirty="0"/>
              <a:t>https://images.app.goo.gl/itr3RuHQDxjGQvDJ6</a:t>
            </a:r>
          </a:p>
          <a:p>
            <a:r>
              <a:rPr lang="en-US" sz="1400" dirty="0"/>
              <a:t>https://images.app.goo.gl/NbVUp4M1ArZAfzz27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87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175D-834E-4FF3-93F3-6035F2F2A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Lungs / amniotic fluid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75E93-F5B1-4888-A8C8-0498692A2F6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Ultrasound does not assess maturity, but  color flow is able to show the vasculature pattern. </a:t>
            </a:r>
          </a:p>
          <a:p>
            <a:r>
              <a:rPr lang="en-US" dirty="0"/>
              <a:t> ultrasound provides the ability for the sonographer to check echogenicity of the lungs, if lungs are compressed, or evaluate chest cavity</a:t>
            </a:r>
          </a:p>
          <a:p>
            <a:r>
              <a:rPr lang="en-US" dirty="0"/>
              <a:t>fluid is from the amniotic cavity, tracheal glands, and lungs.</a:t>
            </a:r>
          </a:p>
        </p:txBody>
      </p:sp>
    </p:spTree>
    <p:extLst>
      <p:ext uri="{BB962C8B-B14F-4D97-AF65-F5344CB8AC3E}">
        <p14:creationId xmlns:p14="http://schemas.microsoft.com/office/powerpoint/2010/main" val="1718754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3FC9D-F406-4626-AFC7-CC613946F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" y="946047"/>
            <a:ext cx="6459700" cy="4650983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4AFCB9-5B4A-4778-A1AF-28B325877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Anatomical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E8817-47FE-4024-A70F-AFB9D10AAC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2367092"/>
            <a:ext cx="3352128" cy="3881309"/>
          </a:xfrm>
        </p:spPr>
        <p:txBody>
          <a:bodyPr>
            <a:normAutofit/>
          </a:bodyPr>
          <a:lstStyle/>
          <a:p>
            <a:r>
              <a:rPr lang="en-US" sz="1800" dirty="0"/>
              <a:t>Clavicle- upper margins</a:t>
            </a:r>
          </a:p>
          <a:p>
            <a:r>
              <a:rPr lang="en-US" sz="1800" dirty="0"/>
              <a:t>Ribs are lateral margins</a:t>
            </a:r>
          </a:p>
          <a:p>
            <a:r>
              <a:rPr lang="en-US" sz="1800" dirty="0"/>
              <a:t>Lungs superior to diaphragm</a:t>
            </a:r>
          </a:p>
          <a:p>
            <a:r>
              <a:rPr lang="en-US" sz="1800" dirty="0"/>
              <a:t>Lungs- lateral borders of the heart</a:t>
            </a:r>
          </a:p>
          <a:p>
            <a:r>
              <a:rPr lang="en-US" sz="1800" dirty="0"/>
              <a:t>Diaphragm- lower margin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4954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E6E83-42E7-4BA8-8FEC-DA2198C5E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353" y="640831"/>
            <a:ext cx="5952466" cy="5461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02528-27DC-46D0-8A20-ABBA833A21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81455"/>
            <a:ext cx="3740509" cy="48405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600" dirty="0"/>
              <a:t>Mesenchymal bud from the trachea is apart of the division and budding development: bronchi, bronchioles, alveolar ducts, alveoli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16-20 weeks: Bronchi formed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16-24 weeks: more Bronchi’s develop and complexity of air spaces.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Post 24 weeks: Epithelia cells lining the air spaces flatten.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This development promotes gas exchange after birth.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1B15A5-F1F5-4F16-9A85-F0845330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36031"/>
            <a:ext cx="3740515" cy="1573863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Pulmonary Development</a:t>
            </a:r>
          </a:p>
        </p:txBody>
      </p:sp>
    </p:spTree>
    <p:extLst>
      <p:ext uri="{BB962C8B-B14F-4D97-AF65-F5344CB8AC3E}">
        <p14:creationId xmlns:p14="http://schemas.microsoft.com/office/powerpoint/2010/main" val="969810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C7DCBD-269A-4488-B8EF-C768B75CE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643" y="1709931"/>
            <a:ext cx="6299887" cy="33231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5773B-9B73-499E-ACB8-1919C89C6F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3740509" cy="3881309"/>
          </a:xfrm>
        </p:spPr>
        <p:txBody>
          <a:bodyPr>
            <a:normAutofit/>
          </a:bodyPr>
          <a:lstStyle/>
          <a:p>
            <a:r>
              <a:rPr lang="en-US" sz="1800"/>
              <a:t>CHEST SIZE, SHAPE, SYMMETRY.</a:t>
            </a:r>
          </a:p>
          <a:p>
            <a:r>
              <a:rPr lang="en-US" sz="1800"/>
              <a:t>SIZE SHOULD BE SLIGHTLY SMALLER THAN ABDOMINAL CAVITY.</a:t>
            </a:r>
          </a:p>
          <a:p>
            <a:r>
              <a:rPr lang="en-US" sz="1800"/>
              <a:t>PULMONARY TEXTURE</a:t>
            </a:r>
          </a:p>
          <a:p>
            <a:r>
              <a:rPr lang="en-US" sz="1800"/>
              <a:t>MEDIASTINUN BETWEEN THE LUNGS</a:t>
            </a:r>
          </a:p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4AF32-D90C-462C-8DA0-11FD8E1D7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40831"/>
            <a:ext cx="3740515" cy="1573863"/>
          </a:xfrm>
        </p:spPr>
        <p:txBody>
          <a:bodyPr>
            <a:normAutofit/>
          </a:bodyPr>
          <a:lstStyle/>
          <a:p>
            <a:pPr algn="l"/>
            <a:r>
              <a:rPr lang="en-US" sz="3600"/>
              <a:t>Evaluate Thoracic cavity</a:t>
            </a:r>
          </a:p>
        </p:txBody>
      </p:sp>
    </p:spTree>
    <p:extLst>
      <p:ext uri="{BB962C8B-B14F-4D97-AF65-F5344CB8AC3E}">
        <p14:creationId xmlns:p14="http://schemas.microsoft.com/office/powerpoint/2010/main" val="2342039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monitor, screen, photo, computer&#10;&#10;Description automatically generated">
            <a:extLst>
              <a:ext uri="{FF2B5EF4-FFF2-40B4-BE49-F238E27FC236}">
                <a16:creationId xmlns:a16="http://schemas.microsoft.com/office/drawing/2014/main" id="{62BF6877-D205-429D-91C0-A3A92E448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" r="1" b="1"/>
          <a:stretch/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C5AB7-84A7-4C7B-AB0A-BB153D4E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7F4F1-EB10-4206-B87B-AD1898338C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2367092"/>
            <a:ext cx="3352128" cy="38813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/>
              <a:t>Chest circumference: Transverse plane at the level of the four-chamber heart.</a:t>
            </a:r>
          </a:p>
          <a:p>
            <a:pPr>
              <a:lnSpc>
                <a:spcPct val="110000"/>
              </a:lnSpc>
            </a:pPr>
            <a:r>
              <a:rPr lang="en-US" sz="1400"/>
              <a:t>Predict Pulmonary Hypoplasia:</a:t>
            </a:r>
          </a:p>
          <a:p>
            <a:pPr>
              <a:lnSpc>
                <a:spcPct val="110000"/>
              </a:lnSpc>
            </a:pPr>
            <a:r>
              <a:rPr lang="en-US" sz="1400"/>
              <a:t>Chest area-heart area x 100/ chest area.</a:t>
            </a:r>
          </a:p>
          <a:p>
            <a:pPr>
              <a:lnSpc>
                <a:spcPct val="110000"/>
              </a:lnSpc>
            </a:pPr>
            <a:r>
              <a:rPr lang="en-US" sz="1400"/>
              <a:t>Significant narrow diameter= asphyxiating thoracis dystrophy.</a:t>
            </a:r>
          </a:p>
          <a:p>
            <a:pPr>
              <a:lnSpc>
                <a:spcPct val="110000"/>
              </a:lnSpc>
            </a:pPr>
            <a:r>
              <a:rPr lang="en-US" sz="1400"/>
              <a:t>Associated with thanatophoric dwarfism. (short limbs)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/>
              <a:t>(Death within first few hours after birth.)</a:t>
            </a:r>
          </a:p>
        </p:txBody>
      </p:sp>
    </p:spTree>
    <p:extLst>
      <p:ext uri="{BB962C8B-B14F-4D97-AF65-F5344CB8AC3E}">
        <p14:creationId xmlns:p14="http://schemas.microsoft.com/office/powerpoint/2010/main" val="1972333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39734-BA2F-4486-8847-CCC426C81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Landmarks of diaphragm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53193-3E05-4F7C-BFD8-27B72FBCFEA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Between the thoracic and abdominal cavity and forms between 6</a:t>
            </a:r>
            <a:r>
              <a:rPr lang="en-US" baseline="30000" dirty="0"/>
              <a:t>th</a:t>
            </a:r>
            <a:r>
              <a:rPr lang="en-US" dirty="0"/>
              <a:t> and 14</a:t>
            </a:r>
            <a:r>
              <a:rPr lang="en-US" baseline="30000" dirty="0"/>
              <a:t>th</a:t>
            </a:r>
            <a:r>
              <a:rPr lang="en-US" dirty="0"/>
              <a:t> week gestation. </a:t>
            </a:r>
          </a:p>
          <a:p>
            <a:r>
              <a:rPr lang="en-US" dirty="0"/>
              <a:t>Normal: curvilinear running anterior to posterior.</a:t>
            </a:r>
          </a:p>
          <a:p>
            <a:r>
              <a:rPr lang="en-US" dirty="0"/>
              <a:t>Caudal to diaphragm: fetal stomach/ liver</a:t>
            </a:r>
          </a:p>
          <a:p>
            <a:r>
              <a:rPr lang="en-US" dirty="0"/>
              <a:t>Cephalad to diaphragm:  lungs and heart</a:t>
            </a:r>
          </a:p>
          <a:p>
            <a:r>
              <a:rPr lang="en-US" i="1" dirty="0"/>
              <a:t>Not in usual location, red flag. Potential diaphragmatic defect</a:t>
            </a: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92862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22DF8-0ED2-4DD2-B3CC-0B67FFB19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04" y="618517"/>
            <a:ext cx="6527401" cy="5629884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4FD6D-A7EB-4657-AC34-EF4702E66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en-US" sz="3600"/>
              <a:t>position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F6778-07FB-4420-A9F8-0BD5BB6478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2367092"/>
            <a:ext cx="3352128" cy="38813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500" dirty="0"/>
              <a:t>mediastinum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Majority of heart-midline and left chest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Apex of heart- toward spleen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Base of heart- horizontal to diaphragm.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Be cognizant of heart location- abnormal position can indicate chest mass, pleural effusion, cardiac malformation. </a:t>
            </a:r>
          </a:p>
        </p:txBody>
      </p:sp>
    </p:spTree>
    <p:extLst>
      <p:ext uri="{BB962C8B-B14F-4D97-AF65-F5344CB8AC3E}">
        <p14:creationId xmlns:p14="http://schemas.microsoft.com/office/powerpoint/2010/main" val="3162661913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2125</Words>
  <Application>Microsoft Office PowerPoint</Application>
  <PresentationFormat>Widescreen</PresentationFormat>
  <Paragraphs>216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Courier New</vt:lpstr>
      <vt:lpstr>Lucida Calligraphy</vt:lpstr>
      <vt:lpstr>Symbol</vt:lpstr>
      <vt:lpstr>Tw Cen MT</vt:lpstr>
      <vt:lpstr>Verdana</vt:lpstr>
      <vt:lpstr>Droplet</vt:lpstr>
      <vt:lpstr>Fetal Thorax</vt:lpstr>
      <vt:lpstr>Embryology</vt:lpstr>
      <vt:lpstr>Lungs / amniotic fluid</vt:lpstr>
      <vt:lpstr>Anatomical structures</vt:lpstr>
      <vt:lpstr>Pulmonary Development</vt:lpstr>
      <vt:lpstr>Evaluate Thoracic cavity</vt:lpstr>
      <vt:lpstr>Methods</vt:lpstr>
      <vt:lpstr>Normal Landmarks of diaphragm</vt:lpstr>
      <vt:lpstr>position </vt:lpstr>
      <vt:lpstr>Lung tissue/Texture</vt:lpstr>
      <vt:lpstr>rESPIRATION</vt:lpstr>
      <vt:lpstr>Methods to measure</vt:lpstr>
      <vt:lpstr>Thoracic Circumference</vt:lpstr>
      <vt:lpstr>Method to exclude cardiac involvement</vt:lpstr>
      <vt:lpstr>ABNORMALITIES</vt:lpstr>
      <vt:lpstr>Lung masses</vt:lpstr>
      <vt:lpstr>Small thoracic cavity</vt:lpstr>
      <vt:lpstr>Pulmonary Hypoplasia</vt:lpstr>
      <vt:lpstr>What can lead to pulmonary hypoplasia? </vt:lpstr>
      <vt:lpstr>Cardiac defects that can occur simultaneously with pulmonary hypoplasia</vt:lpstr>
      <vt:lpstr>Cystic or solid</vt:lpstr>
      <vt:lpstr>Rare anomaly/ differential</vt:lpstr>
      <vt:lpstr>Abnormality of diaphragm</vt:lpstr>
      <vt:lpstr>CLUES OF DIAPHRAMATIC HERNIA</vt:lpstr>
      <vt:lpstr>Summary</vt:lpstr>
      <vt:lpstr>Summary</vt:lpstr>
      <vt:lpstr>Summary Fetal Chest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Fetal Thorax</dc:title>
  <dc:creator>Carissa Velasquez</dc:creator>
  <cp:lastModifiedBy>Wilson, Michelle C</cp:lastModifiedBy>
  <cp:revision>11</cp:revision>
  <dcterms:created xsi:type="dcterms:W3CDTF">2019-10-27T16:54:32Z</dcterms:created>
  <dcterms:modified xsi:type="dcterms:W3CDTF">2021-02-01T16:22:05Z</dcterms:modified>
</cp:coreProperties>
</file>