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95" r:id="rId3"/>
    <p:sldId id="296" r:id="rId4"/>
    <p:sldId id="342" r:id="rId5"/>
    <p:sldId id="341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56" autoAdjust="0"/>
  </p:normalViewPr>
  <p:slideViewPr>
    <p:cSldViewPr>
      <p:cViewPr varScale="1">
        <p:scale>
          <a:sx n="85" d="100"/>
          <a:sy n="85" d="100"/>
        </p:scale>
        <p:origin x="-23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924" y="-78"/>
      </p:cViewPr>
      <p:guideLst>
        <p:guide orient="horz" pos="289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25279-487D-465B-9677-B150D517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62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29EC7-FCC4-4E0F-A8C5-59DCE7F87256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548F1-EC5D-4B52-8B48-ED5B46884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30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63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63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57A348-EACA-42FC-83CE-8CEFBA2503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5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68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57A348-EACA-42FC-83CE-8CEFBA25033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64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79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15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22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29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57A348-EACA-42FC-83CE-8CEFBA2503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7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00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00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32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15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66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57A348-EACA-42FC-83CE-8CEFBA2503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88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533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72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648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220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1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216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57A348-EACA-42FC-83CE-8CEFBA2503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868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772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57A348-EACA-42FC-83CE-8CEFBA2503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320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469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905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900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57A348-EACA-42FC-83CE-8CEFBA2503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144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946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44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57A348-EACA-42FC-83CE-8CEFBA25033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2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57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253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474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542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519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06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036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81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93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57A348-EACA-42FC-83CE-8CEFBA2503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44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57A348-EACA-42FC-83CE-8CEFBA2503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04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0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548F1-EC5D-4B52-8B48-ED5B468841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8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5799-8498-4150-AE6A-8CD83ED8900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FB50-D54B-4A5E-AC21-FD088A04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7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5799-8498-4150-AE6A-8CD83ED8900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FB50-D54B-4A5E-AC21-FD088A04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1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5799-8498-4150-AE6A-8CD83ED8900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FB50-D54B-4A5E-AC21-FD088A04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2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5799-8498-4150-AE6A-8CD83ED8900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FB50-D54B-4A5E-AC21-FD088A04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5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5799-8498-4150-AE6A-8CD83ED8900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FB50-D54B-4A5E-AC21-FD088A04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4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5799-8498-4150-AE6A-8CD83ED8900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FB50-D54B-4A5E-AC21-FD088A04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2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5799-8498-4150-AE6A-8CD83ED8900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FB50-D54B-4A5E-AC21-FD088A04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5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5799-8498-4150-AE6A-8CD83ED8900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FB50-D54B-4A5E-AC21-FD088A04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5799-8498-4150-AE6A-8CD83ED8900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FB50-D54B-4A5E-AC21-FD088A04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5799-8498-4150-AE6A-8CD83ED8900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FB50-D54B-4A5E-AC21-FD088A04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76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5799-8498-4150-AE6A-8CD83ED8900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DFB50-D54B-4A5E-AC21-FD088A040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5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55799-8498-4150-AE6A-8CD83ED8900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DFB50-D54B-4A5E-AC21-FD088A0409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743200" y="64008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© 2015 KPSAHS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492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125000"/>
        <a:buFont typeface="Wingdings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SzPct val="125000"/>
        <a:buFont typeface="Wingdings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SzPct val="125000"/>
        <a:buFont typeface="Wingdings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SzPct val="125000"/>
        <a:buFont typeface="Wingdings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0000"/>
        </a:buClr>
        <a:buSzPct val="125000"/>
        <a:buFont typeface="Wingdings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icturemosaics.com/gallery/zoom.php?i=30&amp;rows=4&amp;page=2&amp;ter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500" dirty="0" smtClean="0"/>
              <a:t>PA Fluoroscopy</a:t>
            </a:r>
            <a:endParaRPr lang="en-US" sz="5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Digital Fluoroscopy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029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The CCD contains pixels arranged in a matrix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Each pixel is sampled and manipulated to produce a digital image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No lag or blooming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No spatial distortion (pincushion)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304799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4800" kern="0" dirty="0">
                <a:ln w="12700">
                  <a:solidFill>
                    <a:prstClr val="white">
                      <a:tint val="95000"/>
                    </a:prstClr>
                  </a:solidFill>
                </a:ln>
                <a:latin typeface="Arial" pitchFamily="34" charset="0"/>
                <a:cs typeface="Arial" pitchFamily="34" charset="0"/>
              </a:rPr>
              <a:t>Charge Coupled Device (</a:t>
            </a:r>
            <a:r>
              <a:rPr kumimoji="1" lang="en-US" sz="4800" kern="0" dirty="0" err="1">
                <a:ln w="12700">
                  <a:solidFill>
                    <a:prstClr val="white">
                      <a:tint val="95000"/>
                    </a:prstClr>
                  </a:solidFill>
                </a:ln>
                <a:latin typeface="Arial" pitchFamily="34" charset="0"/>
                <a:cs typeface="Arial" pitchFamily="34" charset="0"/>
              </a:rPr>
              <a:t>cont</a:t>
            </a:r>
            <a:r>
              <a:rPr kumimoji="1" lang="en-US" sz="4800" kern="0" dirty="0">
                <a:ln w="12700">
                  <a:solidFill>
                    <a:prstClr val="white">
                      <a:tint val="95000"/>
                    </a:prstClr>
                  </a:solidFill>
                </a:ln>
                <a:latin typeface="Arial" pitchFamily="34" charset="0"/>
                <a:cs typeface="Arial" pitchFamily="34" charset="0"/>
              </a:rPr>
              <a:t>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7912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ln w="12700">
                  <a:solidFill>
                    <a:prstClr val="white">
                      <a:tint val="95000"/>
                    </a:prstClr>
                  </a:solidFill>
                </a:ln>
                <a:effectLst/>
              </a:rPr>
              <a:t>Charge Coupled Device (</a:t>
            </a:r>
            <a:r>
              <a:rPr lang="en-US" sz="4800" dirty="0" err="1">
                <a:ln w="12700">
                  <a:solidFill>
                    <a:prstClr val="white">
                      <a:tint val="95000"/>
                    </a:prstClr>
                  </a:solidFill>
                </a:ln>
                <a:effectLst/>
              </a:rPr>
              <a:t>cont</a:t>
            </a:r>
            <a:r>
              <a:rPr lang="en-US" sz="4800" dirty="0">
                <a:ln w="12700">
                  <a:solidFill>
                    <a:prstClr val="white">
                      <a:tint val="95000"/>
                    </a:prstClr>
                  </a:solidFill>
                </a:ln>
                <a:effectLst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lang="en-US" sz="3600" dirty="0"/>
              <a:t>No warm up time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3600" dirty="0"/>
              <a:t>Lower patient dose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3600" dirty="0"/>
              <a:t>Image quality depends on the matrix of the </a:t>
            </a:r>
            <a:r>
              <a:rPr lang="en-US" sz="3600" dirty="0" smtClean="0"/>
              <a:t>CCD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12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coursewareobjects.elsevier.com/objects/elr/Bushong/radiologic10e/IC/jpg/Chapter26/026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452438"/>
            <a:ext cx="8289925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60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8713"/>
            <a:ext cx="8382000" cy="52720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charset="0"/>
                <a:cs typeface="Arial" charset="0"/>
              </a:rPr>
              <a:t>Flat Panel Image Receptor (FPIR)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charset="0"/>
                <a:cs typeface="Arial" charset="0"/>
              </a:rPr>
              <a:t>Used in place of an image intensifier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charset="0"/>
                <a:cs typeface="Arial" charset="0"/>
              </a:rPr>
              <a:t>Composed of </a:t>
            </a:r>
            <a:r>
              <a:rPr lang="en-US" sz="3600" dirty="0" err="1" smtClean="0">
                <a:latin typeface="Arial" charset="0"/>
                <a:cs typeface="Arial" charset="0"/>
              </a:rPr>
              <a:t>CsI</a:t>
            </a:r>
            <a:r>
              <a:rPr lang="en-US" sz="3600" dirty="0" smtClean="0">
                <a:latin typeface="Arial" charset="0"/>
                <a:cs typeface="Arial" charset="0"/>
              </a:rPr>
              <a:t> / a-Si detector elements (DEL)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charset="0"/>
                <a:cs typeface="Arial" charset="0"/>
              </a:rPr>
              <a:t>Each DEL represents a pixel</a:t>
            </a:r>
          </a:p>
          <a:p>
            <a:pPr lvl="1">
              <a:defRPr/>
            </a:pPr>
            <a:r>
              <a:rPr lang="en-US" sz="3600" dirty="0"/>
              <a:t>Size of the pixel will help determine spatial resolution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charset="0"/>
                <a:cs typeface="Arial" charset="0"/>
              </a:rPr>
              <a:t>Pixel size = FOV divided by matrix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7391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Flat Panel Detector</a:t>
            </a:r>
          </a:p>
        </p:txBody>
      </p:sp>
    </p:spTree>
    <p:extLst>
      <p:ext uri="{BB962C8B-B14F-4D97-AF65-F5344CB8AC3E}">
        <p14:creationId xmlns:p14="http://schemas.microsoft.com/office/powerpoint/2010/main" val="111480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coursewareobjects.elsevier.com/objects/elr/Bushong/radiologic10e/IC/jpg/Chapter16/016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0300" y="2286000"/>
            <a:ext cx="5324475" cy="44196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3554" name="Picture 11" descr="027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1" y="152400"/>
            <a:ext cx="3953161" cy="37338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55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coursewareobjects.elsevier.com/objects/elr/Bushong/radiologic10e/IC/jpg/Chapter16/016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7620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90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/>
              </a:rPr>
              <a:t>FPIR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05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Digital fluoroscopy operates in </a:t>
            </a:r>
            <a:r>
              <a:rPr lang="en-US" sz="3600" u="sng" dirty="0" smtClean="0"/>
              <a:t>radiographic mode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 smtClean="0"/>
              <a:t>Tube current measured in hundreds of mA instead of 1 to 5 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Images are obtained in a manner called pulse-progressive fluoroscopy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Imaging rates between 1 and 10 frames per second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39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/>
              </a:rPr>
              <a:t>FPIR (</a:t>
            </a:r>
            <a:r>
              <a:rPr lang="en-US" dirty="0" err="1" smtClean="0">
                <a:effectLst/>
              </a:rPr>
              <a:t>cont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30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Exposures can be continuously varied for dose reduction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Each time the flat panel is exposed, it is read immediately and the image is projected until the next image is acquired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X-ray generator must be capable of switching on and off very rapidly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93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/>
              </a:rPr>
              <a:t>FPIR (</a:t>
            </a:r>
            <a:r>
              <a:rPr lang="en-US" dirty="0" err="1" smtClean="0">
                <a:effectLst/>
              </a:rPr>
              <a:t>cont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9069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u="sng" dirty="0" smtClean="0"/>
              <a:t>Interrogation time</a:t>
            </a:r>
            <a:r>
              <a:rPr lang="en-US" sz="3600" dirty="0" smtClean="0"/>
              <a:t> is the time required for the x-ray tube to be switched on and reach selected levels of </a:t>
            </a:r>
            <a:r>
              <a:rPr lang="en-US" sz="3600" dirty="0" err="1" smtClean="0"/>
              <a:t>kVp</a:t>
            </a:r>
            <a:r>
              <a:rPr lang="en-US" sz="3600" dirty="0" smtClean="0"/>
              <a:t> and 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The time required for the x-ray tube to be switched off is the </a:t>
            </a:r>
            <a:r>
              <a:rPr lang="en-US" sz="3600" u="sng" dirty="0" smtClean="0"/>
              <a:t>extinction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HF generators are used to keep interrogation and extinction times (total on/off cycle) to less than </a:t>
            </a:r>
            <a:r>
              <a:rPr lang="en-US" sz="3600" u="sng" dirty="0" smtClean="0"/>
              <a:t>1 </a:t>
            </a:r>
            <a:r>
              <a:rPr lang="en-US" sz="3600" u="sng" dirty="0" err="1" smtClean="0"/>
              <a:t>ms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42491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effectLst/>
              </a:rPr>
              <a:t>FPIR (</a:t>
            </a:r>
            <a:r>
              <a:rPr lang="en-US" dirty="0" err="1" smtClean="0">
                <a:effectLst/>
              </a:rPr>
              <a:t>cont</a:t>
            </a:r>
            <a:r>
              <a:rPr lang="en-US" dirty="0" smtClean="0">
                <a:effectLst/>
              </a:rPr>
              <a:t>)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754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The fraction of time the tube is energized is the </a:t>
            </a:r>
            <a:r>
              <a:rPr lang="en-US" sz="3600" u="sng" dirty="0" smtClean="0"/>
              <a:t>duty cycle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The next graphic shows the x-ray tube is energized for 100 </a:t>
            </a:r>
            <a:r>
              <a:rPr lang="en-US" sz="3600" dirty="0" err="1" smtClean="0"/>
              <a:t>ms</a:t>
            </a:r>
            <a:r>
              <a:rPr lang="en-US" sz="3600" dirty="0" smtClean="0"/>
              <a:t> every second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This represents a 10% duty cycle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Can result is significant dose reduction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453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924800" cy="4724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Matrix – grid made of pixels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Pixel – picture element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SNR / CNR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CCD – Charge coupled device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PACS – Picture Archival and Communication System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HIS / RIS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HIPAA</a:t>
            </a:r>
            <a:endParaRPr lang="en-US" sz="3600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11155" y="457200"/>
            <a:ext cx="769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29491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1"/>
            <a:ext cx="693460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4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4" y="76868"/>
            <a:ext cx="42672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4" y="4353426"/>
            <a:ext cx="6899275" cy="249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88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9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charset="0"/>
                <a:cs typeface="Arial" charset="0"/>
              </a:rPr>
              <a:t>Higher DQE than CCD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charset="0"/>
                <a:cs typeface="Arial" charset="0"/>
              </a:rPr>
              <a:t>Distortion-free images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charset="0"/>
                <a:cs typeface="Arial" charset="0"/>
              </a:rPr>
              <a:t>Improved contrast resolution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charset="0"/>
                <a:cs typeface="Arial" charset="0"/>
              </a:rPr>
              <a:t>The ability to distinguish many shades of gray from black to white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charset="0"/>
                <a:cs typeface="Arial" charset="0"/>
              </a:rPr>
              <a:t>Grayscale (dynamic range)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charset="0"/>
                <a:cs typeface="Arial" charset="0"/>
              </a:rPr>
              <a:t>A rectangular image area can be matched with a rectangular display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924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FPIR Quality</a:t>
            </a:r>
          </a:p>
        </p:txBody>
      </p:sp>
    </p:spTree>
    <p:extLst>
      <p:ext uri="{BB962C8B-B14F-4D97-AF65-F5344CB8AC3E}">
        <p14:creationId xmlns:p14="http://schemas.microsoft.com/office/powerpoint/2010/main" val="21440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304799" y="1219198"/>
            <a:ext cx="8610601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Typical imaging chain in conventional fluoroscopy</a:t>
            </a:r>
          </a:p>
          <a:p>
            <a:pPr>
              <a:spcBef>
                <a:spcPts val="4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X-ray tube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below table</a:t>
            </a:r>
          </a:p>
          <a:p>
            <a:pPr>
              <a:spcBef>
                <a:spcPts val="4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Light from x-ray photons are “intensified” through the image intensifier</a:t>
            </a:r>
          </a:p>
          <a:p>
            <a:pPr>
              <a:spcBef>
                <a:spcPts val="400"/>
              </a:spcBef>
              <a:buClr>
                <a:srgbClr val="FF0000"/>
              </a:buClr>
              <a:buSzPct val="150000"/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Light at the output phosphor is split between a TV monitor and a recording device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861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Conventional vs. Digital</a:t>
            </a:r>
          </a:p>
        </p:txBody>
      </p:sp>
    </p:spTree>
    <p:extLst>
      <p:ext uri="{BB962C8B-B14F-4D97-AF65-F5344CB8AC3E}">
        <p14:creationId xmlns:p14="http://schemas.microsoft.com/office/powerpoint/2010/main" val="36425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4368963" cy="3124199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572000" cy="4509135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04800" y="1286803"/>
            <a:ext cx="8382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11000"/>
              <a:buFont typeface="Wingdings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Typical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components of a digital system</a:t>
            </a:r>
          </a:p>
          <a:p>
            <a:pPr>
              <a:buClr>
                <a:srgbClr val="FF0000"/>
              </a:buClr>
              <a:buSzPct val="111000"/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Instead of a TV camera attached to the output phosphor, a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CCD or flat panel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is used</a:t>
            </a:r>
          </a:p>
          <a:p>
            <a:pPr>
              <a:buClr>
                <a:srgbClr val="FF0000"/>
              </a:buClr>
              <a:buSzPct val="111000"/>
              <a:buFont typeface="Wingdings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computer is used to allow manipulation of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</a:p>
          <a:p>
            <a:pPr>
              <a:buClr>
                <a:srgbClr val="FF0000"/>
              </a:buClr>
              <a:buSzPct val="111000"/>
              <a:buFont typeface="Wingdings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of the image is based on the pixel values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861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Conventional vs. Digital</a:t>
            </a:r>
          </a:p>
        </p:txBody>
      </p:sp>
    </p:spTree>
    <p:extLst>
      <p:ext uri="{BB962C8B-B14F-4D97-AF65-F5344CB8AC3E}">
        <p14:creationId xmlns:p14="http://schemas.microsoft.com/office/powerpoint/2010/main" val="7710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009"/>
            <a:ext cx="3944937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733800"/>
            <a:ext cx="5994400" cy="2895600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6297528" cy="400350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343400" cy="359139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359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/>
          <a:lstStyle/>
          <a:p>
            <a:r>
              <a:rPr lang="en-US" sz="3600" dirty="0" smtClean="0"/>
              <a:t>SNR – Signal to Noise Ratio</a:t>
            </a:r>
          </a:p>
          <a:p>
            <a:pPr lvl="1"/>
            <a:r>
              <a:rPr lang="en-US" sz="3600" dirty="0" smtClean="0"/>
              <a:t>Signal from the unit scaled against inherent noise of the system</a:t>
            </a:r>
          </a:p>
          <a:p>
            <a:pPr lvl="1"/>
            <a:r>
              <a:rPr lang="en-US" sz="3600" dirty="0" smtClean="0"/>
              <a:t>1000:1 is needed in DF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1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SNR / CNR</a:t>
            </a:r>
          </a:p>
        </p:txBody>
      </p:sp>
    </p:spTree>
    <p:extLst>
      <p:ext uri="{BB962C8B-B14F-4D97-AF65-F5344CB8AC3E}">
        <p14:creationId xmlns:p14="http://schemas.microsoft.com/office/powerpoint/2010/main" val="379890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>
                <a:effectLst/>
              </a:rPr>
              <a:t>SNR / CNR (</a:t>
            </a:r>
            <a:r>
              <a:rPr lang="en-US" sz="4800" dirty="0" err="1" smtClean="0">
                <a:effectLst/>
              </a:rPr>
              <a:t>cont</a:t>
            </a:r>
            <a:r>
              <a:rPr lang="en-US" sz="4800" dirty="0" smtClean="0">
                <a:effectLst/>
              </a:rPr>
              <a:t>)</a:t>
            </a:r>
            <a:endParaRPr lang="en-US" sz="4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dirty="0" smtClean="0">
                <a:latin typeface="Arial" charset="0"/>
                <a:cs typeface="Arial" charset="0"/>
              </a:rPr>
              <a:t>CNR </a:t>
            </a:r>
            <a:r>
              <a:rPr lang="en-US" sz="3600" dirty="0">
                <a:latin typeface="Arial" charset="0"/>
                <a:cs typeface="Arial" charset="0"/>
              </a:rPr>
              <a:t>– Contrast to Noise Ratio</a:t>
            </a:r>
          </a:p>
          <a:p>
            <a:pPr lvl="1"/>
            <a:r>
              <a:rPr lang="en-US" sz="3600" dirty="0">
                <a:latin typeface="Arial" charset="0"/>
                <a:cs typeface="Arial" charset="0"/>
              </a:rPr>
              <a:t>Relationship of signal intensity differences between two regions scaled to image noise</a:t>
            </a:r>
          </a:p>
          <a:p>
            <a:pPr lvl="1"/>
            <a:r>
              <a:rPr lang="en-US" sz="3600" dirty="0">
                <a:latin typeface="Arial" charset="0"/>
                <a:cs typeface="Arial" charset="0"/>
              </a:rPr>
              <a:t>Increased CNR increases </a:t>
            </a:r>
            <a:r>
              <a:rPr lang="en-US" sz="3600" u="sng" dirty="0">
                <a:latin typeface="Arial" charset="0"/>
                <a:cs typeface="Arial" charset="0"/>
              </a:rPr>
              <a:t>perception</a:t>
            </a:r>
            <a:r>
              <a:rPr lang="en-US" sz="3600" dirty="0">
                <a:latin typeface="Arial" charset="0"/>
                <a:cs typeface="Arial" charset="0"/>
              </a:rPr>
              <a:t> of distinct differences between two </a:t>
            </a:r>
            <a:r>
              <a:rPr lang="en-US" sz="3600" dirty="0" smtClean="0">
                <a:latin typeface="Arial" charset="0"/>
                <a:cs typeface="Arial" charset="0"/>
              </a:rPr>
              <a:t>areas</a:t>
            </a:r>
          </a:p>
          <a:p>
            <a:pPr lvl="1"/>
            <a:r>
              <a:rPr lang="en-US" sz="3600" dirty="0" smtClean="0">
                <a:latin typeface="Arial" charset="0"/>
                <a:cs typeface="Arial" charset="0"/>
              </a:rPr>
              <a:t>Both </a:t>
            </a:r>
            <a:r>
              <a:rPr lang="en-US" sz="3600" dirty="0">
                <a:latin typeface="Arial" charset="0"/>
                <a:cs typeface="Arial" charset="0"/>
              </a:rPr>
              <a:t>pertain to video </a:t>
            </a:r>
            <a:r>
              <a:rPr lang="en-US" sz="3600" dirty="0" smtClean="0">
                <a:latin typeface="Arial" charset="0"/>
                <a:cs typeface="Arial" charset="0"/>
              </a:rPr>
              <a:t>display</a:t>
            </a:r>
            <a:endParaRPr lang="en-US" sz="3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3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>
              <a:spcBef>
                <a:spcPct val="50000"/>
              </a:spcBef>
            </a:pPr>
            <a:r>
              <a:rPr kumimoji="0" lang="en-US" sz="4800" kern="1200" dirty="0" smtClean="0">
                <a:ln>
                  <a:noFill/>
                </a:ln>
                <a:effectLst/>
                <a:latin typeface="Arial" charset="0"/>
              </a:rPr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lang="en-US" sz="3600" dirty="0"/>
              <a:t>Flat panel detector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3600" dirty="0"/>
              <a:t>Contrast resolution / Dynamic range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3600" dirty="0"/>
              <a:t>DICOM gray-scale function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3600" dirty="0"/>
              <a:t>WW/WL function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3600" dirty="0"/>
              <a:t>DSA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3600" dirty="0"/>
              <a:t>Sampling frequency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3600" dirty="0"/>
              <a:t>DEL (detector element size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32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0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Typical display monitors (CRT) with interlaced mode (525 lines per frame consisting of two fields of 262.5 lines each)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Interlacing action of a display degrades the image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Television cameras are noisy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SNR is about 200:1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1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Video Display</a:t>
            </a:r>
          </a:p>
        </p:txBody>
      </p:sp>
    </p:spTree>
    <p:extLst>
      <p:ext uri="{BB962C8B-B14F-4D97-AF65-F5344CB8AC3E}">
        <p14:creationId xmlns:p14="http://schemas.microsoft.com/office/powerpoint/2010/main" val="322077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>
                <a:effectLst/>
              </a:rPr>
              <a:t>Video Display (</a:t>
            </a:r>
            <a:r>
              <a:rPr lang="en-US" sz="4800" dirty="0" err="1" smtClean="0">
                <a:effectLst/>
              </a:rPr>
              <a:t>cont</a:t>
            </a:r>
            <a:r>
              <a:rPr lang="en-US" sz="4800" dirty="0" smtClean="0">
                <a:effectLst/>
              </a:rPr>
              <a:t>)</a:t>
            </a:r>
            <a:endParaRPr lang="en-US" sz="4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r>
              <a:rPr lang="en-US" sz="3600" dirty="0" smtClean="0"/>
              <a:t>DF TV camera tubes reads in </a:t>
            </a:r>
            <a:r>
              <a:rPr lang="en-US" sz="3600" u="sng" dirty="0" smtClean="0"/>
              <a:t>progressive mode</a:t>
            </a:r>
          </a:p>
          <a:p>
            <a:pPr lvl="1"/>
            <a:r>
              <a:rPr lang="en-US" sz="3600" dirty="0" smtClean="0"/>
              <a:t>Video signal sweeps from top to bottom in 33 </a:t>
            </a:r>
            <a:r>
              <a:rPr lang="en-US" sz="3600" dirty="0" err="1" smtClean="0"/>
              <a:t>ms</a:t>
            </a:r>
            <a:endParaRPr lang="en-US" sz="3600" dirty="0" smtClean="0"/>
          </a:p>
          <a:p>
            <a:r>
              <a:rPr lang="en-US" sz="3600" dirty="0" smtClean="0"/>
              <a:t>There </a:t>
            </a:r>
            <a:r>
              <a:rPr lang="en-US" sz="3600" dirty="0"/>
              <a:t>may not be a TV camera </a:t>
            </a:r>
            <a:r>
              <a:rPr lang="en-US" sz="3600" dirty="0" smtClean="0"/>
              <a:t>if the signal goes to the computer first</a:t>
            </a:r>
            <a:endParaRPr lang="en-US" sz="3600" dirty="0"/>
          </a:p>
          <a:p>
            <a:r>
              <a:rPr lang="en-US" sz="3600" dirty="0"/>
              <a:t>No flickering</a:t>
            </a:r>
          </a:p>
          <a:p>
            <a:r>
              <a:rPr lang="en-US" sz="3600" dirty="0"/>
              <a:t>Sharper image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68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02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Many systems use flat panel displays</a:t>
            </a:r>
          </a:p>
          <a:p>
            <a:r>
              <a:rPr lang="en-US" sz="3600" dirty="0" smtClean="0"/>
              <a:t>Easier to view and easier to manipulate</a:t>
            </a:r>
          </a:p>
          <a:p>
            <a:r>
              <a:rPr lang="en-US" sz="3600" dirty="0" smtClean="0"/>
              <a:t>Better image quality</a:t>
            </a:r>
          </a:p>
          <a:p>
            <a:r>
              <a:rPr lang="en-US" sz="3600" dirty="0" smtClean="0"/>
              <a:t>Lightweight and easy to see</a:t>
            </a:r>
          </a:p>
          <a:p>
            <a:r>
              <a:rPr lang="en-US" sz="3600" dirty="0" smtClean="0"/>
              <a:t>Can be suspended from the ceiling</a:t>
            </a:r>
          </a:p>
          <a:p>
            <a:r>
              <a:rPr lang="en-US" sz="3600" dirty="0" smtClean="0"/>
              <a:t>Digital imaging allows image manipulation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1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Video Display (cont)</a:t>
            </a:r>
          </a:p>
        </p:txBody>
      </p:sp>
    </p:spTree>
    <p:extLst>
      <p:ext uri="{BB962C8B-B14F-4D97-AF65-F5344CB8AC3E}">
        <p14:creationId xmlns:p14="http://schemas.microsoft.com/office/powerpoint/2010/main" val="32598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8714"/>
            <a:ext cx="8382000" cy="499745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Arial" charset="0"/>
                <a:cs typeface="Arial" charset="0"/>
              </a:rPr>
              <a:t>Most common method of image manipulation</a:t>
            </a:r>
          </a:p>
          <a:p>
            <a:r>
              <a:rPr lang="en-US" sz="3600" dirty="0" smtClean="0">
                <a:latin typeface="Arial" charset="0"/>
                <a:cs typeface="Arial" charset="0"/>
              </a:rPr>
              <a:t>Dependent on bit depth of the system</a:t>
            </a:r>
          </a:p>
          <a:p>
            <a:pPr lvl="1"/>
            <a:r>
              <a:rPr lang="en-US" sz="3600" dirty="0" smtClean="0">
                <a:latin typeface="Arial" charset="0"/>
                <a:cs typeface="Arial" charset="0"/>
              </a:rPr>
              <a:t>Bit processing will determine how many shades of gray can be manipulated</a:t>
            </a:r>
          </a:p>
          <a:p>
            <a:pPr lvl="1"/>
            <a:r>
              <a:rPr lang="en-US" sz="3600" dirty="0" smtClean="0">
                <a:latin typeface="Arial" charset="0"/>
                <a:cs typeface="Arial" charset="0"/>
              </a:rPr>
              <a:t>For instance, an 8-bit system would have 256 shades available while a 10-bit system would have 1024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1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Window and Level</a:t>
            </a:r>
          </a:p>
        </p:txBody>
      </p:sp>
    </p:spTree>
    <p:extLst>
      <p:ext uri="{BB962C8B-B14F-4D97-AF65-F5344CB8AC3E}">
        <p14:creationId xmlns:p14="http://schemas.microsoft.com/office/powerpoint/2010/main" val="60453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76313"/>
            <a:ext cx="8382000" cy="56530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 smtClean="0">
                <a:latin typeface="Arial" charset="0"/>
                <a:cs typeface="Arial" charset="0"/>
              </a:rPr>
              <a:t>Contrast in different regions of interest can be enhanced as long as the computer system has a sufficient dynamic range</a:t>
            </a:r>
          </a:p>
          <a:p>
            <a:pPr>
              <a:lnSpc>
                <a:spcPct val="90000"/>
              </a:lnSpc>
            </a:pPr>
            <a:r>
              <a:rPr lang="en-US" sz="3400" dirty="0" smtClean="0">
                <a:latin typeface="Arial" charset="0"/>
                <a:cs typeface="Arial" charset="0"/>
              </a:rPr>
              <a:t>With digital, we can alter the display window and level</a:t>
            </a:r>
          </a:p>
          <a:p>
            <a:pPr lvl="1">
              <a:lnSpc>
                <a:spcPct val="90000"/>
              </a:lnSpc>
            </a:pPr>
            <a:r>
              <a:rPr lang="en-US" sz="3400" u="sng" dirty="0" smtClean="0">
                <a:latin typeface="Arial" charset="0"/>
                <a:cs typeface="Arial" charset="0"/>
              </a:rPr>
              <a:t>Window</a:t>
            </a:r>
            <a:r>
              <a:rPr lang="en-US" sz="3400" dirty="0" smtClean="0">
                <a:latin typeface="Arial" charset="0"/>
                <a:cs typeface="Arial" charset="0"/>
              </a:rPr>
              <a:t> is the number of gray shades (controls image </a:t>
            </a:r>
            <a:r>
              <a:rPr lang="en-US" sz="3400" u="sng" dirty="0" smtClean="0">
                <a:latin typeface="Arial" charset="0"/>
                <a:cs typeface="Arial" charset="0"/>
              </a:rPr>
              <a:t>contrast</a:t>
            </a:r>
            <a:r>
              <a:rPr lang="en-US" sz="3400" dirty="0" smtClean="0">
                <a:latin typeface="Arial" charset="0"/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3400" dirty="0" smtClean="0">
                <a:latin typeface="Arial" charset="0"/>
                <a:cs typeface="Arial" charset="0"/>
              </a:rPr>
              <a:t>Level (center) is where that window is centered along the gray scale (controls image </a:t>
            </a:r>
            <a:r>
              <a:rPr lang="en-US" sz="3400" u="sng" dirty="0" smtClean="0">
                <a:latin typeface="Arial" charset="0"/>
                <a:cs typeface="Arial" charset="0"/>
              </a:rPr>
              <a:t>brightness</a:t>
            </a:r>
            <a:r>
              <a:rPr lang="en-US" sz="3400" dirty="0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61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Window and Level (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06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24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925" y="0"/>
            <a:ext cx="5772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02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983163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cs typeface="Arial" charset="0"/>
              </a:rPr>
              <a:t>Digital Subtraction Angiography</a:t>
            </a:r>
          </a:p>
          <a:p>
            <a:r>
              <a:rPr lang="en-US" sz="3600" dirty="0" smtClean="0">
                <a:latin typeface="Arial" charset="0"/>
                <a:cs typeface="Arial" charset="0"/>
              </a:rPr>
              <a:t>Helps enhance image contrast through post-processing</a:t>
            </a:r>
          </a:p>
          <a:p>
            <a:r>
              <a:rPr lang="en-US" sz="3600" dirty="0" smtClean="0">
                <a:latin typeface="Arial" charset="0"/>
                <a:cs typeface="Arial" charset="0"/>
              </a:rPr>
              <a:t>Steps involved include creating a mask, applying an image with IV contrast, and subtracting out the information that is not needed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1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DSA</a:t>
            </a:r>
          </a:p>
        </p:txBody>
      </p:sp>
    </p:spTree>
    <p:extLst>
      <p:ext uri="{BB962C8B-B14F-4D97-AF65-F5344CB8AC3E}">
        <p14:creationId xmlns:p14="http://schemas.microsoft.com/office/powerpoint/2010/main" val="330912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coursewareobjects.elsevier.com/objects/elr/Bushong/radiologic10e/IC/jpg/Chapter26/026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"/>
            <a:ext cx="7715261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1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coursewareobjects.elsevier.com/objects/elr/Bushong/radiologic10e/IC/jpg/Chapter26/026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87693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4" descr="http://coursewareobjects.elsevier.com/objects/elr/Bushong/radiologic10e/IC/jpg/Chapter26/026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05200"/>
            <a:ext cx="85550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19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66288"/>
            <a:ext cx="4083177" cy="6639312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302359"/>
            <a:ext cx="43434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an example of </a:t>
            </a:r>
            <a:r>
              <a:rPr lang="en-US" sz="3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misregistration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artifacts. Typically happens when the patient moves between the mask image and a subsequent injected image. The subtraction image contains the artifacts.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9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Every image is made of small squares called pixels (picture element)</a:t>
            </a:r>
          </a:p>
          <a:p>
            <a:r>
              <a:rPr lang="en-US" dirty="0" smtClean="0"/>
              <a:t>Within a specified field size, an increased matrix will equate to a more detailed image</a:t>
            </a:r>
          </a:p>
          <a:p>
            <a:pPr lvl="1"/>
            <a:r>
              <a:rPr lang="en-US" dirty="0" smtClean="0"/>
              <a:t>Let’s say we have a 9” square field</a:t>
            </a:r>
          </a:p>
          <a:p>
            <a:pPr lvl="1"/>
            <a:r>
              <a:rPr lang="en-US" dirty="0" smtClean="0"/>
              <a:t>If the field has a matrix of 16 x 16, the pixels are large</a:t>
            </a:r>
          </a:p>
          <a:p>
            <a:pPr lvl="1"/>
            <a:r>
              <a:rPr lang="en-US" dirty="0" smtClean="0"/>
              <a:t>If the same field has a matrix of 512 x 512, the pixels are considerably smaller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7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err="1" smtClean="0"/>
              <a:t>Roadmapping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3600" dirty="0" smtClean="0"/>
              <a:t>A special application of DSA</a:t>
            </a:r>
          </a:p>
          <a:p>
            <a:r>
              <a:rPr lang="en-US" sz="3600" dirty="0" smtClean="0"/>
              <a:t>The mask image is stored, contrast is injected, and subtracted images are acquired</a:t>
            </a:r>
          </a:p>
          <a:p>
            <a:r>
              <a:rPr lang="en-US" sz="3600" dirty="0" smtClean="0"/>
              <a:t>As the catheter is advanced, another mask is obtained showing the catheter in the vessel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16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739021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 err="1" smtClean="0"/>
              <a:t>Roadmapping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305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u="sng" dirty="0" smtClean="0">
                <a:latin typeface="Arial" charset="0"/>
                <a:cs typeface="Arial" charset="0"/>
              </a:rPr>
              <a:t>P</a:t>
            </a:r>
            <a:r>
              <a:rPr lang="en-US" sz="3600" dirty="0" smtClean="0">
                <a:latin typeface="Arial" charset="0"/>
                <a:cs typeface="Arial" charset="0"/>
              </a:rPr>
              <a:t>icture </a:t>
            </a:r>
            <a:r>
              <a:rPr lang="en-US" sz="3600" u="sng" dirty="0" smtClean="0">
                <a:latin typeface="Arial" charset="0"/>
                <a:cs typeface="Arial" charset="0"/>
              </a:rPr>
              <a:t>A</a:t>
            </a:r>
            <a:r>
              <a:rPr lang="en-US" sz="3600" dirty="0" smtClean="0">
                <a:latin typeface="Arial" charset="0"/>
                <a:cs typeface="Arial" charset="0"/>
              </a:rPr>
              <a:t>rchival &amp; </a:t>
            </a:r>
            <a:r>
              <a:rPr lang="en-US" sz="3600" u="sng" dirty="0" smtClean="0">
                <a:latin typeface="Arial" charset="0"/>
                <a:cs typeface="Arial" charset="0"/>
              </a:rPr>
              <a:t>C</a:t>
            </a:r>
            <a:r>
              <a:rPr lang="en-US" sz="3600" dirty="0" smtClean="0">
                <a:latin typeface="Arial" charset="0"/>
                <a:cs typeface="Arial" charset="0"/>
              </a:rPr>
              <a:t>ommunication </a:t>
            </a:r>
            <a:r>
              <a:rPr lang="en-US" sz="3600" u="sng" dirty="0" smtClean="0">
                <a:latin typeface="Arial" charset="0"/>
                <a:cs typeface="Arial" charset="0"/>
              </a:rPr>
              <a:t>S</a:t>
            </a:r>
            <a:r>
              <a:rPr lang="en-US" sz="3600" dirty="0" smtClean="0">
                <a:latin typeface="Arial" charset="0"/>
                <a:cs typeface="Arial" charset="0"/>
              </a:rPr>
              <a:t>ystem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" charset="0"/>
                <a:cs typeface="Arial" charset="0"/>
              </a:rPr>
              <a:t>Allows acquisition, interpretation, and storage of images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" charset="0"/>
                <a:cs typeface="Arial" charset="0"/>
              </a:rPr>
              <a:t>Four components: acquisition, display, network, and storage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" charset="0"/>
                <a:cs typeface="Arial" charset="0"/>
              </a:rPr>
              <a:t>Separate from any other network in the facility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1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PACS</a:t>
            </a:r>
          </a:p>
        </p:txBody>
      </p:sp>
    </p:spTree>
    <p:extLst>
      <p:ext uri="{BB962C8B-B14F-4D97-AF65-F5344CB8AC3E}">
        <p14:creationId xmlns:p14="http://schemas.microsoft.com/office/powerpoint/2010/main" val="72464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latin typeface="Arial" charset="0"/>
                <a:cs typeface="Arial" charset="0"/>
              </a:rPr>
              <a:t>PACS can accept any image in a DICOM format</a:t>
            </a:r>
          </a:p>
          <a:p>
            <a:pPr>
              <a:lnSpc>
                <a:spcPct val="90000"/>
              </a:lnSpc>
            </a:pPr>
            <a:r>
              <a:rPr lang="en-US" sz="3600" u="sng" dirty="0" smtClean="0">
                <a:latin typeface="Arial" charset="0"/>
                <a:cs typeface="Arial" charset="0"/>
              </a:rPr>
              <a:t>D</a:t>
            </a:r>
            <a:r>
              <a:rPr lang="en-US" sz="3600" dirty="0" smtClean="0">
                <a:latin typeface="Arial" charset="0"/>
                <a:cs typeface="Arial" charset="0"/>
              </a:rPr>
              <a:t>igital </a:t>
            </a:r>
            <a:r>
              <a:rPr lang="en-US" sz="3600" u="sng" dirty="0" smtClean="0">
                <a:latin typeface="Arial" charset="0"/>
                <a:cs typeface="Arial" charset="0"/>
              </a:rPr>
              <a:t>I</a:t>
            </a:r>
            <a:r>
              <a:rPr lang="en-US" sz="3600" dirty="0" smtClean="0">
                <a:latin typeface="Arial" charset="0"/>
                <a:cs typeface="Arial" charset="0"/>
              </a:rPr>
              <a:t>maging and </a:t>
            </a:r>
            <a:r>
              <a:rPr lang="en-US" sz="3600" u="sng" dirty="0" smtClean="0">
                <a:latin typeface="Arial" charset="0"/>
                <a:cs typeface="Arial" charset="0"/>
              </a:rPr>
              <a:t>Co</a:t>
            </a:r>
            <a:r>
              <a:rPr lang="en-US" sz="3600" dirty="0" smtClean="0">
                <a:latin typeface="Arial" charset="0"/>
                <a:cs typeface="Arial" charset="0"/>
              </a:rPr>
              <a:t>mmunications in </a:t>
            </a:r>
            <a:r>
              <a:rPr lang="en-US" sz="3600" u="sng" dirty="0" smtClean="0">
                <a:latin typeface="Arial" charset="0"/>
                <a:cs typeface="Arial" charset="0"/>
              </a:rPr>
              <a:t>M</a:t>
            </a:r>
            <a:r>
              <a:rPr lang="en-US" sz="3600" dirty="0" smtClean="0">
                <a:latin typeface="Arial" charset="0"/>
                <a:cs typeface="Arial" charset="0"/>
              </a:rPr>
              <a:t>edicine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" charset="0"/>
                <a:cs typeface="Arial" charset="0"/>
              </a:rPr>
              <a:t>DICOM is a standard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" charset="0"/>
                <a:cs typeface="Arial" charset="0"/>
              </a:rPr>
              <a:t>Prior to that, each vendor had its own way of storing images with no need to share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1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DICOM</a:t>
            </a:r>
          </a:p>
        </p:txBody>
      </p:sp>
    </p:spTree>
    <p:extLst>
      <p:ext uri="{BB962C8B-B14F-4D97-AF65-F5344CB8AC3E}">
        <p14:creationId xmlns:p14="http://schemas.microsoft.com/office/powerpoint/2010/main" val="297393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153400" cy="53340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Arial" charset="0"/>
                <a:cs typeface="Arial" charset="0"/>
              </a:rPr>
              <a:t>Each manufacturer has its own proprietary image file which needs to be converted into DICOM</a:t>
            </a:r>
          </a:p>
          <a:p>
            <a:r>
              <a:rPr lang="en-US" sz="3600" dirty="0" smtClean="0">
                <a:latin typeface="Arial" charset="0"/>
                <a:cs typeface="Arial" charset="0"/>
              </a:rPr>
              <a:t>Within the image file, there are other pieces of information like patient and image information</a:t>
            </a:r>
          </a:p>
          <a:p>
            <a:r>
              <a:rPr lang="en-US" sz="3600" dirty="0" smtClean="0">
                <a:latin typeface="Arial" charset="0"/>
                <a:cs typeface="Arial" charset="0"/>
              </a:rPr>
              <a:t>DICOM is an object-oriented standard</a:t>
            </a:r>
          </a:p>
          <a:p>
            <a:pPr lvl="1"/>
            <a:r>
              <a:rPr lang="en-US" sz="3600" dirty="0" smtClean="0">
                <a:latin typeface="Arial" charset="0"/>
                <a:cs typeface="Arial" charset="0"/>
              </a:rPr>
              <a:t>Two classes of information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92359" y="323170"/>
            <a:ext cx="861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DICOM (cont)</a:t>
            </a:r>
          </a:p>
        </p:txBody>
      </p:sp>
    </p:spTree>
    <p:extLst>
      <p:ext uri="{BB962C8B-B14F-4D97-AF65-F5344CB8AC3E}">
        <p14:creationId xmlns:p14="http://schemas.microsoft.com/office/powerpoint/2010/main" val="39996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5344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400" dirty="0" smtClean="0">
                <a:latin typeface="Arial" charset="0"/>
                <a:cs typeface="Arial" charset="0"/>
              </a:rPr>
              <a:t>Object class</a:t>
            </a:r>
          </a:p>
          <a:p>
            <a:pPr lvl="1">
              <a:lnSpc>
                <a:spcPct val="90000"/>
              </a:lnSpc>
            </a:pPr>
            <a:r>
              <a:rPr lang="en-US" sz="3400" dirty="0" smtClean="0">
                <a:latin typeface="Arial" charset="0"/>
                <a:cs typeface="Arial" charset="0"/>
              </a:rPr>
              <a:t>Contains information about the study and the patient</a:t>
            </a:r>
          </a:p>
          <a:p>
            <a:pPr lvl="1">
              <a:lnSpc>
                <a:spcPct val="90000"/>
              </a:lnSpc>
            </a:pPr>
            <a:r>
              <a:rPr lang="en-US" sz="3400" dirty="0" smtClean="0">
                <a:latin typeface="Arial" charset="0"/>
                <a:cs typeface="Arial" charset="0"/>
              </a:rPr>
              <a:t>Includes normalized and composite information</a:t>
            </a:r>
          </a:p>
          <a:p>
            <a:pPr>
              <a:lnSpc>
                <a:spcPct val="90000"/>
              </a:lnSpc>
            </a:pPr>
            <a:r>
              <a:rPr lang="en-US" sz="3400" dirty="0" smtClean="0">
                <a:latin typeface="Arial" charset="0"/>
                <a:cs typeface="Arial" charset="0"/>
              </a:rPr>
              <a:t>Service class</a:t>
            </a:r>
          </a:p>
          <a:p>
            <a:pPr lvl="1">
              <a:lnSpc>
                <a:spcPct val="90000"/>
              </a:lnSpc>
            </a:pPr>
            <a:r>
              <a:rPr lang="en-US" sz="3400" dirty="0" smtClean="0">
                <a:latin typeface="Arial" charset="0"/>
                <a:cs typeface="Arial" charset="0"/>
              </a:rPr>
              <a:t>Describes what to do with the object</a:t>
            </a:r>
          </a:p>
          <a:p>
            <a:pPr lvl="1">
              <a:lnSpc>
                <a:spcPct val="90000"/>
              </a:lnSpc>
            </a:pPr>
            <a:r>
              <a:rPr lang="en-US" sz="3400" dirty="0" smtClean="0">
                <a:latin typeface="Arial" charset="0"/>
                <a:cs typeface="Arial" charset="0"/>
              </a:rPr>
              <a:t>Includes image storage, image query, image retrieval, image print, storage resource, and composite information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1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DICOM (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030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latin typeface="Arial" charset="0"/>
                <a:cs typeface="Arial" charset="0"/>
              </a:rPr>
              <a:t>HIS: Hospital Information System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>
                <a:latin typeface="Arial" charset="0"/>
                <a:cs typeface="Arial" charset="0"/>
              </a:rPr>
              <a:t>Holds a patient’s full medical record (billing, inpatient ordering)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" charset="0"/>
                <a:cs typeface="Arial" charset="0"/>
              </a:rPr>
              <a:t>RIS: Radiology Information System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>
                <a:latin typeface="Arial" charset="0"/>
                <a:cs typeface="Arial" charset="0"/>
              </a:rPr>
              <a:t>Holds radiology-specific patient data (patient scheduling, reports)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" charset="0"/>
                <a:cs typeface="Arial" charset="0"/>
              </a:rPr>
              <a:t>EMR: Electronic Medical Record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" charset="0"/>
                <a:cs typeface="Arial" charset="0"/>
              </a:rPr>
              <a:t>EHR: Electronic Health Record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1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HIS / RIS / EMR</a:t>
            </a:r>
          </a:p>
        </p:txBody>
      </p:sp>
    </p:spTree>
    <p:extLst>
      <p:ext uri="{BB962C8B-B14F-4D97-AF65-F5344CB8AC3E}">
        <p14:creationId xmlns:p14="http://schemas.microsoft.com/office/powerpoint/2010/main" val="109682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458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>
                <a:latin typeface="Arial" charset="0"/>
                <a:cs typeface="Arial" charset="0"/>
              </a:rPr>
              <a:t>HL 7: Health Level 7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Arial" charset="0"/>
                <a:cs typeface="Arial" charset="0"/>
              </a:rPr>
              <a:t>Oversees most clinical and administrative data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>
                <a:latin typeface="Arial" charset="0"/>
                <a:cs typeface="Arial" charset="0"/>
              </a:rPr>
              <a:t>Demographics, reports, claims, orders (text based information)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>
                <a:latin typeface="Arial" charset="0"/>
                <a:cs typeface="Arial" charset="0"/>
              </a:rPr>
              <a:t>A standard generally used to communicate between the HIS and RIS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1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HL 7 Standard</a:t>
            </a:r>
          </a:p>
        </p:txBody>
      </p:sp>
    </p:spTree>
    <p:extLst>
      <p:ext uri="{BB962C8B-B14F-4D97-AF65-F5344CB8AC3E}">
        <p14:creationId xmlns:p14="http://schemas.microsoft.com/office/powerpoint/2010/main" val="264618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10600" cy="5334000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cs typeface="Arial" charset="0"/>
              </a:rPr>
              <a:t>Stands for the </a:t>
            </a:r>
            <a:r>
              <a:rPr lang="en-US" sz="3600" u="sng" dirty="0" smtClean="0">
                <a:latin typeface="Arial" charset="0"/>
                <a:cs typeface="Arial" charset="0"/>
              </a:rPr>
              <a:t>H</a:t>
            </a:r>
            <a:r>
              <a:rPr lang="en-US" sz="3600" dirty="0" smtClean="0">
                <a:latin typeface="Arial" charset="0"/>
                <a:cs typeface="Arial" charset="0"/>
              </a:rPr>
              <a:t>ealth </a:t>
            </a:r>
            <a:r>
              <a:rPr lang="en-US" sz="3600" u="sng" dirty="0" smtClean="0">
                <a:latin typeface="Arial" charset="0"/>
                <a:cs typeface="Arial" charset="0"/>
              </a:rPr>
              <a:t>I</a:t>
            </a:r>
            <a:r>
              <a:rPr lang="en-US" sz="3600" dirty="0" smtClean="0">
                <a:latin typeface="Arial" charset="0"/>
                <a:cs typeface="Arial" charset="0"/>
              </a:rPr>
              <a:t>nsurance </a:t>
            </a:r>
            <a:r>
              <a:rPr lang="en-US" sz="3600" u="sng" dirty="0" smtClean="0">
                <a:latin typeface="Arial" charset="0"/>
                <a:cs typeface="Arial" charset="0"/>
              </a:rPr>
              <a:t>P</a:t>
            </a:r>
            <a:r>
              <a:rPr lang="en-US" sz="3600" dirty="0" smtClean="0">
                <a:latin typeface="Arial" charset="0"/>
                <a:cs typeface="Arial" charset="0"/>
              </a:rPr>
              <a:t>ortability and </a:t>
            </a:r>
            <a:r>
              <a:rPr lang="en-US" sz="3600" u="sng" dirty="0" smtClean="0">
                <a:latin typeface="Arial" charset="0"/>
                <a:cs typeface="Arial" charset="0"/>
              </a:rPr>
              <a:t>A</a:t>
            </a:r>
            <a:r>
              <a:rPr lang="en-US" sz="3600" dirty="0" smtClean="0">
                <a:latin typeface="Arial" charset="0"/>
                <a:cs typeface="Arial" charset="0"/>
              </a:rPr>
              <a:t>ccountability </a:t>
            </a:r>
            <a:r>
              <a:rPr lang="en-US" sz="3600" u="sng" dirty="0" smtClean="0">
                <a:latin typeface="Arial" charset="0"/>
                <a:cs typeface="Arial" charset="0"/>
              </a:rPr>
              <a:t>A</a:t>
            </a:r>
            <a:r>
              <a:rPr lang="en-US" sz="3600" dirty="0" smtClean="0">
                <a:latin typeface="Arial" charset="0"/>
                <a:cs typeface="Arial" charset="0"/>
              </a:rPr>
              <a:t>ct of 1996</a:t>
            </a:r>
          </a:p>
          <a:p>
            <a:r>
              <a:rPr lang="en-US" sz="3600" dirty="0" smtClean="0">
                <a:latin typeface="Arial" charset="0"/>
                <a:cs typeface="Arial" charset="0"/>
              </a:rPr>
              <a:t>Mandated governing the provision of health benefits, delivery and payment for healthcare services, and security / privacy of protected health information (PHI) in written, electronic or oral formats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61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HIPAA</a:t>
            </a:r>
          </a:p>
        </p:txBody>
      </p:sp>
    </p:spTree>
    <p:extLst>
      <p:ext uri="{BB962C8B-B14F-4D97-AF65-F5344CB8AC3E}">
        <p14:creationId xmlns:p14="http://schemas.microsoft.com/office/powerpoint/2010/main" val="252148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Images\Dog matri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67703"/>
            <a:ext cx="7296615" cy="662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19329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http://www.picturemosaics.com/gallery/zoom.php?i=30&amp;rows=4&amp;page=2&amp;term</a:t>
            </a:r>
            <a:r>
              <a:rPr lang="en-US" dirty="0" smtClean="0"/>
              <a:t>=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510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Would be used instead of a TV camera at the output phosphor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Mounted on the output phosphor, the light is transferred through </a:t>
            </a:r>
            <a:r>
              <a:rPr lang="en-US" sz="3600" dirty="0" err="1" smtClean="0"/>
              <a:t>fiberoptics</a:t>
            </a:r>
            <a:endParaRPr lang="en-US" sz="36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The sensitive layer of the CCD is composed of crystalline silicon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Charge Coupled Device</a:t>
            </a:r>
          </a:p>
        </p:txBody>
      </p:sp>
    </p:spTree>
    <p:extLst>
      <p:ext uri="{BB962C8B-B14F-4D97-AF65-F5344CB8AC3E}">
        <p14:creationId xmlns:p14="http://schemas.microsoft.com/office/powerpoint/2010/main" val="40782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effectLst/>
              </a:rPr>
              <a:t>Charge Coupled </a:t>
            </a:r>
            <a:r>
              <a:rPr lang="en-US" sz="4800" dirty="0" smtClean="0">
                <a:effectLst/>
              </a:rPr>
              <a:t>Device (</a:t>
            </a:r>
            <a:r>
              <a:rPr lang="en-US" sz="4800" dirty="0" err="1" smtClean="0">
                <a:effectLst/>
              </a:rPr>
              <a:t>cont</a:t>
            </a:r>
            <a:r>
              <a:rPr lang="en-US" sz="4800" dirty="0" smtClean="0">
                <a:effectLst/>
              </a:rPr>
              <a:t>)</a:t>
            </a:r>
            <a:endParaRPr lang="en-US" sz="4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lang="en-US" sz="3600" dirty="0"/>
              <a:t>When the silicon is illuminated, an electrical charge is generated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3600" dirty="0"/>
              <a:t>Electrical charge is put through the </a:t>
            </a:r>
            <a:r>
              <a:rPr lang="en-US" sz="3600" dirty="0" smtClean="0"/>
              <a:t>ADC (analog-to-digital converter) </a:t>
            </a:r>
            <a:r>
              <a:rPr lang="en-US" sz="3600" dirty="0"/>
              <a:t>then sent to the </a:t>
            </a:r>
            <a:r>
              <a:rPr lang="en-US" sz="3600" dirty="0" smtClean="0"/>
              <a:t>computer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348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coursewareobjects.elsevier.com/objects/elr/Bushong/radiologic10e/IC/jpg/Chapter26/026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3640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 descr="http://coursewareobjects.elsevier.com/objects/elr/Bushong/radiologic10e/IC/jpg/Chapter26/026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825750"/>
            <a:ext cx="4872038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93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9" y="533400"/>
            <a:ext cx="887540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6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1382</Words>
  <Application>Microsoft Office PowerPoint</Application>
  <PresentationFormat>On-screen Show (4:3)</PresentationFormat>
  <Paragraphs>231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PA Fluoroscopy</vt:lpstr>
      <vt:lpstr>PowerPoint Presentation</vt:lpstr>
      <vt:lpstr>Terminology</vt:lpstr>
      <vt:lpstr>Matrix</vt:lpstr>
      <vt:lpstr>PowerPoint Presentation</vt:lpstr>
      <vt:lpstr>PowerPoint Presentation</vt:lpstr>
      <vt:lpstr>Charge Coupled Device (cont)</vt:lpstr>
      <vt:lpstr>PowerPoint Presentation</vt:lpstr>
      <vt:lpstr>PowerPoint Presentation</vt:lpstr>
      <vt:lpstr>PowerPoint Presentation</vt:lpstr>
      <vt:lpstr>Charge Coupled Device (cont)</vt:lpstr>
      <vt:lpstr>PowerPoint Presentation</vt:lpstr>
      <vt:lpstr>PowerPoint Presentation</vt:lpstr>
      <vt:lpstr>PowerPoint Presentation</vt:lpstr>
      <vt:lpstr>PowerPoint Presentation</vt:lpstr>
      <vt:lpstr>FPIR</vt:lpstr>
      <vt:lpstr>FPIR (cont)</vt:lpstr>
      <vt:lpstr>FPIR (cont)</vt:lpstr>
      <vt:lpstr>FPIR (cont)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SNR / CNR (cont)</vt:lpstr>
      <vt:lpstr>PowerPoint Presentation</vt:lpstr>
      <vt:lpstr>Video Display (cont)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Roadmapping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Kaiser Permanente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 Fluoroscopy</dc:title>
  <dc:creator>Kelly Angel</dc:creator>
  <cp:lastModifiedBy>Kelly Angel</cp:lastModifiedBy>
  <cp:revision>26</cp:revision>
  <cp:lastPrinted>2014-09-05T00:47:59Z</cp:lastPrinted>
  <dcterms:created xsi:type="dcterms:W3CDTF">2014-09-04T18:29:54Z</dcterms:created>
  <dcterms:modified xsi:type="dcterms:W3CDTF">2015-03-04T17:59:31Z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