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306" r:id="rId38"/>
    <p:sldId id="300" r:id="rId39"/>
    <p:sldId id="301" r:id="rId40"/>
    <p:sldId id="302" r:id="rId41"/>
    <p:sldId id="303" r:id="rId42"/>
    <p:sldId id="304" r:id="rId43"/>
    <p:sldId id="343" r:id="rId44"/>
    <p:sldId id="307" r:id="rId45"/>
    <p:sldId id="308" r:id="rId46"/>
    <p:sldId id="341" r:id="rId47"/>
    <p:sldId id="342" r:id="rId48"/>
    <p:sldId id="309" r:id="rId49"/>
    <p:sldId id="310" r:id="rId50"/>
    <p:sldId id="311" r:id="rId51"/>
    <p:sldId id="312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40" r:id="rId7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86292" autoAdjust="0"/>
  </p:normalViewPr>
  <p:slideViewPr>
    <p:cSldViewPr>
      <p:cViewPr>
        <p:scale>
          <a:sx n="90" d="100"/>
          <a:sy n="90" d="100"/>
        </p:scale>
        <p:origin x="-223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53B56D-3AC3-4610-A07C-B08C78CF9FFE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FEB605-FB7E-4DE2-A1AC-3FBBDE797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91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E583A-A37C-42E8-AF66-64387F0EF051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F70053-A645-4C7B-954F-74CDD2C124BC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C8404-B167-40DD-8CF7-32D3EDBA271F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6DB9D-7B81-48AA-9845-AE5A47B3A64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88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A0BD80-602D-409B-88DB-B11DADD41FDD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99721F-9F6D-4C14-96EC-2FFD311F3A76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60C52-BE10-4D6D-B074-DB6269D8281B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6AAE79-00BD-422C-A996-88463E7BAC2A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61C635-1842-4FFD-A813-621E337AB675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7F7E2-4A01-49AD-8640-4C6B1A19E2A0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A45CA-003E-418F-8350-66EF2B6C485B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52A1AB-490F-467A-9680-F1608BC86745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E7AAF-DAB4-4D29-AE0A-5EE137C8D27F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4C5196-B052-4187-8D43-1B7931205DAF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F3122-E915-4219-9680-2C727462BEB5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6A613-78B8-434C-8F61-AB4C2BB230BE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4B669-49B7-49FF-A16D-CBF83E85D8F7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6DB9D-7B81-48AA-9845-AE5A47B3A649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044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7A9225-8853-4580-AE74-740B2D6E98E1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r>
              <a:rPr lang="en-US" dirty="0" smtClean="0"/>
              <a:t> </a:t>
            </a:r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5DDC2-4CED-477C-A499-14718074F50F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B9598-1715-4C77-8957-BB9C85DD5104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CE80A-3F36-4C68-A1E8-E1E4F57C8A2F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6DB9D-7B81-48AA-9845-AE5A47B3A64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495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6DB9D-7B81-48AA-9845-AE5A47B3A649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493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6F6FAF-EAD5-4D7A-BD29-4CAB027AF5EA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6A1E8-DE9C-4B1C-BCA2-D8A1F782B3E2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93C66-9DE4-4AF8-860D-CF9617309765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EBDBC-676C-49E4-A645-853A654C611B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4FC90-785B-442C-831F-F6D30A9FD27C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FFF9B-067F-4D1F-A2AF-C215B1DA9DD0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B605-FB7E-4DE2-A1AC-3FBBDE797DE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488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5C25F-D3BB-4CC6-BA4E-E516C0B0C71E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BD1B78-495A-4357-B798-E0A4A2BC5996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F8D7C-1F5D-4621-BB9A-62A5CA60CD07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18C10-4C2A-4F2E-B7FE-8A9D19F62A76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32FC61-C60D-4C3B-A841-A56AC53AC374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3A696B-2207-4DF0-ADC9-C6D9270EA7BB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B605-FB7E-4DE2-A1AC-3FBBDE797DE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834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B605-FB7E-4DE2-A1AC-3FBBDE797DE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009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139D4-F6D4-4D51-97B5-9641EA9E3BA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833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EEF140-F152-49A6-8A2B-5C6887DDAB02}" type="slidenum">
              <a:rPr lang="en-US"/>
              <a:pPr/>
              <a:t>46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BBDB-0778-427F-9BA8-B24DD0AE98C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786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B605-FB7E-4DE2-A1AC-3FBBDE797DE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335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B605-FB7E-4DE2-A1AC-3FBBDE797DE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05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D98E9C-EAF7-435B-BD2A-3EFF5EAE2DB0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10BC-5FD0-4101-A096-35C3B871E89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140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10BC-5FD0-4101-A096-35C3B871E89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18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909F54-C2AD-42AC-984D-6FD98825EA70}" type="slidenum">
              <a:rPr lang="en-US"/>
              <a:pPr/>
              <a:t>52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B605-FB7E-4DE2-A1AC-3FBBDE797DE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906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B605-FB7E-4DE2-A1AC-3FBBDE797DE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153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D4EC09-FAB1-4432-B6C9-01581923FF78}" type="slidenum">
              <a:rPr lang="en-US"/>
              <a:pPr/>
              <a:t>55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10BC-5FD0-4101-A096-35C3B871E895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652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10BC-5FD0-4101-A096-35C3B871E89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252772-AF92-4672-B610-25A25C4AAE38}" type="slidenum">
              <a:rPr lang="en-US"/>
              <a:pPr/>
              <a:t>58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2176"/>
          </a:xfrm>
        </p:spPr>
        <p:txBody>
          <a:bodyPr lIns="93820" tIns="46912" rIns="93820" bIns="4691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448E6-04A8-4967-89B0-5A71FD93AE6D}" type="slidenum">
              <a:rPr lang="en-US"/>
              <a:pPr/>
              <a:t>59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2176"/>
          </a:xfrm>
        </p:spPr>
        <p:txBody>
          <a:bodyPr lIns="93820" tIns="46912" rIns="93820" bIns="46912"/>
          <a:lstStyle/>
          <a:p>
            <a:pPr eaLnBrk="1" hangingPunct="1"/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8E447-FA93-4975-8106-F12FD9EE31C0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B9C36-0B19-4294-B5E4-81E6DF5A5E8A}" type="slidenum">
              <a:rPr lang="en-US"/>
              <a:pPr/>
              <a:t>60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2176"/>
          </a:xfrm>
        </p:spPr>
        <p:txBody>
          <a:bodyPr lIns="93820" tIns="46912" rIns="93820" bIns="46912"/>
          <a:lstStyle/>
          <a:p>
            <a:pPr eaLnBrk="1" hangingPunct="1"/>
            <a:r>
              <a:rPr lang="en-US" dirty="0" smtClean="0"/>
              <a:t> 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10BC-5FD0-4101-A096-35C3B871E895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448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10BC-5FD0-4101-A096-35C3B871E895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8789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101358-9A86-446C-8D70-B58082274B74}" type="slidenum">
              <a:rPr lang="en-US"/>
              <a:pPr/>
              <a:t>63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2176"/>
          </a:xfrm>
        </p:spPr>
        <p:txBody>
          <a:bodyPr lIns="93820" tIns="46912" rIns="93820" bIns="4691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10BC-5FD0-4101-A096-35C3B871E895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492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10BC-5FD0-4101-A096-35C3B871E895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7827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BC2CE-F308-4F28-9499-346C5B4FD33D}" type="slidenum">
              <a:rPr lang="en-US"/>
              <a:pPr/>
              <a:t>66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3078E8-35F6-402C-A3C5-9964BB0B7184}" type="slidenum">
              <a:rPr lang="en-US"/>
              <a:pPr/>
              <a:t>67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FA2E5-4DAE-4E6C-B53B-06F47B29E184}" type="slidenum">
              <a:rPr lang="en-US"/>
              <a:pPr/>
              <a:t>68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10BC-5FD0-4101-A096-35C3B871E895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8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2FD11-9DED-4A47-9396-01CE7B096739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10BC-5FD0-4101-A096-35C3B871E895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5275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A6EE9-6958-45CF-9854-340F25EAA04C}" type="slidenum">
              <a:rPr lang="en-US"/>
              <a:pPr/>
              <a:t>71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DBFAF-2912-4057-8BB4-C969A0F89036}" type="slidenum">
              <a:rPr lang="en-US"/>
              <a:pPr/>
              <a:t>72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BF8E81-697A-4E14-870B-5C8B343850EA}" type="slidenum">
              <a:rPr lang="en-US"/>
              <a:pPr/>
              <a:t>73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59100-960E-485D-98AB-599667A9576E}" type="slidenum">
              <a:rPr lang="en-US"/>
              <a:pPr/>
              <a:t>74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10BC-5FD0-4101-A096-35C3B871E895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1822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10BC-5FD0-4101-A096-35C3B871E895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14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E4CEF-1DA1-4C0A-915F-38D0F5763C67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C6A25C-525D-49D2-9F80-62B0D1244750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 w="12700" cap="flat"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4183064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Page </a:t>
            </a:r>
            <a:fld id="{FB2C8217-28B7-4518-900B-658C02E11B5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Page </a:t>
            </a:r>
            <a:fld id="{2FE1998D-2A1C-4478-A7BB-6C7F4F769C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0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Page </a:t>
            </a:r>
            <a:fld id="{0880D152-3315-4085-AC78-6087B0AF8AF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64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Page </a:t>
            </a:r>
            <a:fld id="{7B2508EB-30EC-4020-A59C-5B31C69880D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0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9E91580-7AFE-4DC3-B0DE-6D3E0C3867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Page </a:t>
            </a:r>
            <a:fld id="{FADEC3D1-BE74-4DC5-A460-414F696F8B8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2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Page </a:t>
            </a:r>
            <a:fld id="{F2F1C001-0BB9-4EDE-8E39-B731F02A863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1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Page </a:t>
            </a:r>
            <a:fld id="{9D563FDB-74E2-425A-B9DD-9ADA9199E4C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Page </a:t>
            </a:r>
            <a:fld id="{29A09182-BCE8-4A3E-B9E0-81D2FB530FE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7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Page </a:t>
            </a:r>
            <a:fld id="{4129DB9A-21C2-4EC8-BCEA-1555FC7A842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9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Page </a:t>
            </a:r>
            <a:fld id="{AD301205-9731-4188-93F1-96F35A4621B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Page </a:t>
            </a:r>
            <a:fld id="{F5552A19-9DA7-425D-9763-DFFCC7BA075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1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Page </a:t>
            </a:r>
            <a:fld id="{793BB8F7-A338-4090-9CF4-0B8D414B832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87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>
                    <a:tint val="75000"/>
                  </a:prstClr>
                </a:solidFill>
                <a:latin typeface="Tahoma" pitchFamily="34" charset="0"/>
              </a:rPr>
              <a:t>Page </a:t>
            </a:r>
            <a:fld id="{F2DD65AF-9F6E-463F-9CBF-8A71FD2A64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743200" y="64008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/>
                </a:solidFill>
                <a:latin typeface="Tahoma" pitchFamily="34" charset="0"/>
              </a:rPr>
              <a:t>©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</a:rPr>
              <a:t>2015 </a:t>
            </a:r>
            <a:r>
              <a:rPr lang="en-US" sz="1400" dirty="0">
                <a:solidFill>
                  <a:schemeClr val="tx1"/>
                </a:solidFill>
                <a:latin typeface="Tahoma" pitchFamily="34" charset="0"/>
              </a:rPr>
              <a:t>KPSAHS</a:t>
            </a:r>
          </a:p>
        </p:txBody>
      </p:sp>
    </p:spTree>
    <p:extLst>
      <p:ext uri="{BB962C8B-B14F-4D97-AF65-F5344CB8AC3E}">
        <p14:creationId xmlns:p14="http://schemas.microsoft.com/office/powerpoint/2010/main" val="67325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SzPct val="105000"/>
        <a:buFont typeface="Wingdings" panose="05000000000000000000" pitchFamily="2" charset="2"/>
        <a:buChar char="§"/>
        <a:defRPr sz="3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SzPct val="105000"/>
        <a:buFont typeface="Wingdings" panose="05000000000000000000" pitchFamily="2" charset="2"/>
        <a:buChar char="§"/>
        <a:defRPr sz="3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0000"/>
        </a:buClr>
        <a:buSzPct val="105000"/>
        <a:buFont typeface="Wingdings" panose="05000000000000000000" pitchFamily="2" charset="2"/>
        <a:buChar char="§"/>
        <a:defRPr sz="3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0000"/>
        </a:buClr>
        <a:buSzPct val="105000"/>
        <a:buFont typeface="Wingdings" panose="05000000000000000000" pitchFamily="2" charset="2"/>
        <a:buChar char="§"/>
        <a:defRPr sz="3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0000"/>
        </a:buClr>
        <a:buSzPct val="105000"/>
        <a:buFont typeface="Wingdings" panose="05000000000000000000" pitchFamily="2" charset="2"/>
        <a:buChar char="§"/>
        <a:defRPr sz="3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8001000" cy="3428999"/>
          </a:xfrm>
        </p:spPr>
        <p:txBody>
          <a:bodyPr>
            <a:normAutofit/>
          </a:bodyPr>
          <a:lstStyle/>
          <a:p>
            <a:r>
              <a:rPr lang="en-US" sz="5000" dirty="0" smtClean="0"/>
              <a:t>Fluoroscopy Operation and Safety:</a:t>
            </a:r>
            <a:br>
              <a:rPr lang="en-US" sz="5000" dirty="0" smtClean="0"/>
            </a:br>
            <a:r>
              <a:rPr lang="en-US" sz="5000" dirty="0" smtClean="0"/>
              <a:t>Influence on Patient Dose</a:t>
            </a:r>
            <a:endParaRPr lang="en-US" sz="5000" dirty="0"/>
          </a:p>
        </p:txBody>
      </p:sp>
      <p:sp>
        <p:nvSpPr>
          <p:cNvPr id="3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191000"/>
            <a:ext cx="6400800" cy="1676400"/>
          </a:xfrm>
          <a:noFill/>
          <a:ln/>
        </p:spPr>
        <p:txBody>
          <a:bodyPr lIns="92075" tIns="46038" rIns="92075" bIns="46038" anchor="b">
            <a:noAutofit/>
          </a:bodyPr>
          <a:lstStyle/>
          <a:p>
            <a:endParaRPr lang="en-US" sz="3500" dirty="0">
              <a:latin typeface="Arial" pitchFamily="34" charset="0"/>
              <a:cs typeface="Arial" pitchFamily="34" charset="0"/>
            </a:endParaRPr>
          </a:p>
          <a:p>
            <a:endParaRPr lang="en-US" sz="3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5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676400"/>
          </a:xfrm>
          <a:noFill/>
          <a:ln/>
        </p:spPr>
        <p:txBody>
          <a:bodyPr lIns="92075" tIns="46038" rIns="92075" bIns="46038" anchor="ctr">
            <a:normAutofit/>
          </a:bodyPr>
          <a:lstStyle/>
          <a:p>
            <a:r>
              <a:rPr lang="en-US" dirty="0"/>
              <a:t>Source to Table </a:t>
            </a:r>
            <a:r>
              <a:rPr lang="en-US" dirty="0" smtClean="0"/>
              <a:t>Top Distance </a:t>
            </a:r>
            <a:r>
              <a:rPr lang="en-US" dirty="0"/>
              <a:t>(</a:t>
            </a:r>
            <a:r>
              <a:rPr lang="en-US" dirty="0" smtClean="0"/>
              <a:t>STTD</a:t>
            </a:r>
            <a:r>
              <a:rPr lang="en-US" dirty="0"/>
              <a:t>)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6096000" cy="4068763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600" u="sng" dirty="0"/>
              <a:t>Should</a:t>
            </a:r>
            <a:r>
              <a:rPr lang="en-US" sz="3600" dirty="0"/>
              <a:t> be 18”</a:t>
            </a:r>
          </a:p>
          <a:p>
            <a:r>
              <a:rPr lang="en-US" sz="3600" u="sng" dirty="0"/>
              <a:t>Shall</a:t>
            </a:r>
            <a:r>
              <a:rPr lang="en-US" sz="3600" dirty="0"/>
              <a:t> be no less than 12”</a:t>
            </a:r>
          </a:p>
          <a:p>
            <a:r>
              <a:rPr lang="en-US" sz="3600" dirty="0"/>
              <a:t>Also called </a:t>
            </a:r>
            <a:r>
              <a:rPr lang="en-US" sz="3600" u="sng" dirty="0"/>
              <a:t>target-to-panel</a:t>
            </a:r>
            <a:r>
              <a:rPr lang="en-US" sz="3600" dirty="0"/>
              <a:t> </a:t>
            </a:r>
            <a:r>
              <a:rPr lang="en-US" sz="3600" dirty="0" smtClean="0"/>
              <a:t>distance</a:t>
            </a:r>
            <a:r>
              <a:rPr lang="en-US" sz="3600" dirty="0"/>
              <a:t> </a:t>
            </a:r>
            <a:r>
              <a:rPr lang="en-US" sz="3600" dirty="0" smtClean="0"/>
              <a:t>(TPD)</a:t>
            </a:r>
            <a:endParaRPr lang="en-US" sz="3600" dirty="0"/>
          </a:p>
        </p:txBody>
      </p:sp>
      <p:pic>
        <p:nvPicPr>
          <p:cNvPr id="2253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233603"/>
            <a:ext cx="381000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8487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1143000"/>
          </a:xfrm>
          <a:noFill/>
          <a:ln/>
        </p:spPr>
        <p:txBody>
          <a:bodyPr lIns="92075" tIns="46038" rIns="92075" bIns="46038" anchor="ctr">
            <a:noAutofit/>
          </a:bodyPr>
          <a:lstStyle/>
          <a:p>
            <a:r>
              <a:rPr lang="en-US" dirty="0" smtClean="0"/>
              <a:t>Object to Image Distance</a:t>
            </a:r>
            <a:endParaRPr lang="en-US" dirty="0"/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7620000" cy="4495800"/>
          </a:xfrm>
          <a:noFill/>
          <a:ln/>
        </p:spPr>
        <p:txBody>
          <a:bodyPr lIns="92075" tIns="46038" rIns="92075" bIns="46038"/>
          <a:lstStyle/>
          <a:p>
            <a:r>
              <a:rPr lang="en-US" sz="3500" dirty="0" smtClean="0"/>
              <a:t>OID in fluoroscopy refers to the </a:t>
            </a:r>
            <a:r>
              <a:rPr lang="en-US" dirty="0" smtClean="0"/>
              <a:t>distance between the patient and the image intensifier</a:t>
            </a:r>
            <a:endParaRPr lang="en-US" sz="3500" dirty="0" smtClean="0"/>
          </a:p>
          <a:p>
            <a:r>
              <a:rPr lang="en-US" sz="3500" dirty="0" smtClean="0"/>
              <a:t>Minimize </a:t>
            </a:r>
            <a:r>
              <a:rPr lang="en-US" sz="3500" u="sng" dirty="0"/>
              <a:t>at all times</a:t>
            </a:r>
          </a:p>
          <a:p>
            <a:r>
              <a:rPr lang="en-US" sz="3500" dirty="0" smtClean="0"/>
              <a:t>Ultimately reduces </a:t>
            </a:r>
            <a:r>
              <a:rPr lang="en-US" sz="3500" dirty="0"/>
              <a:t>patient </a:t>
            </a:r>
            <a:r>
              <a:rPr lang="en-US" sz="3500" dirty="0" smtClean="0"/>
              <a:t>dose (to be discussed later)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119766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05" y="152400"/>
            <a:ext cx="8766149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61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763000" cy="1143000"/>
          </a:xfrm>
          <a:noFill/>
          <a:ln/>
        </p:spPr>
        <p:txBody>
          <a:bodyPr lIns="92075" tIns="46038" rIns="92075" bIns="46038" anchor="ctr">
            <a:normAutofit/>
          </a:bodyPr>
          <a:lstStyle/>
          <a:p>
            <a:r>
              <a:rPr lang="en-US" sz="4800" dirty="0"/>
              <a:t>Low Absorption Table Tops</a:t>
            </a:r>
          </a:p>
        </p:txBody>
      </p:sp>
      <p:sp>
        <p:nvSpPr>
          <p:cNvPr id="26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696200" cy="44196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/>
              <a:t>Made of composite materials like Bakelite, fiberglass, polycarbonate, carbon fiber, etc.</a:t>
            </a:r>
            <a:endParaRPr lang="en-US" sz="3600" dirty="0"/>
          </a:p>
          <a:p>
            <a:pPr>
              <a:lnSpc>
                <a:spcPct val="90000"/>
              </a:lnSpc>
            </a:pPr>
            <a:r>
              <a:rPr lang="en-US" sz="3600" dirty="0" smtClean="0"/>
              <a:t>Table cannot excessively absorb the primary beam</a:t>
            </a:r>
            <a:endParaRPr lang="en-US" sz="3600" dirty="0"/>
          </a:p>
          <a:p>
            <a:pPr>
              <a:lnSpc>
                <a:spcPct val="90000"/>
              </a:lnSpc>
            </a:pPr>
            <a:r>
              <a:rPr lang="en-US" sz="3600" u="sng" dirty="0"/>
              <a:t>Shall</a:t>
            </a:r>
            <a:r>
              <a:rPr lang="en-US" sz="3600" dirty="0"/>
              <a:t> be no more than 1 mm Al (aluminum equivalent) at 100 </a:t>
            </a:r>
            <a:r>
              <a:rPr lang="en-US" sz="3600" dirty="0" err="1"/>
              <a:t>kVp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2052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sz="4800"/>
              <a:t>Exposure Switch</a:t>
            </a:r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4495800" cy="4495800"/>
          </a:xfrm>
          <a:noFill/>
          <a:ln/>
        </p:spPr>
        <p:txBody>
          <a:bodyPr lIns="92075" tIns="46038" rIns="92075" bIns="46038"/>
          <a:lstStyle/>
          <a:p>
            <a:r>
              <a:rPr lang="en-US" sz="3600" dirty="0"/>
              <a:t>Must be of the </a:t>
            </a:r>
            <a:r>
              <a:rPr lang="en-US" sz="3600" u="sng" dirty="0"/>
              <a:t>dead-man</a:t>
            </a:r>
            <a:r>
              <a:rPr lang="en-US" sz="3600" dirty="0"/>
              <a:t> type</a:t>
            </a:r>
          </a:p>
          <a:p>
            <a:r>
              <a:rPr lang="en-US" sz="3600" dirty="0"/>
              <a:t>Exposure is discontinued when pressure is released</a:t>
            </a:r>
          </a:p>
          <a:p>
            <a:endParaRPr lang="en-US" sz="3600" dirty="0"/>
          </a:p>
        </p:txBody>
      </p:sp>
      <p:graphicFrame>
        <p:nvGraphicFramePr>
          <p:cNvPr id="28676" name="Object 4"/>
          <p:cNvGraphicFramePr>
            <a:graphicFrameLocks/>
          </p:cNvGraphicFramePr>
          <p:nvPr/>
        </p:nvGraphicFramePr>
        <p:xfrm>
          <a:off x="5214938" y="1990725"/>
          <a:ext cx="4038600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lip" r:id="rId4" imgW="4038480" imgH="4324320" progId="">
                  <p:embed/>
                </p:oleObj>
              </mc:Choice>
              <mc:Fallback>
                <p:oleObj name="Clip" r:id="rId4" imgW="4038480" imgH="43243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1990725"/>
                        <a:ext cx="4038600" cy="432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492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sz="4800" dirty="0"/>
              <a:t>Primary Protective Barrier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5638800" cy="4906963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pPr>
              <a:lnSpc>
                <a:spcPct val="90000"/>
              </a:lnSpc>
            </a:pPr>
            <a:r>
              <a:rPr lang="en-US" u="sng" dirty="0"/>
              <a:t>Refers to the image intensifier tube housing</a:t>
            </a:r>
          </a:p>
          <a:p>
            <a:pPr>
              <a:lnSpc>
                <a:spcPct val="90000"/>
              </a:lnSpc>
            </a:pPr>
            <a:r>
              <a:rPr lang="en-US" dirty="0"/>
              <a:t>2 mm </a:t>
            </a:r>
            <a:r>
              <a:rPr lang="en-US" dirty="0" err="1"/>
              <a:t>Pb</a:t>
            </a:r>
            <a:r>
              <a:rPr lang="en-US" dirty="0"/>
              <a:t> at 125 </a:t>
            </a:r>
            <a:r>
              <a:rPr lang="en-US" dirty="0" err="1"/>
              <a:t>kVp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Primary barrier for room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1/16” </a:t>
            </a:r>
            <a:r>
              <a:rPr lang="en-US" dirty="0" err="1"/>
              <a:t>Pb</a:t>
            </a:r>
            <a:r>
              <a:rPr lang="en-US" dirty="0"/>
              <a:t> at 6’8”</a:t>
            </a:r>
          </a:p>
          <a:p>
            <a:pPr>
              <a:lnSpc>
                <a:spcPct val="90000"/>
              </a:lnSpc>
            </a:pPr>
            <a:r>
              <a:rPr lang="en-US" dirty="0"/>
              <a:t>Secondary barrier for room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1/32” </a:t>
            </a:r>
            <a:r>
              <a:rPr lang="en-US" dirty="0" err="1"/>
              <a:t>Pb</a:t>
            </a:r>
            <a:r>
              <a:rPr lang="en-US" dirty="0"/>
              <a:t> at 6’8”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30724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2362200"/>
            <a:ext cx="3132137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0337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sz="4800"/>
              <a:t>Bucky Slot Cover</a:t>
            </a:r>
          </a:p>
        </p:txBody>
      </p:sp>
      <p:sp>
        <p:nvSpPr>
          <p:cNvPr id="32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4267200" cy="4419600"/>
          </a:xfrm>
          <a:noFill/>
          <a:ln/>
        </p:spPr>
        <p:txBody>
          <a:bodyPr lIns="92075" tIns="46038" rIns="92075" bIns="46038"/>
          <a:lstStyle/>
          <a:p>
            <a:r>
              <a:rPr lang="en-US" sz="3600" dirty="0"/>
              <a:t>0.25 mm </a:t>
            </a:r>
            <a:r>
              <a:rPr lang="en-US" sz="3600" dirty="0" err="1"/>
              <a:t>Pb</a:t>
            </a:r>
            <a:r>
              <a:rPr lang="en-US" sz="3600" dirty="0"/>
              <a:t> or equivalent</a:t>
            </a:r>
          </a:p>
          <a:p>
            <a:r>
              <a:rPr lang="en-US" sz="3600" dirty="0"/>
              <a:t>For </a:t>
            </a:r>
            <a:r>
              <a:rPr lang="en-US" sz="3600" u="sng" dirty="0"/>
              <a:t>operator protection</a:t>
            </a:r>
          </a:p>
        </p:txBody>
      </p:sp>
      <p:pic>
        <p:nvPicPr>
          <p:cNvPr id="3277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38400"/>
            <a:ext cx="44704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5841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sz="4800" dirty="0"/>
              <a:t>Protective Drapes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8001000" cy="5029200"/>
          </a:xfrm>
          <a:noFill/>
          <a:ln/>
        </p:spPr>
        <p:txBody>
          <a:bodyPr lIns="92075" tIns="46038" rIns="92075" bIns="46038"/>
          <a:lstStyle/>
          <a:p>
            <a:r>
              <a:rPr lang="en-US" sz="3500" dirty="0"/>
              <a:t>0.25 mm </a:t>
            </a:r>
            <a:r>
              <a:rPr lang="en-US" sz="3500" dirty="0" err="1"/>
              <a:t>Pb</a:t>
            </a:r>
            <a:r>
              <a:rPr lang="en-US" sz="3500" dirty="0"/>
              <a:t> or equivalent</a:t>
            </a:r>
          </a:p>
          <a:p>
            <a:r>
              <a:rPr lang="en-US" sz="3500" dirty="0"/>
              <a:t>Prevents scatter from reaching the operator</a:t>
            </a:r>
          </a:p>
          <a:p>
            <a:r>
              <a:rPr lang="en-US" sz="3500" dirty="0"/>
              <a:t>Theoretically, one could receive 500 </a:t>
            </a:r>
            <a:r>
              <a:rPr lang="en-US" sz="3500" dirty="0" err="1"/>
              <a:t>mR</a:t>
            </a:r>
            <a:r>
              <a:rPr lang="en-US" sz="3500" dirty="0"/>
              <a:t> / </a:t>
            </a:r>
            <a:r>
              <a:rPr lang="en-US" sz="3500" dirty="0" err="1"/>
              <a:t>hr</a:t>
            </a:r>
            <a:r>
              <a:rPr lang="en-US" sz="3500" dirty="0"/>
              <a:t> at 1 foot from the </a:t>
            </a:r>
            <a:r>
              <a:rPr lang="en-US" sz="3500" dirty="0" smtClean="0"/>
              <a:t>table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/>
              <a:t>technologist/operator only gets 1/1000 of what the patient receives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001746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sz="4800" dirty="0"/>
              <a:t>Exposure Time</a:t>
            </a:r>
          </a:p>
        </p:txBody>
      </p:sp>
      <p:sp>
        <p:nvSpPr>
          <p:cNvPr id="368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562600" cy="44196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600" dirty="0" smtClean="0"/>
              <a:t>Fluoroscopy exposure is pulsed rather than continuous</a:t>
            </a:r>
            <a:endParaRPr lang="en-US" sz="3600" dirty="0"/>
          </a:p>
          <a:p>
            <a:r>
              <a:rPr lang="en-US" sz="3600" dirty="0" smtClean="0"/>
              <a:t>System must have </a:t>
            </a:r>
            <a:r>
              <a:rPr lang="en-US" sz="3600" i="1" dirty="0" smtClean="0"/>
              <a:t>last image hold</a:t>
            </a:r>
            <a:r>
              <a:rPr lang="en-US" sz="3600" dirty="0" smtClean="0"/>
              <a:t> (LIH)</a:t>
            </a:r>
          </a:p>
          <a:p>
            <a:r>
              <a:rPr lang="en-US" sz="3600" dirty="0" smtClean="0"/>
              <a:t>Want to limit the “beam on” time</a:t>
            </a:r>
            <a:endParaRPr lang="en-US" sz="3600" dirty="0"/>
          </a:p>
        </p:txBody>
      </p:sp>
      <p:graphicFrame>
        <p:nvGraphicFramePr>
          <p:cNvPr id="36868" name="Object 4"/>
          <p:cNvGraphicFramePr>
            <a:graphicFrameLocks/>
          </p:cNvGraphicFramePr>
          <p:nvPr/>
        </p:nvGraphicFramePr>
        <p:xfrm>
          <a:off x="6083300" y="2209800"/>
          <a:ext cx="30607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Clip" r:id="rId4" imgW="3997080" imgH="4343040" progId="">
                  <p:embed/>
                </p:oleObj>
              </mc:Choice>
              <mc:Fallback>
                <p:oleObj name="Clip" r:id="rId4" imgW="3997080" imgH="434304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2209800"/>
                        <a:ext cx="30607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5689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sz="4800"/>
              <a:t>Exposure Rates</a:t>
            </a: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8229600" cy="4648200"/>
          </a:xfrm>
          <a:noFill/>
          <a:ln/>
        </p:spPr>
        <p:txBody>
          <a:bodyPr lIns="92075" tIns="46038" rIns="92075" bIns="46038"/>
          <a:lstStyle/>
          <a:p>
            <a:r>
              <a:rPr lang="en-US" sz="3600" dirty="0" smtClean="0"/>
              <a:t>Air </a:t>
            </a:r>
            <a:r>
              <a:rPr lang="en-US" sz="3600" dirty="0" err="1" smtClean="0"/>
              <a:t>Kerma</a:t>
            </a:r>
            <a:r>
              <a:rPr lang="en-US" sz="3600" dirty="0" smtClean="0"/>
              <a:t> Rate (AKR)</a:t>
            </a:r>
          </a:p>
          <a:p>
            <a:r>
              <a:rPr lang="en-US" sz="3600" dirty="0" smtClean="0"/>
              <a:t>For </a:t>
            </a:r>
            <a:r>
              <a:rPr lang="en-US" sz="3600" dirty="0"/>
              <a:t>normal operation, up to 5 </a:t>
            </a:r>
            <a:r>
              <a:rPr lang="en-US" sz="3600" dirty="0" smtClean="0"/>
              <a:t>R </a:t>
            </a:r>
            <a:r>
              <a:rPr lang="en-US" sz="3600" dirty="0"/>
              <a:t>/ </a:t>
            </a:r>
            <a:r>
              <a:rPr lang="en-US" sz="3600" dirty="0" smtClean="0"/>
              <a:t>min </a:t>
            </a:r>
            <a:r>
              <a:rPr lang="en-US" sz="3600" dirty="0"/>
              <a:t>OR 2.2 R/mA to Max 5 </a:t>
            </a:r>
            <a:r>
              <a:rPr lang="en-US" sz="3600" dirty="0" smtClean="0"/>
              <a:t>mA </a:t>
            </a:r>
            <a:endParaRPr lang="en-US" sz="3600" dirty="0"/>
          </a:p>
          <a:p>
            <a:r>
              <a:rPr lang="en-US" sz="3600" dirty="0"/>
              <a:t>10 </a:t>
            </a:r>
            <a:r>
              <a:rPr lang="en-US" sz="3600" dirty="0" smtClean="0"/>
              <a:t>R / min </a:t>
            </a:r>
            <a:r>
              <a:rPr lang="en-US" sz="3600" dirty="0"/>
              <a:t>with a coupled recording </a:t>
            </a:r>
            <a:r>
              <a:rPr lang="en-US" sz="3600" dirty="0" smtClean="0"/>
              <a:t>device</a:t>
            </a:r>
          </a:p>
          <a:p>
            <a:r>
              <a:rPr lang="en-US" sz="3600" dirty="0" smtClean="0"/>
              <a:t>44 </a:t>
            </a:r>
            <a:r>
              <a:rPr lang="en-US" sz="3600" dirty="0" err="1" smtClean="0"/>
              <a:t>mGy</a:t>
            </a:r>
            <a:r>
              <a:rPr lang="en-US" sz="3600" dirty="0" smtClean="0"/>
              <a:t>/min = 5 R/min</a:t>
            </a:r>
          </a:p>
          <a:p>
            <a:r>
              <a:rPr lang="en-US" sz="3600" dirty="0" smtClean="0"/>
              <a:t>88 </a:t>
            </a:r>
            <a:r>
              <a:rPr lang="en-US" sz="3600" dirty="0" err="1" smtClean="0"/>
              <a:t>mGy</a:t>
            </a:r>
            <a:r>
              <a:rPr lang="en-US" sz="3600" dirty="0" smtClean="0"/>
              <a:t>/min = 10 R/min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6425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  <a:noFill/>
          <a:ln/>
        </p:spPr>
        <p:txBody>
          <a:bodyPr lIns="92075" tIns="46038" rIns="92075" bIns="46038" anchor="ctr"/>
          <a:lstStyle/>
          <a:p>
            <a:r>
              <a:rPr lang="en-US" sz="4800" dirty="0"/>
              <a:t>Fluoroscopy</a:t>
            </a:r>
          </a:p>
        </p:txBody>
      </p:sp>
      <p:sp>
        <p:nvSpPr>
          <p:cNvPr id="6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610600" cy="45720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dirty="0"/>
              <a:t>High dose </a:t>
            </a:r>
            <a:r>
              <a:rPr lang="en-US" sz="3500" dirty="0" smtClean="0"/>
              <a:t>procedures</a:t>
            </a:r>
          </a:p>
          <a:p>
            <a:pPr>
              <a:lnSpc>
                <a:spcPct val="90000"/>
              </a:lnSpc>
            </a:pPr>
            <a:r>
              <a:rPr lang="en-US" sz="3500" dirty="0" smtClean="0"/>
              <a:t>Last resort </a:t>
            </a:r>
            <a:r>
              <a:rPr lang="en-US" sz="3500" b="1" u="sng" dirty="0" smtClean="0"/>
              <a:t>after</a:t>
            </a:r>
            <a:r>
              <a:rPr lang="en-US" sz="3500" dirty="0" smtClean="0"/>
              <a:t> routine radiography</a:t>
            </a:r>
            <a:endParaRPr lang="en-US" sz="3500" dirty="0"/>
          </a:p>
          <a:p>
            <a:pPr>
              <a:lnSpc>
                <a:spcPct val="90000"/>
              </a:lnSpc>
            </a:pPr>
            <a:r>
              <a:rPr lang="en-US" sz="3500" dirty="0"/>
              <a:t>100-500 mA for routine studies vs. an average of 3mA for </a:t>
            </a:r>
            <a:r>
              <a:rPr lang="en-US" sz="3500" dirty="0" smtClean="0"/>
              <a:t>fluoroscopy*</a:t>
            </a:r>
            <a:endParaRPr lang="en-US" sz="3500" dirty="0"/>
          </a:p>
          <a:p>
            <a:pPr>
              <a:lnSpc>
                <a:spcPct val="90000"/>
              </a:lnSpc>
            </a:pPr>
            <a:r>
              <a:rPr lang="en-US" sz="3500" dirty="0"/>
              <a:t>Dynamic studies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Transient structures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Fluorescence </a:t>
            </a:r>
          </a:p>
          <a:p>
            <a:pPr marL="0" indent="0">
              <a:lnSpc>
                <a:spcPct val="90000"/>
              </a:lnSpc>
              <a:buNone/>
            </a:pP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738412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  <a:noFill/>
          <a:ln/>
        </p:spPr>
        <p:txBody>
          <a:bodyPr lIns="92075" tIns="46038" rIns="92075" bIns="46038" anchor="ctr"/>
          <a:lstStyle/>
          <a:p>
            <a:r>
              <a:rPr lang="en-US" sz="4800" dirty="0"/>
              <a:t>Reset Timer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6324600" cy="5486400"/>
          </a:xfrm>
          <a:noFill/>
          <a:ln/>
        </p:spPr>
        <p:txBody>
          <a:bodyPr lIns="92075" tIns="46038" rIns="92075" bIns="46038">
            <a:noAutofit/>
          </a:bodyPr>
          <a:lstStyle/>
          <a:p>
            <a:r>
              <a:rPr lang="en-US" sz="3600" dirty="0"/>
              <a:t>Preset to 5 minutes</a:t>
            </a:r>
          </a:p>
          <a:p>
            <a:r>
              <a:rPr lang="en-US" sz="3600" dirty="0"/>
              <a:t>Does NOT terminate exposure</a:t>
            </a:r>
          </a:p>
          <a:p>
            <a:r>
              <a:rPr lang="en-US" sz="3600" dirty="0"/>
              <a:t>Alerts fluoroscopist to accumulated fluoroscopy </a:t>
            </a:r>
            <a:r>
              <a:rPr lang="en-US" sz="3600" dirty="0" smtClean="0"/>
              <a:t>time</a:t>
            </a:r>
          </a:p>
          <a:p>
            <a:r>
              <a:rPr lang="en-US" sz="3600" dirty="0" smtClean="0"/>
              <a:t>If an alarm sounds, it must be for a minimum of 2 seconds</a:t>
            </a:r>
            <a:endParaRPr lang="en-US" sz="3600" dirty="0"/>
          </a:p>
        </p:txBody>
      </p:sp>
      <p:graphicFrame>
        <p:nvGraphicFramePr>
          <p:cNvPr id="40964" name="Object 4"/>
          <p:cNvGraphicFramePr>
            <a:graphicFrameLocks/>
          </p:cNvGraphicFramePr>
          <p:nvPr/>
        </p:nvGraphicFramePr>
        <p:xfrm>
          <a:off x="6400800" y="2590800"/>
          <a:ext cx="27432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Clip" r:id="rId4" imgW="4038480" imgH="3819240" progId="">
                  <p:embed/>
                </p:oleObj>
              </mc:Choice>
              <mc:Fallback>
                <p:oleObj name="Clip" r:id="rId4" imgW="4038480" imgH="381924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590800"/>
                        <a:ext cx="27432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sz="4800"/>
              <a:t>Illumination (Room)</a:t>
            </a:r>
          </a:p>
        </p:txBody>
      </p:sp>
      <p:sp>
        <p:nvSpPr>
          <p:cNvPr id="43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5562600" cy="4343400"/>
          </a:xfrm>
          <a:noFill/>
          <a:ln/>
        </p:spPr>
        <p:txBody>
          <a:bodyPr lIns="92075" tIns="46038" rIns="92075" bIns="46038"/>
          <a:lstStyle/>
          <a:p>
            <a:r>
              <a:rPr lang="en-US" sz="3600" dirty="0"/>
              <a:t>Room must have </a:t>
            </a:r>
            <a:r>
              <a:rPr lang="en-US" sz="3600" u="sng" dirty="0"/>
              <a:t>low illumination</a:t>
            </a:r>
          </a:p>
          <a:p>
            <a:r>
              <a:rPr lang="en-US" sz="3600" dirty="0"/>
              <a:t>Enhances black and white vision</a:t>
            </a:r>
          </a:p>
          <a:p>
            <a:r>
              <a:rPr lang="en-US" sz="3600" u="sng" dirty="0" smtClean="0"/>
              <a:t>Indirectly</a:t>
            </a:r>
            <a:r>
              <a:rPr lang="en-US" sz="3600" dirty="0" smtClean="0"/>
              <a:t> impacts patient dose</a:t>
            </a:r>
            <a:endParaRPr lang="en-US" sz="3600" dirty="0"/>
          </a:p>
        </p:txBody>
      </p:sp>
      <p:graphicFrame>
        <p:nvGraphicFramePr>
          <p:cNvPr id="43012" name="Object 4"/>
          <p:cNvGraphicFramePr>
            <a:graphicFrameLocks/>
          </p:cNvGraphicFramePr>
          <p:nvPr/>
        </p:nvGraphicFramePr>
        <p:xfrm>
          <a:off x="6172200" y="2438400"/>
          <a:ext cx="2738438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Clip" r:id="rId4" imgW="3506760" imgH="4343040" progId="">
                  <p:embed/>
                </p:oleObj>
              </mc:Choice>
              <mc:Fallback>
                <p:oleObj name="Clip" r:id="rId4" imgW="3506760" imgH="434304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438400"/>
                        <a:ext cx="2738438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1000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219200"/>
          </a:xfrm>
          <a:noFill/>
          <a:ln/>
        </p:spPr>
        <p:txBody>
          <a:bodyPr lIns="92075" tIns="46038" rIns="92075" bIns="46038" anchor="ctr"/>
          <a:lstStyle/>
          <a:p>
            <a:r>
              <a:rPr lang="en-US" sz="4800"/>
              <a:t>Quantum Mottle</a:t>
            </a:r>
          </a:p>
        </p:txBody>
      </p:sp>
      <p:sp>
        <p:nvSpPr>
          <p:cNvPr id="450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5867400" cy="5257800"/>
          </a:xfrm>
          <a:noFill/>
          <a:ln/>
        </p:spPr>
        <p:txBody>
          <a:bodyPr lIns="92075" tIns="46038" rIns="92075" bIns="46038"/>
          <a:lstStyle/>
          <a:p>
            <a:r>
              <a:rPr lang="en-US" sz="3400" dirty="0"/>
              <a:t>Too few incident photons at the input phosphor</a:t>
            </a:r>
          </a:p>
          <a:p>
            <a:r>
              <a:rPr lang="en-US" sz="3400" dirty="0"/>
              <a:t>Appears as noise or </a:t>
            </a:r>
            <a:r>
              <a:rPr lang="en-US" sz="3400" dirty="0" smtClean="0"/>
              <a:t>“snow”</a:t>
            </a:r>
            <a:endParaRPr lang="en-US" sz="3400" dirty="0"/>
          </a:p>
          <a:p>
            <a:r>
              <a:rPr lang="en-US" sz="3400" dirty="0"/>
              <a:t>Poor image quality</a:t>
            </a:r>
          </a:p>
          <a:p>
            <a:r>
              <a:rPr lang="en-US" sz="3400" b="1" i="1" u="sng" dirty="0"/>
              <a:t>More evident using high contrast or magnification modes</a:t>
            </a:r>
          </a:p>
        </p:txBody>
      </p:sp>
      <p:pic>
        <p:nvPicPr>
          <p:cNvPr id="45060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743200"/>
            <a:ext cx="26670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9832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020763"/>
          </a:xfrm>
          <a:noFill/>
          <a:ln/>
        </p:spPr>
        <p:txBody>
          <a:bodyPr lIns="92075" tIns="46038" rIns="92075" bIns="46038" anchor="ctr"/>
          <a:lstStyle/>
          <a:p>
            <a:r>
              <a:rPr lang="en-US" sz="4800"/>
              <a:t>Resolution</a:t>
            </a:r>
          </a:p>
        </p:txBody>
      </p:sp>
      <p:sp>
        <p:nvSpPr>
          <p:cNvPr id="471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153400" cy="4830763"/>
          </a:xfrm>
          <a:noFill/>
          <a:ln/>
        </p:spPr>
        <p:txBody>
          <a:bodyPr lIns="92075" tIns="46038" rIns="92075" bIns="46038">
            <a:noAutofit/>
          </a:bodyPr>
          <a:lstStyle/>
          <a:p>
            <a:r>
              <a:rPr lang="en-US" sz="3500" dirty="0"/>
              <a:t>Pertains to detail of small objects adjacent to each other</a:t>
            </a:r>
          </a:p>
          <a:p>
            <a:r>
              <a:rPr lang="en-US" sz="3500" dirty="0"/>
              <a:t>Line pair tester </a:t>
            </a:r>
          </a:p>
          <a:p>
            <a:r>
              <a:rPr lang="en-US" sz="3500" dirty="0"/>
              <a:t>Line pair / mm (</a:t>
            </a:r>
            <a:r>
              <a:rPr lang="en-US" sz="3500" dirty="0" err="1"/>
              <a:t>lp</a:t>
            </a:r>
            <a:r>
              <a:rPr lang="en-US" sz="3500" dirty="0"/>
              <a:t>/mm)</a:t>
            </a:r>
          </a:p>
          <a:p>
            <a:r>
              <a:rPr lang="en-US" sz="3500" dirty="0"/>
              <a:t>Modulation Transfer Function (MTF)</a:t>
            </a:r>
          </a:p>
          <a:p>
            <a:r>
              <a:rPr lang="en-US" sz="3500" dirty="0"/>
              <a:t>Ideal value =  1</a:t>
            </a:r>
          </a:p>
          <a:p>
            <a:r>
              <a:rPr lang="en-US" sz="3500" dirty="0"/>
              <a:t>In reality, MTF &lt; 1</a:t>
            </a:r>
          </a:p>
        </p:txBody>
      </p:sp>
    </p:spTree>
    <p:extLst>
      <p:ext uri="{BB962C8B-B14F-4D97-AF65-F5344CB8AC3E}">
        <p14:creationId xmlns:p14="http://schemas.microsoft.com/office/powerpoint/2010/main" val="2573146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sz="4800" dirty="0"/>
              <a:t>Contrast</a:t>
            </a:r>
          </a:p>
        </p:txBody>
      </p:sp>
      <p:sp>
        <p:nvSpPr>
          <p:cNvPr id="49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6096000" cy="51054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600" dirty="0"/>
              <a:t>Subject contrast</a:t>
            </a:r>
          </a:p>
          <a:p>
            <a:r>
              <a:rPr lang="en-US" sz="3600" dirty="0"/>
              <a:t>Controlled by </a:t>
            </a:r>
            <a:r>
              <a:rPr lang="en-US" sz="3600" dirty="0" err="1"/>
              <a:t>kVp</a:t>
            </a:r>
            <a:endParaRPr lang="en-US" sz="3600" dirty="0"/>
          </a:p>
          <a:p>
            <a:r>
              <a:rPr lang="en-US" sz="3600" dirty="0"/>
              <a:t>Short and long scale</a:t>
            </a:r>
          </a:p>
          <a:p>
            <a:r>
              <a:rPr lang="en-US" sz="3600" dirty="0"/>
              <a:t>Detector contrast ratio 15:1</a:t>
            </a:r>
          </a:p>
          <a:p>
            <a:r>
              <a:rPr lang="en-US" sz="3600" dirty="0" smtClean="0"/>
              <a:t>Decreases </a:t>
            </a:r>
            <a:r>
              <a:rPr lang="en-US" sz="3600" dirty="0"/>
              <a:t>with age</a:t>
            </a:r>
          </a:p>
          <a:p>
            <a:endParaRPr lang="en-US" sz="3600" dirty="0"/>
          </a:p>
        </p:txBody>
      </p:sp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6405563" y="2667000"/>
            <a:ext cx="2738437" cy="3314700"/>
            <a:chOff x="3285" y="1248"/>
            <a:chExt cx="2520" cy="2712"/>
          </a:xfrm>
        </p:grpSpPr>
        <p:pic>
          <p:nvPicPr>
            <p:cNvPr id="49157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5" y="1248"/>
              <a:ext cx="2520" cy="2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158" name="Rectangle 6"/>
            <p:cNvSpPr>
              <a:spLocks noChangeArrowheads="1"/>
            </p:cNvSpPr>
            <p:nvPr/>
          </p:nvSpPr>
          <p:spPr bwMode="auto">
            <a:xfrm>
              <a:off x="3343" y="1277"/>
              <a:ext cx="2284" cy="2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75000"/>
                <a:buFont typeface="Monotype Sorts" charset="2"/>
                <a:buChar char="w"/>
              </a:pPr>
              <a:endParaRPr lang="en-US">
                <a:solidFill>
                  <a:prstClr val="white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683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sz="4800" dirty="0"/>
              <a:t>Contrast</a:t>
            </a:r>
          </a:p>
        </p:txBody>
      </p:sp>
      <p:sp>
        <p:nvSpPr>
          <p:cNvPr id="51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153400" cy="4114800"/>
          </a:xfrm>
        </p:spPr>
        <p:txBody>
          <a:bodyPr/>
          <a:lstStyle/>
          <a:p>
            <a:r>
              <a:rPr lang="en-US" sz="3600" dirty="0"/>
              <a:t>The brightness ratio of the </a:t>
            </a:r>
            <a:r>
              <a:rPr lang="en-US" sz="3600" u="sng" dirty="0"/>
              <a:t>periphery</a:t>
            </a:r>
            <a:r>
              <a:rPr lang="en-US" sz="3600" dirty="0"/>
              <a:t> of the output screen to the </a:t>
            </a:r>
            <a:r>
              <a:rPr lang="en-US" sz="3600" u="sng" dirty="0"/>
              <a:t>center</a:t>
            </a:r>
            <a:r>
              <a:rPr lang="en-US" sz="3600" dirty="0"/>
              <a:t> of the output screen is referred to as </a:t>
            </a:r>
            <a:r>
              <a:rPr lang="en-US" sz="3600" b="1" u="sng" dirty="0"/>
              <a:t>contrast</a:t>
            </a:r>
          </a:p>
        </p:txBody>
      </p:sp>
    </p:spTree>
    <p:extLst>
      <p:ext uri="{BB962C8B-B14F-4D97-AF65-F5344CB8AC3E}">
        <p14:creationId xmlns:p14="http://schemas.microsoft.com/office/powerpoint/2010/main" val="324193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/>
              <a:t>Distortion </a:t>
            </a:r>
          </a:p>
        </p:txBody>
      </p:sp>
      <p:sp>
        <p:nvSpPr>
          <p:cNvPr id="522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5943600" cy="4983163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600" dirty="0"/>
              <a:t>Size distortion</a:t>
            </a:r>
          </a:p>
          <a:p>
            <a:r>
              <a:rPr lang="en-US" sz="3600" dirty="0"/>
              <a:t>OID</a:t>
            </a:r>
          </a:p>
          <a:p>
            <a:r>
              <a:rPr lang="en-US" sz="3600" dirty="0"/>
              <a:t>Shape distortion</a:t>
            </a:r>
          </a:p>
          <a:p>
            <a:r>
              <a:rPr lang="en-US" sz="3600" dirty="0"/>
              <a:t>Geometric differences between input and output phosphors</a:t>
            </a:r>
          </a:p>
          <a:p>
            <a:r>
              <a:rPr lang="en-US" sz="3600" dirty="0"/>
              <a:t>Pincushion effect</a:t>
            </a:r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6329363" y="2438400"/>
            <a:ext cx="2814637" cy="2781300"/>
            <a:chOff x="3285" y="1248"/>
            <a:chExt cx="2520" cy="2712"/>
          </a:xfrm>
        </p:grpSpPr>
        <p:pic>
          <p:nvPicPr>
            <p:cNvPr id="52229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5" y="1248"/>
              <a:ext cx="2520" cy="2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2230" name="Rectangle 6"/>
            <p:cNvSpPr>
              <a:spLocks noChangeArrowheads="1"/>
            </p:cNvSpPr>
            <p:nvPr/>
          </p:nvSpPr>
          <p:spPr bwMode="auto">
            <a:xfrm>
              <a:off x="3343" y="1277"/>
              <a:ext cx="2284" cy="2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75000"/>
                <a:buFont typeface="Monotype Sorts" charset="2"/>
                <a:buChar char="w"/>
              </a:pPr>
              <a:endParaRPr lang="en-US">
                <a:solidFill>
                  <a:prstClr val="white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9054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sz="4800"/>
              <a:t>Vignetting</a:t>
            </a:r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5715000" cy="47244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600" dirty="0"/>
              <a:t>Also due to geometric differences between  input and output phosphors</a:t>
            </a:r>
          </a:p>
          <a:p>
            <a:r>
              <a:rPr lang="en-US" sz="3600" dirty="0"/>
              <a:t>Fall-off of brightness at the periphery of the image</a:t>
            </a: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6096000" y="2362200"/>
            <a:ext cx="3048000" cy="3009900"/>
            <a:chOff x="3285" y="1248"/>
            <a:chExt cx="2520" cy="2712"/>
          </a:xfrm>
        </p:grpSpPr>
        <p:pic>
          <p:nvPicPr>
            <p:cNvPr id="54277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5" y="1248"/>
              <a:ext cx="2520" cy="2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4278" name="Rectangle 6"/>
            <p:cNvSpPr>
              <a:spLocks noChangeArrowheads="1"/>
            </p:cNvSpPr>
            <p:nvPr/>
          </p:nvSpPr>
          <p:spPr bwMode="auto">
            <a:xfrm>
              <a:off x="3343" y="1277"/>
              <a:ext cx="2284" cy="2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75000"/>
                <a:buFont typeface="Monotype Sorts" charset="2"/>
                <a:buChar char="w"/>
              </a:pPr>
              <a:endParaRPr lang="en-US">
                <a:solidFill>
                  <a:prstClr val="white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0612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  <a:noFill/>
          <a:ln/>
        </p:spPr>
        <p:txBody>
          <a:bodyPr lIns="92075" tIns="46038" rIns="92075" bIns="46038" anchor="ctr"/>
          <a:lstStyle/>
          <a:p>
            <a:r>
              <a:rPr lang="en-US" sz="4800" dirty="0"/>
              <a:t>Cameras &amp; Lag</a:t>
            </a:r>
          </a:p>
        </p:txBody>
      </p:sp>
      <p:sp>
        <p:nvSpPr>
          <p:cNvPr id="563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686800" cy="54864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300" dirty="0"/>
              <a:t>Image build-up and decay in the </a:t>
            </a:r>
            <a:r>
              <a:rPr lang="en-US" sz="3300" dirty="0" smtClean="0"/>
              <a:t>TV camera</a:t>
            </a:r>
            <a:endParaRPr lang="en-US" sz="3300" dirty="0"/>
          </a:p>
          <a:p>
            <a:r>
              <a:rPr lang="en-US" sz="3300" dirty="0" err="1"/>
              <a:t>Vidicon</a:t>
            </a:r>
            <a:r>
              <a:rPr lang="en-US" sz="3300" dirty="0"/>
              <a:t> camera: </a:t>
            </a:r>
          </a:p>
          <a:p>
            <a:pPr lvl="1"/>
            <a:r>
              <a:rPr lang="en-US" sz="3300" dirty="0"/>
              <a:t>high lag, low dose</a:t>
            </a:r>
          </a:p>
          <a:p>
            <a:r>
              <a:rPr lang="en-US" sz="3300" dirty="0" err="1"/>
              <a:t>Plumbicon</a:t>
            </a:r>
            <a:r>
              <a:rPr lang="en-US" sz="3300" dirty="0"/>
              <a:t> camera: </a:t>
            </a:r>
          </a:p>
          <a:p>
            <a:pPr lvl="1"/>
            <a:r>
              <a:rPr lang="en-US" sz="3300" dirty="0"/>
              <a:t>Low lag, high dose</a:t>
            </a:r>
          </a:p>
          <a:p>
            <a:r>
              <a:rPr lang="en-US" sz="3300" b="1" dirty="0"/>
              <a:t>Cameras</a:t>
            </a:r>
            <a:r>
              <a:rPr lang="en-US" sz="3300" dirty="0"/>
              <a:t> are attached at the </a:t>
            </a:r>
            <a:r>
              <a:rPr lang="en-US" sz="3300" u="sng" dirty="0"/>
              <a:t>output </a:t>
            </a:r>
            <a:r>
              <a:rPr lang="en-US" sz="3300" u="sng" dirty="0" smtClean="0"/>
              <a:t>phosphor</a:t>
            </a:r>
          </a:p>
          <a:p>
            <a:r>
              <a:rPr lang="en-US" sz="3300" u="sng" dirty="0" smtClean="0"/>
              <a:t>NOTE: </a:t>
            </a:r>
            <a:r>
              <a:rPr lang="en-US" sz="3300" dirty="0" smtClean="0"/>
              <a:t>TV cameras are NOT used with CCD or flat panel detectors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881558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554163"/>
          </a:xfrm>
          <a:noFill/>
          <a:ln/>
        </p:spPr>
        <p:txBody>
          <a:bodyPr lIns="92075" tIns="46038" rIns="92075" bIns="46038" anchor="ctr">
            <a:noAutofit/>
          </a:bodyPr>
          <a:lstStyle/>
          <a:p>
            <a:r>
              <a:rPr lang="en-US" dirty="0"/>
              <a:t>Synchronization of Coupled Device</a:t>
            </a:r>
          </a:p>
        </p:txBody>
      </p:sp>
      <p:sp>
        <p:nvSpPr>
          <p:cNvPr id="64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65300"/>
            <a:ext cx="5410200" cy="4254500"/>
          </a:xfrm>
          <a:noFill/>
          <a:ln/>
        </p:spPr>
        <p:txBody>
          <a:bodyPr lIns="92075" tIns="46038" rIns="92075" bIns="46038">
            <a:noAutofit/>
          </a:bodyPr>
          <a:lstStyle/>
          <a:p>
            <a:r>
              <a:rPr lang="en-US" sz="3600" dirty="0" smtClean="0"/>
              <a:t>A coupled device is a camera or similar</a:t>
            </a:r>
          </a:p>
          <a:p>
            <a:r>
              <a:rPr lang="en-US" sz="3600" dirty="0" smtClean="0"/>
              <a:t>Operates at the same frequency of x-ray pulses</a:t>
            </a:r>
          </a:p>
          <a:p>
            <a:r>
              <a:rPr lang="en-US" sz="3600" dirty="0" smtClean="0"/>
              <a:t>Shutters </a:t>
            </a:r>
            <a:r>
              <a:rPr lang="en-US" sz="3600" dirty="0"/>
              <a:t>closed when film is transported</a:t>
            </a:r>
          </a:p>
        </p:txBody>
      </p:sp>
      <p:pic>
        <p:nvPicPr>
          <p:cNvPr id="64516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4238" y="1828800"/>
            <a:ext cx="3205162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9996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99" y="266700"/>
            <a:ext cx="6464759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6705600" cy="644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54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sz="4800" dirty="0"/>
              <a:t>Framing </a:t>
            </a:r>
            <a:r>
              <a:rPr lang="en-US" sz="4800" dirty="0" smtClean="0"/>
              <a:t>(Pulse) Frequency</a:t>
            </a:r>
            <a:endParaRPr lang="en-US" sz="4800" dirty="0"/>
          </a:p>
        </p:txBody>
      </p:sp>
      <p:sp>
        <p:nvSpPr>
          <p:cNvPr id="665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001000" cy="44196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Always in division of 60 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Typically 30 </a:t>
            </a:r>
            <a:r>
              <a:rPr lang="en-US" sz="3600" dirty="0" smtClean="0"/>
              <a:t>frames/pulses </a:t>
            </a:r>
            <a:r>
              <a:rPr lang="en-US" sz="3600" dirty="0"/>
              <a:t>per second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Higher framing frequency means higher dose to the patient</a:t>
            </a:r>
          </a:p>
        </p:txBody>
      </p:sp>
    </p:spTree>
    <p:extLst>
      <p:ext uri="{BB962C8B-B14F-4D97-AF65-F5344CB8AC3E}">
        <p14:creationId xmlns:p14="http://schemas.microsoft.com/office/powerpoint/2010/main" val="2643532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127250" y="1822450"/>
            <a:ext cx="4044950" cy="35877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590800" y="5562600"/>
            <a:ext cx="3276600" cy="6161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400" b="1">
                <a:latin typeface="Arial" pitchFamily="34" charset="0"/>
              </a:rPr>
              <a:t>Exact Framing</a:t>
            </a: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609600" y="450605"/>
            <a:ext cx="3429000" cy="6161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400">
                <a:latin typeface="Arial" pitchFamily="34" charset="0"/>
              </a:rPr>
              <a:t>Coupled Device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6096000" y="228600"/>
            <a:ext cx="2743200" cy="11557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400">
                <a:latin typeface="Arial" pitchFamily="34" charset="0"/>
              </a:rPr>
              <a:t>Output Phosphor</a:t>
            </a:r>
          </a:p>
        </p:txBody>
      </p:sp>
      <p:sp>
        <p:nvSpPr>
          <p:cNvPr id="72713" name="AutoShape 9"/>
          <p:cNvSpPr>
            <a:spLocks noChangeArrowheads="1"/>
          </p:cNvSpPr>
          <p:nvPr/>
        </p:nvSpPr>
        <p:spPr bwMode="auto">
          <a:xfrm>
            <a:off x="2514600" y="1066800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pic>
        <p:nvPicPr>
          <p:cNvPr id="727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828800"/>
            <a:ext cx="4038600" cy="3581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2714" name="AutoShape 10"/>
          <p:cNvSpPr>
            <a:spLocks noChangeArrowheads="1"/>
          </p:cNvSpPr>
          <p:nvPr/>
        </p:nvSpPr>
        <p:spPr bwMode="auto">
          <a:xfrm rot="2035407">
            <a:off x="5715000" y="1371600"/>
            <a:ext cx="914400" cy="1295400"/>
          </a:xfrm>
          <a:prstGeom prst="downArrow">
            <a:avLst>
              <a:gd name="adj1" fmla="val 50000"/>
              <a:gd name="adj2" fmla="val 35417"/>
            </a:avLst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72707" name="Oval 3"/>
          <p:cNvSpPr>
            <a:spLocks noChangeArrowheads="1"/>
          </p:cNvSpPr>
          <p:nvPr/>
        </p:nvSpPr>
        <p:spPr bwMode="auto">
          <a:xfrm>
            <a:off x="2133600" y="1828800"/>
            <a:ext cx="4038600" cy="3581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34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3048000" y="5486400"/>
            <a:ext cx="3352800" cy="619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400" b="1">
                <a:latin typeface="Arial" pitchFamily="34" charset="0"/>
              </a:rPr>
              <a:t>Under Framing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685800"/>
            <a:ext cx="5486400" cy="46482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295400"/>
            <a:ext cx="403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614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110" y="743802"/>
            <a:ext cx="4873212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3" name="Oval 3"/>
          <p:cNvSpPr>
            <a:spLocks noChangeArrowheads="1"/>
          </p:cNvSpPr>
          <p:nvPr/>
        </p:nvSpPr>
        <p:spPr bwMode="auto">
          <a:xfrm>
            <a:off x="2227516" y="752901"/>
            <a:ext cx="4724400" cy="43561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3141916" y="5324901"/>
            <a:ext cx="3001963" cy="619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b="1">
                <a:solidFill>
                  <a:schemeClr val="bg1"/>
                </a:solidFill>
                <a:latin typeface="Arial" pitchFamily="34" charset="0"/>
              </a:rPr>
              <a:t>Over Framing</a:t>
            </a:r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430716" y="919588"/>
            <a:ext cx="4318000" cy="4022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1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145" y="685799"/>
            <a:ext cx="6082909" cy="54861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228600" y="228600"/>
            <a:ext cx="2590800" cy="1168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00" b="1">
                <a:solidFill>
                  <a:prstClr val="white"/>
                </a:solidFill>
                <a:latin typeface="Arial" pitchFamily="34" charset="0"/>
              </a:rPr>
              <a:t>Total Over Framing</a:t>
            </a:r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 flipV="1">
            <a:off x="3124200" y="1524000"/>
            <a:ext cx="4114800" cy="3733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3117850" y="1524000"/>
            <a:ext cx="4121150" cy="3740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 flipH="1">
            <a:off x="3124200" y="1524000"/>
            <a:ext cx="4114800" cy="373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40145" y="685799"/>
            <a:ext cx="6082909" cy="54102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9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  <a:noFill/>
          <a:ln/>
        </p:spPr>
        <p:txBody>
          <a:bodyPr lIns="92075" tIns="46038" rIns="92075" bIns="46038" anchor="ctr"/>
          <a:lstStyle/>
          <a:p>
            <a:r>
              <a:rPr lang="en-US" sz="4800"/>
              <a:t>F Number</a:t>
            </a:r>
          </a:p>
        </p:txBody>
      </p:sp>
      <p:sp>
        <p:nvSpPr>
          <p:cNvPr id="808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6248400" cy="52578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600" dirty="0"/>
              <a:t>References the speed of a given camera</a:t>
            </a:r>
          </a:p>
          <a:p>
            <a:r>
              <a:rPr lang="en-US" sz="3600" dirty="0"/>
              <a:t>The lower the number, the faster the camera</a:t>
            </a:r>
          </a:p>
          <a:p>
            <a:r>
              <a:rPr lang="en-US" sz="3600" dirty="0"/>
              <a:t>Low number will reduce patient dose</a:t>
            </a:r>
          </a:p>
          <a:p>
            <a:r>
              <a:rPr lang="en-US" sz="3600" dirty="0"/>
              <a:t>F= Focal length / diameter of lens</a:t>
            </a:r>
          </a:p>
        </p:txBody>
      </p:sp>
      <p:grpSp>
        <p:nvGrpSpPr>
          <p:cNvPr id="80900" name="Group 4"/>
          <p:cNvGrpSpPr>
            <a:grpSpLocks/>
          </p:cNvGrpSpPr>
          <p:nvPr/>
        </p:nvGrpSpPr>
        <p:grpSpPr bwMode="auto">
          <a:xfrm>
            <a:off x="6299200" y="2209800"/>
            <a:ext cx="2844800" cy="3619500"/>
            <a:chOff x="3304" y="624"/>
            <a:chExt cx="2520" cy="3672"/>
          </a:xfrm>
        </p:grpSpPr>
        <p:pic>
          <p:nvPicPr>
            <p:cNvPr id="80901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04" y="624"/>
              <a:ext cx="2520" cy="3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0902" name="Rectangle 6"/>
            <p:cNvSpPr>
              <a:spLocks noChangeArrowheads="1"/>
            </p:cNvSpPr>
            <p:nvPr/>
          </p:nvSpPr>
          <p:spPr bwMode="auto">
            <a:xfrm>
              <a:off x="3362" y="653"/>
              <a:ext cx="2284" cy="3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75000"/>
                <a:buFont typeface="Monotype Sorts" charset="2"/>
                <a:buChar char="w"/>
              </a:pPr>
              <a:endParaRPr lang="en-US">
                <a:solidFill>
                  <a:prstClr val="white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2572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Recording Devices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Conventional spot film</a:t>
            </a:r>
          </a:p>
          <a:p>
            <a:pPr lvl="1"/>
            <a:r>
              <a:rPr lang="en-US" b="1" dirty="0" smtClean="0"/>
              <a:t>Highest dose &amp; best quality</a:t>
            </a:r>
          </a:p>
          <a:p>
            <a:r>
              <a:rPr lang="en-US" dirty="0" smtClean="0"/>
              <a:t>Spot film camera (</a:t>
            </a:r>
            <a:r>
              <a:rPr lang="en-US" dirty="0" err="1" smtClean="0"/>
              <a:t>photospot</a:t>
            </a:r>
            <a:r>
              <a:rPr lang="en-US" dirty="0" smtClean="0"/>
              <a:t>, digital </a:t>
            </a:r>
            <a:r>
              <a:rPr lang="en-US" dirty="0" err="1" smtClean="0"/>
              <a:t>photospot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Low dose with lower quality</a:t>
            </a:r>
          </a:p>
          <a:p>
            <a:r>
              <a:rPr lang="en-US" dirty="0" smtClean="0"/>
              <a:t>Video Tape</a:t>
            </a:r>
          </a:p>
          <a:p>
            <a:pPr lvl="1"/>
            <a:r>
              <a:rPr lang="en-US" b="1" dirty="0" smtClean="0"/>
              <a:t>Lowest </a:t>
            </a:r>
            <a:r>
              <a:rPr lang="en-US" b="1" dirty="0" smtClean="0"/>
              <a:t>dose with poor quality</a:t>
            </a:r>
          </a:p>
          <a:p>
            <a:r>
              <a:rPr lang="en-US" dirty="0" smtClean="0"/>
              <a:t>Digital recording</a:t>
            </a:r>
          </a:p>
          <a:p>
            <a:pPr lvl="1"/>
            <a:r>
              <a:rPr lang="en-US" dirty="0" smtClean="0"/>
              <a:t>Lower dose and good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3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sz="4800" dirty="0" err="1"/>
              <a:t>Gonadal</a:t>
            </a:r>
            <a:r>
              <a:rPr lang="en-US" sz="4800" dirty="0"/>
              <a:t> Shielding</a:t>
            </a:r>
          </a:p>
        </p:txBody>
      </p:sp>
      <p:sp>
        <p:nvSpPr>
          <p:cNvPr id="931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800600" cy="4572000"/>
          </a:xfrm>
          <a:noFill/>
          <a:ln/>
        </p:spPr>
        <p:txBody>
          <a:bodyPr lIns="92075" tIns="46038" rIns="92075" bIns="46038"/>
          <a:lstStyle/>
          <a:p>
            <a:r>
              <a:rPr lang="en-US" sz="3800" dirty="0"/>
              <a:t>Mandated by law</a:t>
            </a:r>
          </a:p>
          <a:p>
            <a:r>
              <a:rPr lang="en-US" sz="3800" dirty="0"/>
              <a:t>California requires a </a:t>
            </a:r>
            <a:r>
              <a:rPr lang="en-US" sz="3800" u="sng" dirty="0"/>
              <a:t>minimum</a:t>
            </a:r>
            <a:r>
              <a:rPr lang="en-US" sz="3800" dirty="0"/>
              <a:t> of 0.5 mm </a:t>
            </a:r>
            <a:r>
              <a:rPr lang="en-US" sz="3800" dirty="0" err="1"/>
              <a:t>Pb</a:t>
            </a:r>
            <a:endParaRPr lang="en-US" sz="3800" dirty="0"/>
          </a:p>
          <a:p>
            <a:r>
              <a:rPr lang="en-US" sz="3800" dirty="0"/>
              <a:t>“Shall be no less than 0.5 mm </a:t>
            </a:r>
            <a:r>
              <a:rPr lang="en-US" sz="3800" dirty="0" err="1"/>
              <a:t>Pb</a:t>
            </a:r>
            <a:r>
              <a:rPr lang="en-US" sz="3800" dirty="0" smtClean="0"/>
              <a:t>”</a:t>
            </a:r>
            <a:endParaRPr lang="en-US" sz="3800" dirty="0"/>
          </a:p>
        </p:txBody>
      </p:sp>
      <p:grpSp>
        <p:nvGrpSpPr>
          <p:cNvPr id="93188" name="Group 4"/>
          <p:cNvGrpSpPr>
            <a:grpSpLocks/>
          </p:cNvGrpSpPr>
          <p:nvPr/>
        </p:nvGrpSpPr>
        <p:grpSpPr bwMode="auto">
          <a:xfrm>
            <a:off x="5214938" y="1981200"/>
            <a:ext cx="3949700" cy="4254500"/>
            <a:chOff x="3285" y="1248"/>
            <a:chExt cx="2488" cy="2680"/>
          </a:xfrm>
        </p:grpSpPr>
        <p:pic>
          <p:nvPicPr>
            <p:cNvPr id="93189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5" y="1248"/>
              <a:ext cx="2488" cy="2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3190" name="Rectangle 6"/>
            <p:cNvSpPr>
              <a:spLocks noChangeArrowheads="1"/>
            </p:cNvSpPr>
            <p:nvPr/>
          </p:nvSpPr>
          <p:spPr bwMode="auto">
            <a:xfrm>
              <a:off x="3343" y="1277"/>
              <a:ext cx="2284" cy="2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75000"/>
                <a:buFont typeface="Monotype Sorts" charset="2"/>
                <a:buChar char="w"/>
              </a:pPr>
              <a:endParaRPr lang="en-US">
                <a:solidFill>
                  <a:prstClr val="white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4233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sz="4800" dirty="0"/>
              <a:t>Grids</a:t>
            </a:r>
          </a:p>
        </p:txBody>
      </p:sp>
      <p:sp>
        <p:nvSpPr>
          <p:cNvPr id="952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7620000" cy="44958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3600" dirty="0" smtClean="0"/>
              <a:t>Use always increases </a:t>
            </a:r>
            <a:r>
              <a:rPr lang="en-US" sz="3600" dirty="0"/>
              <a:t>patient dose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Most fluoroscopy systems have low ratio grids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Avoid using grids in pediatric patients</a:t>
            </a:r>
          </a:p>
        </p:txBody>
      </p:sp>
    </p:spTree>
    <p:extLst>
      <p:ext uri="{BB962C8B-B14F-4D97-AF65-F5344CB8AC3E}">
        <p14:creationId xmlns:p14="http://schemas.microsoft.com/office/powerpoint/2010/main" val="4229560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sz="4800" dirty="0"/>
              <a:t>Standard X-Ray Tube</a:t>
            </a:r>
          </a:p>
        </p:txBody>
      </p:sp>
      <p:sp>
        <p:nvSpPr>
          <p:cNvPr id="102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4694238" cy="37338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600" dirty="0"/>
              <a:t>Rotating anode</a:t>
            </a:r>
          </a:p>
          <a:p>
            <a:r>
              <a:rPr lang="en-US" sz="3600" dirty="0"/>
              <a:t>Small focal spot</a:t>
            </a:r>
          </a:p>
          <a:p>
            <a:r>
              <a:rPr lang="en-US" sz="3600" dirty="0"/>
              <a:t>Operates </a:t>
            </a:r>
            <a:r>
              <a:rPr lang="en-US" sz="3600" dirty="0" smtClean="0"/>
              <a:t>in the range of 0.5 to 5 mA</a:t>
            </a:r>
            <a:endParaRPr lang="en-US" sz="3600" dirty="0"/>
          </a:p>
        </p:txBody>
      </p:sp>
      <p:pic>
        <p:nvPicPr>
          <p:cNvPr id="10244" name="Picture 4"/>
          <p:cNvPicPr>
            <a:picLocks noChangeArrowheads="1"/>
          </p:cNvPicPr>
          <p:nvPr/>
        </p:nvPicPr>
        <p:blipFill>
          <a:blip r:embed="rId3" cstate="print"/>
          <a:srcRect r="4790" b="15091"/>
          <a:stretch>
            <a:fillRect/>
          </a:stretch>
        </p:blipFill>
        <p:spPr bwMode="auto">
          <a:xfrm>
            <a:off x="5148263" y="1905000"/>
            <a:ext cx="399573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24399"/>
            <a:ext cx="2706356" cy="202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5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sz="4800"/>
              <a:t>Body Habitus</a:t>
            </a:r>
          </a:p>
        </p:txBody>
      </p:sp>
      <p:sp>
        <p:nvSpPr>
          <p:cNvPr id="1013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4876800" cy="44958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600" dirty="0"/>
              <a:t>Tissue density</a:t>
            </a:r>
          </a:p>
          <a:p>
            <a:r>
              <a:rPr lang="en-US" sz="3600" dirty="0"/>
              <a:t>Additive conditions</a:t>
            </a:r>
          </a:p>
          <a:p>
            <a:r>
              <a:rPr lang="en-US" sz="3600" dirty="0"/>
              <a:t>Destructive conditions</a:t>
            </a:r>
          </a:p>
          <a:p>
            <a:r>
              <a:rPr lang="en-US" sz="3600" dirty="0"/>
              <a:t>High atomic number and attenuation</a:t>
            </a:r>
          </a:p>
        </p:txBody>
      </p:sp>
      <p:grpSp>
        <p:nvGrpSpPr>
          <p:cNvPr id="101380" name="Group 4"/>
          <p:cNvGrpSpPr>
            <a:grpSpLocks/>
          </p:cNvGrpSpPr>
          <p:nvPr/>
        </p:nvGrpSpPr>
        <p:grpSpPr bwMode="auto">
          <a:xfrm>
            <a:off x="5384800" y="2133600"/>
            <a:ext cx="3759200" cy="3302000"/>
            <a:chOff x="2928" y="1248"/>
            <a:chExt cx="2464" cy="2656"/>
          </a:xfrm>
        </p:grpSpPr>
        <p:pic>
          <p:nvPicPr>
            <p:cNvPr id="101381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" y="1248"/>
              <a:ext cx="2464" cy="2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1382" name="Rectangle 6"/>
            <p:cNvSpPr>
              <a:spLocks noChangeArrowheads="1"/>
            </p:cNvSpPr>
            <p:nvPr/>
          </p:nvSpPr>
          <p:spPr bwMode="auto">
            <a:xfrm>
              <a:off x="2986" y="1277"/>
              <a:ext cx="2284" cy="2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en-US">
                <a:solidFill>
                  <a:prstClr val="white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298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sz="4800"/>
              <a:t>Scatter and Absorption</a:t>
            </a:r>
          </a:p>
        </p:txBody>
      </p:sp>
      <p:sp>
        <p:nvSpPr>
          <p:cNvPr id="1034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6723063" cy="4510088"/>
          </a:xfrm>
          <a:noFill/>
          <a:ln/>
        </p:spPr>
        <p:txBody>
          <a:bodyPr lIns="92075" tIns="46038" rIns="92075" bIns="46038"/>
          <a:lstStyle/>
          <a:p>
            <a:r>
              <a:rPr lang="en-US" sz="3600" dirty="0"/>
              <a:t>High </a:t>
            </a:r>
            <a:r>
              <a:rPr lang="en-US" sz="3600" dirty="0" err="1"/>
              <a:t>kVp</a:t>
            </a:r>
            <a:endParaRPr lang="en-US" sz="3600" dirty="0"/>
          </a:p>
          <a:p>
            <a:r>
              <a:rPr lang="en-US" sz="3600" dirty="0"/>
              <a:t>Large field size</a:t>
            </a:r>
          </a:p>
          <a:p>
            <a:r>
              <a:rPr lang="en-US" sz="3600" dirty="0"/>
              <a:t>Thick body habitus</a:t>
            </a:r>
          </a:p>
          <a:p>
            <a:r>
              <a:rPr lang="en-US" sz="3600" dirty="0"/>
              <a:t>Extended source of radiation</a:t>
            </a:r>
          </a:p>
        </p:txBody>
      </p:sp>
    </p:spTree>
    <p:extLst>
      <p:ext uri="{BB962C8B-B14F-4D97-AF65-F5344CB8AC3E}">
        <p14:creationId xmlns:p14="http://schemas.microsoft.com/office/powerpoint/2010/main" val="496017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  <a:noFill/>
          <a:ln/>
        </p:spPr>
        <p:txBody>
          <a:bodyPr lIns="92075" tIns="46038" rIns="92075" bIns="46038" anchor="ctr"/>
          <a:lstStyle/>
          <a:p>
            <a:r>
              <a:rPr lang="en-US" sz="4800" dirty="0"/>
              <a:t>X-Ray Generators</a:t>
            </a:r>
          </a:p>
        </p:txBody>
      </p:sp>
      <p:sp>
        <p:nvSpPr>
          <p:cNvPr id="1054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458200" cy="4602163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600" dirty="0"/>
              <a:t>Common generators include single phase, three-phase, medium, and high frequency</a:t>
            </a:r>
          </a:p>
          <a:p>
            <a:r>
              <a:rPr lang="en-US" sz="3600" dirty="0"/>
              <a:t>Three-phase and high frequency have certain advantages such as constant potential and high mA resulting in unlimited exposure times</a:t>
            </a:r>
          </a:p>
          <a:p>
            <a:pPr>
              <a:buFontTx/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967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500" dirty="0" smtClean="0"/>
              <a:t>Contrast Media</a:t>
            </a:r>
            <a:endParaRPr lang="en-US" sz="6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4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The purpose of contrast media is to alter the characteristics of the patient’s body</a:t>
            </a:r>
          </a:p>
          <a:p>
            <a:r>
              <a:rPr lang="en-US" sz="3400" dirty="0" smtClean="0"/>
              <a:t>Many structures will not be apparent unless contrast media has been introduced</a:t>
            </a:r>
          </a:p>
          <a:p>
            <a:r>
              <a:rPr lang="en-US" sz="3400" dirty="0" smtClean="0"/>
              <a:t>Contrast media will either be positive or negative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3856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Contrast Media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Negative contrast media are those which are considered </a:t>
            </a:r>
            <a:r>
              <a:rPr lang="en-US" u="sng" dirty="0" smtClean="0"/>
              <a:t>radiolucent</a:t>
            </a:r>
          </a:p>
          <a:p>
            <a:pPr lvl="1"/>
            <a:r>
              <a:rPr lang="en-US" dirty="0" smtClean="0"/>
              <a:t>These media would consist of room air, CO</a:t>
            </a:r>
            <a:r>
              <a:rPr lang="en-US" baseline="-25000" dirty="0" smtClean="0"/>
              <a:t>2</a:t>
            </a:r>
            <a:r>
              <a:rPr lang="en-US" dirty="0" smtClean="0"/>
              <a:t>, or something similar</a:t>
            </a:r>
          </a:p>
          <a:p>
            <a:r>
              <a:rPr lang="en-US" dirty="0" smtClean="0"/>
              <a:t>Positive media absorb x-rays and are considered </a:t>
            </a:r>
            <a:r>
              <a:rPr lang="en-US" u="sng" dirty="0" smtClean="0"/>
              <a:t>radiopaque</a:t>
            </a:r>
          </a:p>
          <a:p>
            <a:pPr lvl="1"/>
            <a:r>
              <a:rPr lang="en-US" dirty="0" smtClean="0"/>
              <a:t>Barium, iodine, or something with a higher atomic number</a:t>
            </a:r>
          </a:p>
          <a:p>
            <a:r>
              <a:rPr lang="en-US" dirty="0" smtClean="0"/>
              <a:t>Must be non-toxic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1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47889" cy="868362"/>
          </a:xfrm>
        </p:spPr>
        <p:txBody>
          <a:bodyPr/>
          <a:lstStyle/>
          <a:p>
            <a:r>
              <a:rPr lang="en-US" dirty="0"/>
              <a:t>BaSO</a:t>
            </a:r>
            <a:r>
              <a:rPr lang="en-US" sz="6000" baseline="-10000" dirty="0"/>
              <a:t>4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763000" cy="5410200"/>
          </a:xfrm>
        </p:spPr>
        <p:txBody>
          <a:bodyPr>
            <a:normAutofit/>
          </a:bodyPr>
          <a:lstStyle/>
          <a:p>
            <a:r>
              <a:rPr lang="en-US" sz="3300" dirty="0"/>
              <a:t>Most frequently chosen contrast</a:t>
            </a:r>
          </a:p>
          <a:p>
            <a:r>
              <a:rPr lang="en-US" sz="3300" dirty="0"/>
              <a:t>White, crystalline powder that is mixed with water to make a </a:t>
            </a:r>
            <a:r>
              <a:rPr lang="en-US" sz="3300" b="1" u="sng" dirty="0"/>
              <a:t>suspension</a:t>
            </a:r>
          </a:p>
          <a:p>
            <a:r>
              <a:rPr lang="en-US" sz="3300" dirty="0"/>
              <a:t>Can be administered by mouth, rectum, and tube insertion</a:t>
            </a:r>
          </a:p>
          <a:p>
            <a:r>
              <a:rPr lang="en-US" sz="3300" dirty="0"/>
              <a:t>Relatively nontoxic, however, if there is a leakage into the peritoneal cavity or blood stream, an adverse reaction can occur</a:t>
            </a:r>
          </a:p>
          <a:p>
            <a:r>
              <a:rPr lang="en-US" sz="3300" dirty="0"/>
              <a:t>Can be constipating</a:t>
            </a:r>
          </a:p>
        </p:txBody>
      </p:sp>
    </p:spTree>
    <p:extLst>
      <p:ext uri="{BB962C8B-B14F-4D97-AF65-F5344CB8AC3E}">
        <p14:creationId xmlns:p14="http://schemas.microsoft.com/office/powerpoint/2010/main" val="197001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54864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Barium Preparation</a:t>
            </a:r>
          </a:p>
        </p:txBody>
      </p:sp>
      <p:pic>
        <p:nvPicPr>
          <p:cNvPr id="17411" name="Picture 3" descr="enema bag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1321095"/>
            <a:ext cx="2879725" cy="3581400"/>
          </a:xfrm>
          <a:noFill/>
          <a:ln w="50800">
            <a:solidFill>
              <a:srgbClr val="FF0000"/>
            </a:solidFill>
          </a:ln>
        </p:spPr>
      </p:pic>
      <p:pic>
        <p:nvPicPr>
          <p:cNvPr id="17414" name="Picture 6" descr="2503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3648" y="3276600"/>
            <a:ext cx="4599352" cy="3482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417" name="Picture 9" descr="12 oz EZ HD Cu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124200"/>
            <a:ext cx="1781175" cy="3581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419" name="Picture 11" descr="180 g Tonopaque Bott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52400"/>
            <a:ext cx="1320800" cy="297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421" name="Picture 13" descr="6 oz ULTRA R Cu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3150" y="0"/>
            <a:ext cx="1720850" cy="3352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93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894" y="243251"/>
            <a:ext cx="3962400" cy="6077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7" r="17851"/>
          <a:stretch/>
        </p:blipFill>
        <p:spPr>
          <a:xfrm>
            <a:off x="4783494" y="228600"/>
            <a:ext cx="3923951" cy="606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077200" cy="661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sz="4800"/>
              <a:t>Milliamperage (mA)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229600" cy="52578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600" dirty="0"/>
              <a:t>mA controls density and photon quantity</a:t>
            </a:r>
          </a:p>
          <a:p>
            <a:r>
              <a:rPr lang="en-US" sz="3600" u="sng" dirty="0"/>
              <a:t>Directly proportional to dose</a:t>
            </a:r>
          </a:p>
          <a:p>
            <a:r>
              <a:rPr lang="en-US" sz="3600" dirty="0"/>
              <a:t>Typical  mA’s:</a:t>
            </a:r>
          </a:p>
          <a:p>
            <a:pPr lvl="1"/>
            <a:r>
              <a:rPr lang="en-US" sz="3600" dirty="0"/>
              <a:t>Average of 3 mA</a:t>
            </a:r>
          </a:p>
          <a:p>
            <a:pPr lvl="1"/>
            <a:r>
              <a:rPr lang="en-US" sz="3600" dirty="0"/>
              <a:t>Spot </a:t>
            </a:r>
            <a:r>
              <a:rPr lang="en-US" sz="3600" dirty="0" smtClean="0"/>
              <a:t>imaging </a:t>
            </a:r>
            <a:r>
              <a:rPr lang="en-US" sz="3600" dirty="0"/>
              <a:t>&gt; 100 mA</a:t>
            </a:r>
          </a:p>
        </p:txBody>
      </p:sp>
    </p:spTree>
    <p:extLst>
      <p:ext uri="{BB962C8B-B14F-4D97-AF65-F5344CB8AC3E}">
        <p14:creationId xmlns:p14="http://schemas.microsoft.com/office/powerpoint/2010/main" val="3534623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Iodinated Contrast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 smtClean="0">
                <a:latin typeface="Arial" charset="0"/>
                <a:cs typeface="Arial" charset="0"/>
              </a:rPr>
              <a:t>Iodine has an atomic number of 53</a:t>
            </a:r>
          </a:p>
          <a:p>
            <a:pPr lvl="1"/>
            <a:r>
              <a:rPr lang="en-US" sz="3500" dirty="0" smtClean="0">
                <a:latin typeface="Arial" charset="0"/>
                <a:cs typeface="Arial" charset="0"/>
              </a:rPr>
              <a:t>Absorbs photons through photoelectric interactions</a:t>
            </a:r>
          </a:p>
          <a:p>
            <a:r>
              <a:rPr lang="en-US" sz="3500" dirty="0" smtClean="0">
                <a:latin typeface="Arial" charset="0"/>
                <a:cs typeface="Arial" charset="0"/>
              </a:rPr>
              <a:t>Most are water-based (in solution)</a:t>
            </a:r>
          </a:p>
          <a:p>
            <a:r>
              <a:rPr lang="en-US" sz="3500" dirty="0" smtClean="0">
                <a:latin typeface="Arial" charset="0"/>
                <a:cs typeface="Arial" charset="0"/>
              </a:rPr>
              <a:t>Can be ingested (for GI studies) and injected (venous, arterial, joint spaces, </a:t>
            </a:r>
            <a:r>
              <a:rPr lang="en-US" sz="3500" dirty="0" err="1" smtClean="0">
                <a:latin typeface="Arial" charset="0"/>
                <a:cs typeface="Arial" charset="0"/>
              </a:rPr>
              <a:t>thecal</a:t>
            </a:r>
            <a:r>
              <a:rPr lang="en-US" sz="3500" dirty="0" smtClean="0">
                <a:latin typeface="Arial" charset="0"/>
                <a:cs typeface="Arial" charset="0"/>
              </a:rPr>
              <a:t> sac, etc.)</a:t>
            </a:r>
          </a:p>
        </p:txBody>
      </p:sp>
    </p:spTree>
    <p:extLst>
      <p:ext uri="{BB962C8B-B14F-4D97-AF65-F5344CB8AC3E}">
        <p14:creationId xmlns:p14="http://schemas.microsoft.com/office/powerpoint/2010/main" val="234026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532930_P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638" y="152400"/>
            <a:ext cx="1755775" cy="2743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3490" name="Picture 3" descr="pack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743200"/>
            <a:ext cx="3471863" cy="3454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3491" name="Picture 4" descr="Conray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371600"/>
            <a:ext cx="3876675" cy="51720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3492" name="Picture 5" descr="visipaque27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0"/>
            <a:ext cx="1905000" cy="4429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3493" name="Picture 7" descr="bracco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3657600"/>
            <a:ext cx="1998663" cy="304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863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igh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8600"/>
            <a:ext cx="4404783" cy="651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295400" y="1143000"/>
            <a:ext cx="2971800" cy="1323975"/>
          </a:xfrm>
          <a:prstGeom prst="rect">
            <a:avLst/>
          </a:prstGeom>
          <a:solidFill>
            <a:schemeClr val="bg1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Arial" charset="0"/>
              </a:rPr>
              <a:t>Retrograde Pyelogram</a:t>
            </a:r>
          </a:p>
        </p:txBody>
      </p:sp>
    </p:spTree>
    <p:extLst>
      <p:ext uri="{BB962C8B-B14F-4D97-AF65-F5344CB8AC3E}">
        <p14:creationId xmlns:p14="http://schemas.microsoft.com/office/powerpoint/2010/main" val="104218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" y="1066800"/>
            <a:ext cx="4800600" cy="480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188" y="1066800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4" b="15510"/>
          <a:stretch/>
        </p:blipFill>
        <p:spPr>
          <a:xfrm>
            <a:off x="152400" y="150844"/>
            <a:ext cx="5737500" cy="3965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4" b="15510"/>
          <a:stretch/>
        </p:blipFill>
        <p:spPr>
          <a:xfrm>
            <a:off x="3200400" y="2667000"/>
            <a:ext cx="5737500" cy="39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Ionic Media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500" dirty="0" smtClean="0">
                <a:latin typeface="Arial" charset="0"/>
                <a:cs typeface="Arial" charset="0"/>
              </a:rPr>
              <a:t>All iodinated contrast media are composed of a </a:t>
            </a:r>
            <a:r>
              <a:rPr lang="en-US" sz="3500" dirty="0" err="1" smtClean="0">
                <a:latin typeface="Arial" charset="0"/>
                <a:cs typeface="Arial" charset="0"/>
              </a:rPr>
              <a:t>cation</a:t>
            </a:r>
            <a:r>
              <a:rPr lang="en-US" sz="3500" dirty="0" smtClean="0">
                <a:latin typeface="Arial" charset="0"/>
                <a:cs typeface="Arial" charset="0"/>
              </a:rPr>
              <a:t> (+) and an anion (-)</a:t>
            </a:r>
          </a:p>
          <a:p>
            <a:pPr>
              <a:lnSpc>
                <a:spcPct val="90000"/>
              </a:lnSpc>
            </a:pPr>
            <a:r>
              <a:rPr lang="en-US" sz="3500" dirty="0" smtClean="0">
                <a:latin typeface="Arial" charset="0"/>
                <a:cs typeface="Arial" charset="0"/>
              </a:rPr>
              <a:t>The </a:t>
            </a:r>
            <a:r>
              <a:rPr lang="en-US" sz="3500" dirty="0" err="1" smtClean="0">
                <a:latin typeface="Arial" charset="0"/>
                <a:cs typeface="Arial" charset="0"/>
              </a:rPr>
              <a:t>cation</a:t>
            </a:r>
            <a:r>
              <a:rPr lang="en-US" sz="3500" dirty="0" smtClean="0">
                <a:latin typeface="Arial" charset="0"/>
                <a:cs typeface="Arial" charset="0"/>
              </a:rPr>
              <a:t> is either the sodium or </a:t>
            </a:r>
            <a:r>
              <a:rPr lang="en-US" sz="3500" dirty="0" err="1" smtClean="0">
                <a:latin typeface="Arial" charset="0"/>
                <a:cs typeface="Arial" charset="0"/>
              </a:rPr>
              <a:t>meglumine</a:t>
            </a:r>
            <a:r>
              <a:rPr lang="en-US" sz="3500" dirty="0" smtClean="0">
                <a:latin typeface="Arial" charset="0"/>
                <a:cs typeface="Arial" charset="0"/>
              </a:rPr>
              <a:t> compound in ionic media</a:t>
            </a:r>
          </a:p>
          <a:p>
            <a:pPr>
              <a:lnSpc>
                <a:spcPct val="90000"/>
              </a:lnSpc>
            </a:pPr>
            <a:r>
              <a:rPr lang="en-US" sz="3500" dirty="0" smtClean="0">
                <a:latin typeface="Arial" charset="0"/>
                <a:cs typeface="Arial" charset="0"/>
              </a:rPr>
              <a:t>The ions dissociate (ionize) completely once inside the body</a:t>
            </a:r>
          </a:p>
        </p:txBody>
      </p:sp>
    </p:spTree>
    <p:extLst>
      <p:ext uri="{BB962C8B-B14F-4D97-AF65-F5344CB8AC3E}">
        <p14:creationId xmlns:p14="http://schemas.microsoft.com/office/powerpoint/2010/main" val="24337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Ionic Media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500" smtClean="0">
                <a:latin typeface="Arial" charset="0"/>
                <a:cs typeface="Arial" charset="0"/>
              </a:rPr>
              <a:t>Most are higher-osmolality contrast media (</a:t>
            </a:r>
            <a:r>
              <a:rPr lang="en-US" sz="3500" b="1" u="sng" smtClean="0">
                <a:latin typeface="Arial" charset="0"/>
                <a:cs typeface="Arial" charset="0"/>
              </a:rPr>
              <a:t>HOCM</a:t>
            </a:r>
            <a:r>
              <a:rPr lang="en-US" sz="3500" smtClean="0">
                <a:latin typeface="Arial" charset="0"/>
                <a:cs typeface="Arial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3500" smtClean="0">
                <a:latin typeface="Arial" charset="0"/>
                <a:cs typeface="Arial" charset="0"/>
              </a:rPr>
              <a:t>Osmolality is a measure of the total number of particles in solution per kilogram of water</a:t>
            </a:r>
          </a:p>
          <a:p>
            <a:pPr>
              <a:lnSpc>
                <a:spcPct val="90000"/>
              </a:lnSpc>
            </a:pPr>
            <a:r>
              <a:rPr lang="en-US" sz="3500" smtClean="0">
                <a:latin typeface="Arial" charset="0"/>
                <a:cs typeface="Arial" charset="0"/>
              </a:rPr>
              <a:t>Osmotic pressure controls fluid movement in the body</a:t>
            </a:r>
          </a:p>
        </p:txBody>
      </p:sp>
    </p:spTree>
    <p:extLst>
      <p:ext uri="{BB962C8B-B14F-4D97-AF65-F5344CB8AC3E}">
        <p14:creationId xmlns:p14="http://schemas.microsoft.com/office/powerpoint/2010/main" val="40732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Ionic Media (cont)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500" smtClean="0">
                <a:latin typeface="Arial" charset="0"/>
                <a:cs typeface="Arial" charset="0"/>
              </a:rPr>
              <a:t>HOCM changes the blood plasma</a:t>
            </a:r>
          </a:p>
          <a:p>
            <a:pPr>
              <a:lnSpc>
                <a:spcPct val="90000"/>
              </a:lnSpc>
            </a:pPr>
            <a:r>
              <a:rPr lang="en-US" sz="3500" smtClean="0">
                <a:latin typeface="Arial" charset="0"/>
                <a:cs typeface="Arial" charset="0"/>
              </a:rPr>
              <a:t>Pulls water from the tissue into the blood stream causing an electrolyte imbalance</a:t>
            </a:r>
          </a:p>
          <a:p>
            <a:pPr>
              <a:lnSpc>
                <a:spcPct val="90000"/>
              </a:lnSpc>
            </a:pPr>
            <a:r>
              <a:rPr lang="en-US" sz="3500" smtClean="0">
                <a:latin typeface="Arial" charset="0"/>
                <a:cs typeface="Arial" charset="0"/>
              </a:rPr>
              <a:t>Movement also causes </a:t>
            </a:r>
            <a:r>
              <a:rPr lang="en-US" sz="3500" b="1" u="sng" smtClean="0">
                <a:latin typeface="Arial" charset="0"/>
                <a:cs typeface="Arial" charset="0"/>
              </a:rPr>
              <a:t>hypervolemia</a:t>
            </a:r>
            <a:r>
              <a:rPr lang="en-US" sz="3500" smtClean="0">
                <a:latin typeface="Arial" charset="0"/>
                <a:cs typeface="Arial" charset="0"/>
              </a:rPr>
              <a:t> and blood vessel dilatation</a:t>
            </a:r>
          </a:p>
        </p:txBody>
      </p:sp>
    </p:spTree>
    <p:extLst>
      <p:ext uri="{BB962C8B-B14F-4D97-AF65-F5344CB8AC3E}">
        <p14:creationId xmlns:p14="http://schemas.microsoft.com/office/powerpoint/2010/main" val="7148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65775" cy="1143000"/>
          </a:xfrm>
        </p:spPr>
        <p:txBody>
          <a:bodyPr lIns="92075" tIns="46038" rIns="92075" bIns="46038"/>
          <a:lstStyle/>
          <a:p>
            <a:r>
              <a:rPr lang="en-US" smtClean="0">
                <a:latin typeface="Arial" charset="0"/>
                <a:cs typeface="Arial" charset="0"/>
              </a:rPr>
              <a:t>Electrolytes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038600" cy="5105400"/>
          </a:xfrm>
        </p:spPr>
        <p:txBody>
          <a:bodyPr lIns="92075" tIns="46038" rIns="92075" bIns="46038"/>
          <a:lstStyle/>
          <a:p>
            <a:r>
              <a:rPr lang="en-US" sz="3500" dirty="0" smtClean="0">
                <a:latin typeface="Arial" charset="0"/>
                <a:cs typeface="Arial" charset="0"/>
              </a:rPr>
              <a:t>Anion</a:t>
            </a:r>
          </a:p>
          <a:p>
            <a:pPr lvl="1"/>
            <a:r>
              <a:rPr lang="en-US" sz="3500" dirty="0" smtClean="0">
                <a:latin typeface="Arial" charset="0"/>
                <a:cs typeface="Arial" charset="0"/>
              </a:rPr>
              <a:t>Negatively charged constituent</a:t>
            </a:r>
          </a:p>
          <a:p>
            <a:r>
              <a:rPr lang="en-US" sz="3500" dirty="0" err="1" smtClean="0">
                <a:latin typeface="Arial" charset="0"/>
                <a:cs typeface="Arial" charset="0"/>
              </a:rPr>
              <a:t>Cation</a:t>
            </a:r>
            <a:endParaRPr lang="en-US" sz="3500" dirty="0" smtClean="0">
              <a:latin typeface="Arial" charset="0"/>
              <a:cs typeface="Arial" charset="0"/>
            </a:endParaRPr>
          </a:p>
          <a:p>
            <a:pPr lvl="1"/>
            <a:r>
              <a:rPr lang="en-US" sz="3500" dirty="0" smtClean="0">
                <a:latin typeface="Arial" charset="0"/>
                <a:cs typeface="Arial" charset="0"/>
              </a:rPr>
              <a:t>Positively charged constituent </a:t>
            </a:r>
          </a:p>
        </p:txBody>
      </p:sp>
      <p:pic>
        <p:nvPicPr>
          <p:cNvPr id="68611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57200"/>
            <a:ext cx="4300538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612" name="Group 5"/>
          <p:cNvGrpSpPr>
            <a:grpSpLocks/>
          </p:cNvGrpSpPr>
          <p:nvPr/>
        </p:nvGrpSpPr>
        <p:grpSpPr bwMode="auto">
          <a:xfrm>
            <a:off x="4878388" y="2005013"/>
            <a:ext cx="3706812" cy="3851275"/>
            <a:chOff x="3360" y="1248"/>
            <a:chExt cx="2335" cy="2426"/>
          </a:xfrm>
        </p:grpSpPr>
        <p:pic>
          <p:nvPicPr>
            <p:cNvPr id="68638" name="Picture 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0" y="1248"/>
              <a:ext cx="2335" cy="2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39" name="Rectangle 7"/>
            <p:cNvSpPr>
              <a:spLocks noChangeArrowheads="1"/>
            </p:cNvSpPr>
            <p:nvPr/>
          </p:nvSpPr>
          <p:spPr bwMode="auto">
            <a:xfrm>
              <a:off x="3733" y="1614"/>
              <a:ext cx="1473" cy="1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endParaRPr lang="en-US">
                <a:latin typeface="Arial" charset="0"/>
              </a:endParaRPr>
            </a:p>
          </p:txBody>
        </p:sp>
      </p:grpSp>
      <p:sp>
        <p:nvSpPr>
          <p:cNvPr id="68613" name="Rectangle 8"/>
          <p:cNvSpPr>
            <a:spLocks noChangeArrowheads="1"/>
          </p:cNvSpPr>
          <p:nvPr/>
        </p:nvSpPr>
        <p:spPr bwMode="auto">
          <a:xfrm>
            <a:off x="7164388" y="4824413"/>
            <a:ext cx="609600" cy="461962"/>
          </a:xfrm>
          <a:prstGeom prst="rect">
            <a:avLst/>
          </a:prstGeom>
          <a:noFill/>
          <a:ln w="38100">
            <a:solidFill>
              <a:srgbClr val="CC99FF"/>
            </a:solidFill>
            <a:prstDash val="sysDot"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Fe</a:t>
            </a:r>
            <a:r>
              <a:rPr lang="en-US" sz="24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68614" name="Rectangle 9"/>
          <p:cNvSpPr>
            <a:spLocks noChangeArrowheads="1"/>
          </p:cNvSpPr>
          <p:nvPr/>
        </p:nvSpPr>
        <p:spPr bwMode="auto">
          <a:xfrm>
            <a:off x="6783388" y="3910013"/>
            <a:ext cx="549275" cy="466725"/>
          </a:xfrm>
          <a:prstGeom prst="rect">
            <a:avLst/>
          </a:prstGeom>
          <a:solidFill>
            <a:srgbClr val="CC99FF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Cl</a:t>
            </a:r>
            <a:r>
              <a:rPr lang="en-US" sz="2400" baseline="30000">
                <a:latin typeface="Times New Roman" pitchFamily="18" charset="0"/>
              </a:rPr>
              <a:t>-</a:t>
            </a:r>
          </a:p>
        </p:txBody>
      </p:sp>
      <p:sp>
        <p:nvSpPr>
          <p:cNvPr id="68615" name="Rectangle 10"/>
          <p:cNvSpPr>
            <a:spLocks noChangeArrowheads="1"/>
          </p:cNvSpPr>
          <p:nvPr/>
        </p:nvSpPr>
        <p:spPr bwMode="auto">
          <a:xfrm>
            <a:off x="5487988" y="4824413"/>
            <a:ext cx="746125" cy="476250"/>
          </a:xfrm>
          <a:prstGeom prst="rect">
            <a:avLst/>
          </a:prstGeom>
          <a:noFill/>
          <a:ln w="19050">
            <a:solidFill>
              <a:srgbClr val="CC99FF"/>
            </a:solidFill>
            <a:prstDash val="sysDot"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O</a:t>
            </a:r>
          </a:p>
        </p:txBody>
      </p:sp>
      <p:sp>
        <p:nvSpPr>
          <p:cNvPr id="68616" name="Rectangle 11"/>
          <p:cNvSpPr>
            <a:spLocks noChangeArrowheads="1"/>
          </p:cNvSpPr>
          <p:nvPr/>
        </p:nvSpPr>
        <p:spPr bwMode="auto">
          <a:xfrm>
            <a:off x="5930900" y="4332288"/>
            <a:ext cx="660400" cy="461962"/>
          </a:xfrm>
          <a:prstGeom prst="rect">
            <a:avLst/>
          </a:prstGeom>
          <a:noFill/>
          <a:ln w="38100">
            <a:solidFill>
              <a:srgbClr val="CC99FF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Na</a:t>
            </a:r>
            <a:r>
              <a:rPr lang="en-US" sz="24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68617" name="Rectangle 12"/>
          <p:cNvSpPr>
            <a:spLocks noChangeArrowheads="1"/>
          </p:cNvSpPr>
          <p:nvPr/>
        </p:nvSpPr>
        <p:spPr bwMode="auto">
          <a:xfrm>
            <a:off x="7392988" y="3148013"/>
            <a:ext cx="836612" cy="466725"/>
          </a:xfrm>
          <a:prstGeom prst="rect">
            <a:avLst/>
          </a:prstGeom>
          <a:solidFill>
            <a:srgbClr val="CCFFCC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NaCl</a:t>
            </a:r>
          </a:p>
        </p:txBody>
      </p:sp>
      <p:sp>
        <p:nvSpPr>
          <p:cNvPr id="68618" name="Rectangle 13"/>
          <p:cNvSpPr>
            <a:spLocks noChangeArrowheads="1"/>
          </p:cNvSpPr>
          <p:nvPr/>
        </p:nvSpPr>
        <p:spPr bwMode="auto">
          <a:xfrm>
            <a:off x="6783388" y="4443413"/>
            <a:ext cx="528637" cy="4667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K</a:t>
            </a:r>
            <a:r>
              <a:rPr lang="en-US" sz="24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68619" name="Rectangle 14"/>
          <p:cNvSpPr>
            <a:spLocks noChangeArrowheads="1"/>
          </p:cNvSpPr>
          <p:nvPr/>
        </p:nvSpPr>
        <p:spPr bwMode="auto">
          <a:xfrm>
            <a:off x="5549900" y="3494088"/>
            <a:ext cx="1279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Albumin</a:t>
            </a:r>
          </a:p>
        </p:txBody>
      </p:sp>
      <p:sp>
        <p:nvSpPr>
          <p:cNvPr id="68620" name="Oval 15"/>
          <p:cNvSpPr>
            <a:spLocks noChangeArrowheads="1"/>
          </p:cNvSpPr>
          <p:nvPr/>
        </p:nvSpPr>
        <p:spPr bwMode="auto">
          <a:xfrm>
            <a:off x="6478588" y="4900613"/>
            <a:ext cx="457200" cy="152400"/>
          </a:xfrm>
          <a:prstGeom prst="ellipse">
            <a:avLst/>
          </a:prstGeom>
          <a:solidFill>
            <a:srgbClr val="FF3300"/>
          </a:solidFill>
          <a:ln w="12700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Oval 16"/>
          <p:cNvSpPr>
            <a:spLocks noChangeArrowheads="1"/>
          </p:cNvSpPr>
          <p:nvPr/>
        </p:nvSpPr>
        <p:spPr bwMode="auto">
          <a:xfrm>
            <a:off x="7545388" y="4138613"/>
            <a:ext cx="457200" cy="152400"/>
          </a:xfrm>
          <a:prstGeom prst="ellipse">
            <a:avLst/>
          </a:prstGeom>
          <a:noFill/>
          <a:ln w="12700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Rectangle 17"/>
          <p:cNvSpPr>
            <a:spLocks noChangeArrowheads="1"/>
          </p:cNvSpPr>
          <p:nvPr/>
        </p:nvSpPr>
        <p:spPr bwMode="auto">
          <a:xfrm>
            <a:off x="7392988" y="4367213"/>
            <a:ext cx="746125" cy="476250"/>
          </a:xfrm>
          <a:prstGeom prst="rect">
            <a:avLst/>
          </a:prstGeom>
          <a:noFill/>
          <a:ln w="19050">
            <a:solidFill>
              <a:srgbClr val="CC99FF"/>
            </a:solidFill>
            <a:prstDash val="sysDot"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O</a:t>
            </a:r>
          </a:p>
        </p:txBody>
      </p:sp>
      <p:sp>
        <p:nvSpPr>
          <p:cNvPr id="68623" name="Oval 18"/>
          <p:cNvSpPr>
            <a:spLocks noChangeArrowheads="1"/>
          </p:cNvSpPr>
          <p:nvPr/>
        </p:nvSpPr>
        <p:spPr bwMode="auto">
          <a:xfrm>
            <a:off x="7926388" y="3757613"/>
            <a:ext cx="457200" cy="152400"/>
          </a:xfrm>
          <a:prstGeom prst="ellipse">
            <a:avLst/>
          </a:prstGeom>
          <a:solidFill>
            <a:srgbClr val="FF3300"/>
          </a:solidFill>
          <a:ln w="12700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Oval 19"/>
          <p:cNvSpPr>
            <a:spLocks noChangeArrowheads="1"/>
          </p:cNvSpPr>
          <p:nvPr/>
        </p:nvSpPr>
        <p:spPr bwMode="auto">
          <a:xfrm>
            <a:off x="5411788" y="2919413"/>
            <a:ext cx="457200" cy="152400"/>
          </a:xfrm>
          <a:prstGeom prst="ellipse">
            <a:avLst/>
          </a:prstGeom>
          <a:solidFill>
            <a:srgbClr val="FF3300"/>
          </a:solidFill>
          <a:ln w="12700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Oval 20"/>
          <p:cNvSpPr>
            <a:spLocks noChangeArrowheads="1"/>
          </p:cNvSpPr>
          <p:nvPr/>
        </p:nvSpPr>
        <p:spPr bwMode="auto">
          <a:xfrm>
            <a:off x="7011988" y="2462213"/>
            <a:ext cx="457200" cy="152400"/>
          </a:xfrm>
          <a:prstGeom prst="ellipse">
            <a:avLst/>
          </a:prstGeom>
          <a:solidFill>
            <a:srgbClr val="FF3300"/>
          </a:solidFill>
          <a:ln w="12700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Oval 21"/>
          <p:cNvSpPr>
            <a:spLocks noChangeArrowheads="1"/>
          </p:cNvSpPr>
          <p:nvPr/>
        </p:nvSpPr>
        <p:spPr bwMode="auto">
          <a:xfrm>
            <a:off x="5030788" y="3986213"/>
            <a:ext cx="457200" cy="152400"/>
          </a:xfrm>
          <a:prstGeom prst="ellipse">
            <a:avLst/>
          </a:prstGeom>
          <a:noFill/>
          <a:ln w="12700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Oval 22"/>
          <p:cNvSpPr>
            <a:spLocks noChangeArrowheads="1"/>
          </p:cNvSpPr>
          <p:nvPr/>
        </p:nvSpPr>
        <p:spPr bwMode="auto">
          <a:xfrm>
            <a:off x="6935788" y="2767013"/>
            <a:ext cx="457200" cy="152400"/>
          </a:xfrm>
          <a:prstGeom prst="ellipse">
            <a:avLst/>
          </a:prstGeom>
          <a:noFill/>
          <a:ln w="12700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8" name="Oval 23"/>
          <p:cNvSpPr>
            <a:spLocks noChangeArrowheads="1"/>
          </p:cNvSpPr>
          <p:nvPr/>
        </p:nvSpPr>
        <p:spPr bwMode="auto">
          <a:xfrm>
            <a:off x="5183188" y="4672013"/>
            <a:ext cx="457200" cy="152400"/>
          </a:xfrm>
          <a:prstGeom prst="ellipse">
            <a:avLst/>
          </a:prstGeom>
          <a:noFill/>
          <a:ln w="12700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9" name="Oval 24"/>
          <p:cNvSpPr>
            <a:spLocks noChangeArrowheads="1"/>
          </p:cNvSpPr>
          <p:nvPr/>
        </p:nvSpPr>
        <p:spPr bwMode="auto">
          <a:xfrm>
            <a:off x="5183188" y="4291013"/>
            <a:ext cx="457200" cy="152400"/>
          </a:xfrm>
          <a:prstGeom prst="ellipse">
            <a:avLst/>
          </a:prstGeom>
          <a:solidFill>
            <a:srgbClr val="FF3300"/>
          </a:solidFill>
          <a:ln w="12700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0" name="Rectangle 25"/>
          <p:cNvSpPr>
            <a:spLocks noChangeArrowheads="1"/>
          </p:cNvSpPr>
          <p:nvPr/>
        </p:nvSpPr>
        <p:spPr bwMode="auto">
          <a:xfrm>
            <a:off x="5030788" y="3300413"/>
            <a:ext cx="549275" cy="466725"/>
          </a:xfrm>
          <a:prstGeom prst="rect">
            <a:avLst/>
          </a:prstGeom>
          <a:solidFill>
            <a:srgbClr val="CC99FF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Cl</a:t>
            </a:r>
            <a:r>
              <a:rPr lang="en-US" sz="2400" baseline="30000">
                <a:latin typeface="Times New Roman" pitchFamily="18" charset="0"/>
              </a:rPr>
              <a:t>-</a:t>
            </a:r>
          </a:p>
        </p:txBody>
      </p:sp>
      <p:sp>
        <p:nvSpPr>
          <p:cNvPr id="68631" name="Rectangle 26"/>
          <p:cNvSpPr>
            <a:spLocks noChangeArrowheads="1"/>
          </p:cNvSpPr>
          <p:nvPr/>
        </p:nvSpPr>
        <p:spPr bwMode="auto">
          <a:xfrm>
            <a:off x="6554788" y="3224213"/>
            <a:ext cx="609600" cy="461962"/>
          </a:xfrm>
          <a:prstGeom prst="rect">
            <a:avLst/>
          </a:prstGeom>
          <a:noFill/>
          <a:ln w="38100">
            <a:solidFill>
              <a:srgbClr val="CC99FF"/>
            </a:solidFill>
            <a:prstDash val="sysDot"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Fe</a:t>
            </a:r>
            <a:r>
              <a:rPr lang="en-US" sz="24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68632" name="Rectangle 27"/>
          <p:cNvSpPr>
            <a:spLocks noChangeArrowheads="1"/>
          </p:cNvSpPr>
          <p:nvPr/>
        </p:nvSpPr>
        <p:spPr bwMode="auto">
          <a:xfrm>
            <a:off x="5792788" y="3833813"/>
            <a:ext cx="609600" cy="461962"/>
          </a:xfrm>
          <a:prstGeom prst="rect">
            <a:avLst/>
          </a:prstGeom>
          <a:noFill/>
          <a:ln w="38100">
            <a:solidFill>
              <a:srgbClr val="CC99FF"/>
            </a:solidFill>
            <a:prstDash val="sysDot"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Fe</a:t>
            </a:r>
            <a:r>
              <a:rPr lang="en-US" sz="24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68633" name="Rectangle 28"/>
          <p:cNvSpPr>
            <a:spLocks noChangeArrowheads="1"/>
          </p:cNvSpPr>
          <p:nvPr/>
        </p:nvSpPr>
        <p:spPr bwMode="auto">
          <a:xfrm>
            <a:off x="5868988" y="2995613"/>
            <a:ext cx="746125" cy="476250"/>
          </a:xfrm>
          <a:prstGeom prst="rect">
            <a:avLst/>
          </a:prstGeom>
          <a:noFill/>
          <a:ln w="19050">
            <a:solidFill>
              <a:srgbClr val="CC99FF"/>
            </a:solidFill>
            <a:prstDash val="sysDot"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O</a:t>
            </a:r>
          </a:p>
        </p:txBody>
      </p:sp>
      <p:sp>
        <p:nvSpPr>
          <p:cNvPr id="68634" name="Rectangle 29"/>
          <p:cNvSpPr>
            <a:spLocks noChangeArrowheads="1"/>
          </p:cNvSpPr>
          <p:nvPr/>
        </p:nvSpPr>
        <p:spPr bwMode="auto">
          <a:xfrm>
            <a:off x="6478588" y="5129213"/>
            <a:ext cx="528637" cy="466725"/>
          </a:xfrm>
          <a:prstGeom prst="rect">
            <a:avLst/>
          </a:prstGeom>
          <a:noFill/>
          <a:ln w="9525">
            <a:solidFill>
              <a:srgbClr val="CC99FF"/>
            </a:solidFill>
            <a:prstDash val="lgDashDotDot"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68635" name="Rectangle 30"/>
          <p:cNvSpPr>
            <a:spLocks noChangeArrowheads="1"/>
          </p:cNvSpPr>
          <p:nvPr/>
        </p:nvSpPr>
        <p:spPr bwMode="auto">
          <a:xfrm>
            <a:off x="6173788" y="2233613"/>
            <a:ext cx="528637" cy="466725"/>
          </a:xfrm>
          <a:prstGeom prst="rect">
            <a:avLst/>
          </a:prstGeom>
          <a:noFill/>
          <a:ln w="9525">
            <a:solidFill>
              <a:srgbClr val="CC99FF"/>
            </a:solidFill>
            <a:prstDash val="lgDashDotDot"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68636" name="Rectangle 31"/>
          <p:cNvSpPr>
            <a:spLocks noChangeArrowheads="1"/>
          </p:cNvSpPr>
          <p:nvPr/>
        </p:nvSpPr>
        <p:spPr bwMode="auto">
          <a:xfrm>
            <a:off x="5487988" y="2386013"/>
            <a:ext cx="712787" cy="476250"/>
          </a:xfrm>
          <a:prstGeom prst="rect">
            <a:avLst/>
          </a:prstGeom>
          <a:noFill/>
          <a:ln w="19050">
            <a:solidFill>
              <a:srgbClr val="CC99FF"/>
            </a:solidFill>
            <a:prstDash val="dash"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OH</a:t>
            </a:r>
            <a:r>
              <a:rPr lang="en-US" sz="2400" baseline="30000">
                <a:latin typeface="Times New Roman" pitchFamily="18" charset="0"/>
              </a:rPr>
              <a:t>-</a:t>
            </a:r>
          </a:p>
        </p:txBody>
      </p:sp>
      <p:sp>
        <p:nvSpPr>
          <p:cNvPr id="68637" name="Rectangle 32"/>
          <p:cNvSpPr>
            <a:spLocks noChangeArrowheads="1"/>
          </p:cNvSpPr>
          <p:nvPr/>
        </p:nvSpPr>
        <p:spPr bwMode="auto">
          <a:xfrm>
            <a:off x="7392988" y="2614613"/>
            <a:ext cx="712787" cy="476250"/>
          </a:xfrm>
          <a:prstGeom prst="rect">
            <a:avLst/>
          </a:prstGeom>
          <a:noFill/>
          <a:ln w="19050">
            <a:solidFill>
              <a:srgbClr val="CC99FF"/>
            </a:solidFill>
            <a:prstDash val="dash"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OH</a:t>
            </a:r>
            <a:r>
              <a:rPr lang="en-US" sz="2400" baseline="30000">
                <a:latin typeface="Times New Roman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821481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 lIns="92075" tIns="46038" rIns="92075" bIns="46038">
            <a:normAutofit/>
          </a:bodyPr>
          <a:lstStyle/>
          <a:p>
            <a:r>
              <a:rPr lang="en-US" sz="4200" smtClean="0">
                <a:latin typeface="Arial" charset="0"/>
                <a:cs typeface="Arial" charset="0"/>
              </a:rPr>
              <a:t>Effects of Hypertonic Contrast Media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3962400" cy="5410200"/>
          </a:xfrm>
        </p:spPr>
        <p:txBody>
          <a:bodyPr lIns="92075" tIns="46038" rIns="92075" bIns="46038"/>
          <a:lstStyle/>
          <a:p>
            <a:r>
              <a:rPr lang="en-US" sz="3400" dirty="0" smtClean="0">
                <a:latin typeface="Arial" charset="0"/>
                <a:cs typeface="Arial" charset="0"/>
              </a:rPr>
              <a:t>Water moves into lumen to dilute environment</a:t>
            </a:r>
          </a:p>
          <a:p>
            <a:r>
              <a:rPr lang="en-US" sz="3400" dirty="0" smtClean="0">
                <a:latin typeface="Arial" charset="0"/>
                <a:cs typeface="Arial" charset="0"/>
              </a:rPr>
              <a:t>Net effect an increase in the volume of fluid in the lumen, but homeostasis is restored</a:t>
            </a:r>
          </a:p>
        </p:txBody>
      </p:sp>
      <p:sp>
        <p:nvSpPr>
          <p:cNvPr id="70659" name="Oval 4"/>
          <p:cNvSpPr>
            <a:spLocks noChangeArrowheads="1"/>
          </p:cNvSpPr>
          <p:nvPr/>
        </p:nvSpPr>
        <p:spPr bwMode="auto">
          <a:xfrm>
            <a:off x="5029200" y="1600200"/>
            <a:ext cx="4114800" cy="4419600"/>
          </a:xfrm>
          <a:prstGeom prst="ellipse">
            <a:avLst/>
          </a:prstGeom>
          <a:solidFill>
            <a:srgbClr val="FF7C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660" name="Group 5"/>
          <p:cNvGrpSpPr>
            <a:grpSpLocks/>
          </p:cNvGrpSpPr>
          <p:nvPr/>
        </p:nvGrpSpPr>
        <p:grpSpPr bwMode="auto">
          <a:xfrm>
            <a:off x="5326063" y="1973263"/>
            <a:ext cx="3705225" cy="3851275"/>
            <a:chOff x="3355" y="1243"/>
            <a:chExt cx="2334" cy="2426"/>
          </a:xfrm>
        </p:grpSpPr>
        <p:pic>
          <p:nvPicPr>
            <p:cNvPr id="70691" name="Picture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55" y="1243"/>
              <a:ext cx="2334" cy="2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92" name="Rectangle 7"/>
            <p:cNvSpPr>
              <a:spLocks noChangeArrowheads="1"/>
            </p:cNvSpPr>
            <p:nvPr/>
          </p:nvSpPr>
          <p:spPr bwMode="auto">
            <a:xfrm>
              <a:off x="3728" y="1609"/>
              <a:ext cx="1472" cy="1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endParaRPr lang="en-US">
                <a:latin typeface="Arial" charset="0"/>
              </a:endParaRPr>
            </a:p>
          </p:txBody>
        </p:sp>
      </p:grpSp>
      <p:sp>
        <p:nvSpPr>
          <p:cNvPr id="70661" name="Rectangle 8"/>
          <p:cNvSpPr>
            <a:spLocks noChangeArrowheads="1"/>
          </p:cNvSpPr>
          <p:nvPr/>
        </p:nvSpPr>
        <p:spPr bwMode="auto">
          <a:xfrm>
            <a:off x="7391400" y="4953000"/>
            <a:ext cx="60960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Fe</a:t>
            </a:r>
            <a:r>
              <a:rPr lang="en-US" sz="24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70662" name="Rectangle 9"/>
          <p:cNvSpPr>
            <a:spLocks noChangeArrowheads="1"/>
          </p:cNvSpPr>
          <p:nvPr/>
        </p:nvSpPr>
        <p:spPr bwMode="auto">
          <a:xfrm>
            <a:off x="7239000" y="3886200"/>
            <a:ext cx="544513" cy="461963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Cl</a:t>
            </a:r>
            <a:r>
              <a:rPr lang="en-US" sz="2400" baseline="30000">
                <a:latin typeface="Times New Roman" pitchFamily="18" charset="0"/>
              </a:rPr>
              <a:t>-</a:t>
            </a:r>
          </a:p>
        </p:txBody>
      </p:sp>
      <p:sp>
        <p:nvSpPr>
          <p:cNvPr id="70663" name="Rectangle 10"/>
          <p:cNvSpPr>
            <a:spLocks noChangeArrowheads="1"/>
          </p:cNvSpPr>
          <p:nvPr/>
        </p:nvSpPr>
        <p:spPr bwMode="auto">
          <a:xfrm>
            <a:off x="6248400" y="4876800"/>
            <a:ext cx="733425" cy="461963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O</a:t>
            </a:r>
          </a:p>
        </p:txBody>
      </p:sp>
      <p:sp>
        <p:nvSpPr>
          <p:cNvPr id="70664" name="Rectangle 11"/>
          <p:cNvSpPr>
            <a:spLocks noChangeArrowheads="1"/>
          </p:cNvSpPr>
          <p:nvPr/>
        </p:nvSpPr>
        <p:spPr bwMode="auto">
          <a:xfrm>
            <a:off x="6386513" y="4308475"/>
            <a:ext cx="660400" cy="46196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Na</a:t>
            </a:r>
            <a:r>
              <a:rPr lang="en-US" sz="24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70665" name="Rectangle 12"/>
          <p:cNvSpPr>
            <a:spLocks noChangeArrowheads="1"/>
          </p:cNvSpPr>
          <p:nvPr/>
        </p:nvSpPr>
        <p:spPr bwMode="auto">
          <a:xfrm>
            <a:off x="7848600" y="3124200"/>
            <a:ext cx="835025" cy="4619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NaCl</a:t>
            </a:r>
          </a:p>
        </p:txBody>
      </p:sp>
      <p:sp>
        <p:nvSpPr>
          <p:cNvPr id="70666" name="Rectangle 13"/>
          <p:cNvSpPr>
            <a:spLocks noChangeArrowheads="1"/>
          </p:cNvSpPr>
          <p:nvPr/>
        </p:nvSpPr>
        <p:spPr bwMode="auto">
          <a:xfrm>
            <a:off x="7239000" y="4572000"/>
            <a:ext cx="523875" cy="461963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K</a:t>
            </a:r>
            <a:r>
              <a:rPr lang="en-US" sz="24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70667" name="Rectangle 14"/>
          <p:cNvSpPr>
            <a:spLocks noChangeArrowheads="1"/>
          </p:cNvSpPr>
          <p:nvPr/>
        </p:nvSpPr>
        <p:spPr bwMode="auto">
          <a:xfrm>
            <a:off x="6005513" y="3470275"/>
            <a:ext cx="1279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Albumin</a:t>
            </a:r>
          </a:p>
        </p:txBody>
      </p:sp>
      <p:sp>
        <p:nvSpPr>
          <p:cNvPr id="70668" name="Oval 15"/>
          <p:cNvSpPr>
            <a:spLocks noChangeArrowheads="1"/>
          </p:cNvSpPr>
          <p:nvPr/>
        </p:nvSpPr>
        <p:spPr bwMode="auto">
          <a:xfrm>
            <a:off x="7010400" y="5105400"/>
            <a:ext cx="457200" cy="1524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9" name="Oval 16"/>
          <p:cNvSpPr>
            <a:spLocks noChangeArrowheads="1"/>
          </p:cNvSpPr>
          <p:nvPr/>
        </p:nvSpPr>
        <p:spPr bwMode="auto">
          <a:xfrm>
            <a:off x="8001000" y="4114800"/>
            <a:ext cx="457200" cy="152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0" name="Rectangle 17"/>
          <p:cNvSpPr>
            <a:spLocks noChangeArrowheads="1"/>
          </p:cNvSpPr>
          <p:nvPr/>
        </p:nvSpPr>
        <p:spPr bwMode="auto">
          <a:xfrm>
            <a:off x="7848600" y="4343400"/>
            <a:ext cx="733425" cy="461963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O</a:t>
            </a:r>
          </a:p>
        </p:txBody>
      </p:sp>
      <p:sp>
        <p:nvSpPr>
          <p:cNvPr id="70671" name="Rectangle 18"/>
          <p:cNvSpPr>
            <a:spLocks noChangeArrowheads="1"/>
          </p:cNvSpPr>
          <p:nvPr/>
        </p:nvSpPr>
        <p:spPr bwMode="auto">
          <a:xfrm>
            <a:off x="4267200" y="2514600"/>
            <a:ext cx="733425" cy="461963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O</a:t>
            </a:r>
          </a:p>
        </p:txBody>
      </p:sp>
      <p:sp>
        <p:nvSpPr>
          <p:cNvPr id="70672" name="Oval 19"/>
          <p:cNvSpPr>
            <a:spLocks noChangeArrowheads="1"/>
          </p:cNvSpPr>
          <p:nvPr/>
        </p:nvSpPr>
        <p:spPr bwMode="auto">
          <a:xfrm>
            <a:off x="8382000" y="3733800"/>
            <a:ext cx="457200" cy="1524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3" name="Oval 20"/>
          <p:cNvSpPr>
            <a:spLocks noChangeArrowheads="1"/>
          </p:cNvSpPr>
          <p:nvPr/>
        </p:nvSpPr>
        <p:spPr bwMode="auto">
          <a:xfrm>
            <a:off x="5867400" y="2895600"/>
            <a:ext cx="457200" cy="1524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4" name="Oval 21"/>
          <p:cNvSpPr>
            <a:spLocks noChangeArrowheads="1"/>
          </p:cNvSpPr>
          <p:nvPr/>
        </p:nvSpPr>
        <p:spPr bwMode="auto">
          <a:xfrm>
            <a:off x="8077200" y="2895600"/>
            <a:ext cx="457200" cy="1524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5" name="Oval 22"/>
          <p:cNvSpPr>
            <a:spLocks noChangeArrowheads="1"/>
          </p:cNvSpPr>
          <p:nvPr/>
        </p:nvSpPr>
        <p:spPr bwMode="auto">
          <a:xfrm>
            <a:off x="5486400" y="3962400"/>
            <a:ext cx="457200" cy="152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6" name="Oval 23"/>
          <p:cNvSpPr>
            <a:spLocks noChangeArrowheads="1"/>
          </p:cNvSpPr>
          <p:nvPr/>
        </p:nvSpPr>
        <p:spPr bwMode="auto">
          <a:xfrm>
            <a:off x="7239000" y="2971800"/>
            <a:ext cx="457200" cy="152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7" name="Oval 24"/>
          <p:cNvSpPr>
            <a:spLocks noChangeArrowheads="1"/>
          </p:cNvSpPr>
          <p:nvPr/>
        </p:nvSpPr>
        <p:spPr bwMode="auto">
          <a:xfrm>
            <a:off x="5638800" y="4648200"/>
            <a:ext cx="457200" cy="152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8" name="Oval 25"/>
          <p:cNvSpPr>
            <a:spLocks noChangeArrowheads="1"/>
          </p:cNvSpPr>
          <p:nvPr/>
        </p:nvSpPr>
        <p:spPr bwMode="auto">
          <a:xfrm>
            <a:off x="5638800" y="4267200"/>
            <a:ext cx="457200" cy="1524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9" name="Rectangle 26"/>
          <p:cNvSpPr>
            <a:spLocks noChangeArrowheads="1"/>
          </p:cNvSpPr>
          <p:nvPr/>
        </p:nvSpPr>
        <p:spPr bwMode="auto">
          <a:xfrm>
            <a:off x="5486400" y="3276600"/>
            <a:ext cx="544513" cy="461963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Cl</a:t>
            </a:r>
            <a:r>
              <a:rPr lang="en-US" sz="2400" baseline="30000">
                <a:latin typeface="Times New Roman" pitchFamily="18" charset="0"/>
              </a:rPr>
              <a:t>-</a:t>
            </a:r>
          </a:p>
        </p:txBody>
      </p:sp>
      <p:sp>
        <p:nvSpPr>
          <p:cNvPr id="70680" name="Rectangle 27"/>
          <p:cNvSpPr>
            <a:spLocks noChangeArrowheads="1"/>
          </p:cNvSpPr>
          <p:nvPr/>
        </p:nvSpPr>
        <p:spPr bwMode="auto">
          <a:xfrm>
            <a:off x="7010400" y="3200400"/>
            <a:ext cx="60960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Fe</a:t>
            </a:r>
            <a:r>
              <a:rPr lang="en-US" sz="24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70681" name="Rectangle 28"/>
          <p:cNvSpPr>
            <a:spLocks noChangeArrowheads="1"/>
          </p:cNvSpPr>
          <p:nvPr/>
        </p:nvSpPr>
        <p:spPr bwMode="auto">
          <a:xfrm>
            <a:off x="6248400" y="3810000"/>
            <a:ext cx="60960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Fe</a:t>
            </a:r>
            <a:r>
              <a:rPr lang="en-US" sz="24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70682" name="Oval 29"/>
          <p:cNvSpPr>
            <a:spLocks noChangeArrowheads="1"/>
          </p:cNvSpPr>
          <p:nvPr/>
        </p:nvSpPr>
        <p:spPr bwMode="auto">
          <a:xfrm>
            <a:off x="4114800" y="2286000"/>
            <a:ext cx="1066800" cy="838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3" name="Rectangle 30"/>
          <p:cNvSpPr>
            <a:spLocks noChangeArrowheads="1"/>
          </p:cNvSpPr>
          <p:nvPr/>
        </p:nvSpPr>
        <p:spPr bwMode="auto">
          <a:xfrm>
            <a:off x="6477000" y="2438400"/>
            <a:ext cx="733425" cy="461963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O</a:t>
            </a:r>
          </a:p>
        </p:txBody>
      </p:sp>
      <p:sp>
        <p:nvSpPr>
          <p:cNvPr id="70684" name="Rectangle 31"/>
          <p:cNvSpPr>
            <a:spLocks noChangeArrowheads="1"/>
          </p:cNvSpPr>
          <p:nvPr/>
        </p:nvSpPr>
        <p:spPr bwMode="auto">
          <a:xfrm>
            <a:off x="4191000" y="4267200"/>
            <a:ext cx="733425" cy="461963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O</a:t>
            </a:r>
          </a:p>
        </p:txBody>
      </p:sp>
      <p:sp>
        <p:nvSpPr>
          <p:cNvPr id="70685" name="Oval 32"/>
          <p:cNvSpPr>
            <a:spLocks noChangeArrowheads="1"/>
          </p:cNvSpPr>
          <p:nvPr/>
        </p:nvSpPr>
        <p:spPr bwMode="auto">
          <a:xfrm>
            <a:off x="4038600" y="4038600"/>
            <a:ext cx="1066800" cy="838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6" name="Rectangle 33"/>
          <p:cNvSpPr>
            <a:spLocks noChangeArrowheads="1"/>
          </p:cNvSpPr>
          <p:nvPr/>
        </p:nvSpPr>
        <p:spPr bwMode="auto">
          <a:xfrm>
            <a:off x="4267200" y="5257800"/>
            <a:ext cx="733425" cy="461963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O</a:t>
            </a:r>
          </a:p>
        </p:txBody>
      </p:sp>
      <p:sp>
        <p:nvSpPr>
          <p:cNvPr id="70687" name="Oval 34"/>
          <p:cNvSpPr>
            <a:spLocks noChangeArrowheads="1"/>
          </p:cNvSpPr>
          <p:nvPr/>
        </p:nvSpPr>
        <p:spPr bwMode="auto">
          <a:xfrm>
            <a:off x="4114800" y="5105400"/>
            <a:ext cx="1066800" cy="838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9" name="Rectangle 36"/>
          <p:cNvSpPr>
            <a:spLocks noChangeArrowheads="1"/>
          </p:cNvSpPr>
          <p:nvPr/>
        </p:nvSpPr>
        <p:spPr bwMode="auto">
          <a:xfrm>
            <a:off x="6172200" y="3048000"/>
            <a:ext cx="700088" cy="46196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OH</a:t>
            </a:r>
            <a:r>
              <a:rPr lang="en-US" sz="2400" baseline="30000">
                <a:latin typeface="Times New Roman" pitchFamily="18" charset="0"/>
              </a:rPr>
              <a:t>-</a:t>
            </a:r>
          </a:p>
        </p:txBody>
      </p:sp>
      <p:sp>
        <p:nvSpPr>
          <p:cNvPr id="70690" name="Rectangle 37"/>
          <p:cNvSpPr>
            <a:spLocks noChangeArrowheads="1"/>
          </p:cNvSpPr>
          <p:nvPr/>
        </p:nvSpPr>
        <p:spPr bwMode="auto">
          <a:xfrm>
            <a:off x="7391400" y="2362200"/>
            <a:ext cx="523875" cy="46196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70694" name="AutoShape 38"/>
          <p:cNvSpPr>
            <a:spLocks noChangeArrowheads="1"/>
          </p:cNvSpPr>
          <p:nvPr/>
        </p:nvSpPr>
        <p:spPr bwMode="auto">
          <a:xfrm rot="-2013538">
            <a:off x="5091113" y="5214938"/>
            <a:ext cx="1143000" cy="3810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09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sz="4800"/>
              <a:t>Kilovoltage Peak (kVp)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7620000" cy="4525963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600" dirty="0"/>
              <a:t>Contrast </a:t>
            </a:r>
          </a:p>
          <a:p>
            <a:r>
              <a:rPr lang="en-US" sz="3600" dirty="0"/>
              <a:t>Differential absorption</a:t>
            </a:r>
          </a:p>
          <a:p>
            <a:r>
              <a:rPr lang="en-US" sz="3600" dirty="0"/>
              <a:t>Quality </a:t>
            </a:r>
          </a:p>
          <a:p>
            <a:r>
              <a:rPr lang="en-US" sz="3600" dirty="0"/>
              <a:t>Peak </a:t>
            </a:r>
            <a:r>
              <a:rPr lang="en-US" sz="3600" dirty="0" err="1"/>
              <a:t>kVp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7570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4400" dirty="0">
                <a:latin typeface="Arial" charset="0"/>
                <a:cs typeface="Arial" charset="0"/>
              </a:rPr>
              <a:t>Effects of Hypotonic Contrast Media</a:t>
            </a:r>
          </a:p>
        </p:txBody>
      </p:sp>
      <p:sp>
        <p:nvSpPr>
          <p:cNvPr id="72706" name="Oval 3"/>
          <p:cNvSpPr>
            <a:spLocks noChangeArrowheads="1"/>
          </p:cNvSpPr>
          <p:nvPr/>
        </p:nvSpPr>
        <p:spPr bwMode="auto">
          <a:xfrm>
            <a:off x="5029200" y="1600200"/>
            <a:ext cx="4114800" cy="4419600"/>
          </a:xfrm>
          <a:prstGeom prst="ellipse">
            <a:avLst/>
          </a:prstGeom>
          <a:solidFill>
            <a:srgbClr val="FF7C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707" name="Group 4"/>
          <p:cNvGrpSpPr>
            <a:grpSpLocks/>
          </p:cNvGrpSpPr>
          <p:nvPr/>
        </p:nvGrpSpPr>
        <p:grpSpPr bwMode="auto">
          <a:xfrm>
            <a:off x="5326063" y="1973263"/>
            <a:ext cx="3705225" cy="3851275"/>
            <a:chOff x="3355" y="1243"/>
            <a:chExt cx="2334" cy="2426"/>
          </a:xfrm>
        </p:grpSpPr>
        <p:pic>
          <p:nvPicPr>
            <p:cNvPr id="72737" name="Picture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55" y="1243"/>
              <a:ext cx="2334" cy="2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38" name="Rectangle 6"/>
            <p:cNvSpPr>
              <a:spLocks noChangeArrowheads="1"/>
            </p:cNvSpPr>
            <p:nvPr/>
          </p:nvSpPr>
          <p:spPr bwMode="auto">
            <a:xfrm>
              <a:off x="3728" y="1609"/>
              <a:ext cx="1472" cy="1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endParaRPr lang="en-US">
                <a:latin typeface="Arial" charset="0"/>
              </a:endParaRPr>
            </a:p>
          </p:txBody>
        </p:sp>
      </p:grpSp>
      <p:sp>
        <p:nvSpPr>
          <p:cNvPr id="72708" name="Rectangle 7"/>
          <p:cNvSpPr>
            <a:spLocks noChangeArrowheads="1"/>
          </p:cNvSpPr>
          <p:nvPr/>
        </p:nvSpPr>
        <p:spPr bwMode="auto">
          <a:xfrm>
            <a:off x="7391400" y="4953000"/>
            <a:ext cx="60960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Fe</a:t>
            </a:r>
            <a:r>
              <a:rPr lang="en-US" sz="24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72709" name="Rectangle 8"/>
          <p:cNvSpPr>
            <a:spLocks noChangeArrowheads="1"/>
          </p:cNvSpPr>
          <p:nvPr/>
        </p:nvSpPr>
        <p:spPr bwMode="auto">
          <a:xfrm>
            <a:off x="7239000" y="3886200"/>
            <a:ext cx="544513" cy="461963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Cl</a:t>
            </a:r>
            <a:r>
              <a:rPr lang="en-US" sz="2400" baseline="30000">
                <a:latin typeface="Times New Roman" pitchFamily="18" charset="0"/>
              </a:rPr>
              <a:t>-</a:t>
            </a:r>
          </a:p>
        </p:txBody>
      </p:sp>
      <p:sp>
        <p:nvSpPr>
          <p:cNvPr id="72710" name="Rectangle 9"/>
          <p:cNvSpPr>
            <a:spLocks noChangeArrowheads="1"/>
          </p:cNvSpPr>
          <p:nvPr/>
        </p:nvSpPr>
        <p:spPr bwMode="auto">
          <a:xfrm>
            <a:off x="6248400" y="4876800"/>
            <a:ext cx="733425" cy="461963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O</a:t>
            </a:r>
          </a:p>
        </p:txBody>
      </p:sp>
      <p:sp>
        <p:nvSpPr>
          <p:cNvPr id="72711" name="Rectangle 10"/>
          <p:cNvSpPr>
            <a:spLocks noChangeArrowheads="1"/>
          </p:cNvSpPr>
          <p:nvPr/>
        </p:nvSpPr>
        <p:spPr bwMode="auto">
          <a:xfrm>
            <a:off x="6386513" y="4308475"/>
            <a:ext cx="660400" cy="46196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Na</a:t>
            </a:r>
            <a:r>
              <a:rPr lang="en-US" sz="24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72712" name="Rectangle 11"/>
          <p:cNvSpPr>
            <a:spLocks noChangeArrowheads="1"/>
          </p:cNvSpPr>
          <p:nvPr/>
        </p:nvSpPr>
        <p:spPr bwMode="auto">
          <a:xfrm>
            <a:off x="7848600" y="3124200"/>
            <a:ext cx="835025" cy="4619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NaCl</a:t>
            </a:r>
          </a:p>
        </p:txBody>
      </p:sp>
      <p:sp>
        <p:nvSpPr>
          <p:cNvPr id="72713" name="Rectangle 12"/>
          <p:cNvSpPr>
            <a:spLocks noChangeArrowheads="1"/>
          </p:cNvSpPr>
          <p:nvPr/>
        </p:nvSpPr>
        <p:spPr bwMode="auto">
          <a:xfrm>
            <a:off x="7239000" y="4572000"/>
            <a:ext cx="523875" cy="461963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K</a:t>
            </a:r>
            <a:r>
              <a:rPr lang="en-US" sz="24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72714" name="Rectangle 13"/>
          <p:cNvSpPr>
            <a:spLocks noChangeArrowheads="1"/>
          </p:cNvSpPr>
          <p:nvPr/>
        </p:nvSpPr>
        <p:spPr bwMode="auto">
          <a:xfrm>
            <a:off x="6005513" y="3470275"/>
            <a:ext cx="1279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Albumin</a:t>
            </a:r>
          </a:p>
        </p:txBody>
      </p:sp>
      <p:sp>
        <p:nvSpPr>
          <p:cNvPr id="72715" name="Oval 14"/>
          <p:cNvSpPr>
            <a:spLocks noChangeArrowheads="1"/>
          </p:cNvSpPr>
          <p:nvPr/>
        </p:nvSpPr>
        <p:spPr bwMode="auto">
          <a:xfrm>
            <a:off x="7010400" y="5105400"/>
            <a:ext cx="457200" cy="1524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Oval 15"/>
          <p:cNvSpPr>
            <a:spLocks noChangeArrowheads="1"/>
          </p:cNvSpPr>
          <p:nvPr/>
        </p:nvSpPr>
        <p:spPr bwMode="auto">
          <a:xfrm>
            <a:off x="8001000" y="4114800"/>
            <a:ext cx="457200" cy="152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Rectangle 16"/>
          <p:cNvSpPr>
            <a:spLocks noChangeArrowheads="1"/>
          </p:cNvSpPr>
          <p:nvPr/>
        </p:nvSpPr>
        <p:spPr bwMode="auto">
          <a:xfrm>
            <a:off x="7848600" y="4343400"/>
            <a:ext cx="733425" cy="461963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O</a:t>
            </a:r>
          </a:p>
        </p:txBody>
      </p:sp>
      <p:sp>
        <p:nvSpPr>
          <p:cNvPr id="72718" name="Rectangle 17"/>
          <p:cNvSpPr>
            <a:spLocks noChangeArrowheads="1"/>
          </p:cNvSpPr>
          <p:nvPr/>
        </p:nvSpPr>
        <p:spPr bwMode="auto">
          <a:xfrm>
            <a:off x="4267200" y="2514600"/>
            <a:ext cx="733425" cy="461963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O</a:t>
            </a:r>
          </a:p>
        </p:txBody>
      </p:sp>
      <p:sp>
        <p:nvSpPr>
          <p:cNvPr id="72719" name="Oval 18"/>
          <p:cNvSpPr>
            <a:spLocks noChangeArrowheads="1"/>
          </p:cNvSpPr>
          <p:nvPr/>
        </p:nvSpPr>
        <p:spPr bwMode="auto">
          <a:xfrm>
            <a:off x="8382000" y="3733800"/>
            <a:ext cx="457200" cy="1524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Oval 19"/>
          <p:cNvSpPr>
            <a:spLocks noChangeArrowheads="1"/>
          </p:cNvSpPr>
          <p:nvPr/>
        </p:nvSpPr>
        <p:spPr bwMode="auto">
          <a:xfrm>
            <a:off x="5867400" y="2895600"/>
            <a:ext cx="457200" cy="1524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1" name="Oval 20"/>
          <p:cNvSpPr>
            <a:spLocks noChangeArrowheads="1"/>
          </p:cNvSpPr>
          <p:nvPr/>
        </p:nvSpPr>
        <p:spPr bwMode="auto">
          <a:xfrm>
            <a:off x="7467600" y="2438400"/>
            <a:ext cx="457200" cy="1524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2" name="Oval 21"/>
          <p:cNvSpPr>
            <a:spLocks noChangeArrowheads="1"/>
          </p:cNvSpPr>
          <p:nvPr/>
        </p:nvSpPr>
        <p:spPr bwMode="auto">
          <a:xfrm>
            <a:off x="5486400" y="3962400"/>
            <a:ext cx="457200" cy="152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3" name="Oval 22"/>
          <p:cNvSpPr>
            <a:spLocks noChangeArrowheads="1"/>
          </p:cNvSpPr>
          <p:nvPr/>
        </p:nvSpPr>
        <p:spPr bwMode="auto">
          <a:xfrm>
            <a:off x="7391400" y="2743200"/>
            <a:ext cx="457200" cy="152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4" name="Oval 23"/>
          <p:cNvSpPr>
            <a:spLocks noChangeArrowheads="1"/>
          </p:cNvSpPr>
          <p:nvPr/>
        </p:nvSpPr>
        <p:spPr bwMode="auto">
          <a:xfrm>
            <a:off x="5638800" y="4648200"/>
            <a:ext cx="457200" cy="152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5" name="Oval 24"/>
          <p:cNvSpPr>
            <a:spLocks noChangeArrowheads="1"/>
          </p:cNvSpPr>
          <p:nvPr/>
        </p:nvSpPr>
        <p:spPr bwMode="auto">
          <a:xfrm>
            <a:off x="5638800" y="4267200"/>
            <a:ext cx="457200" cy="1524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6" name="Rectangle 25"/>
          <p:cNvSpPr>
            <a:spLocks noChangeArrowheads="1"/>
          </p:cNvSpPr>
          <p:nvPr/>
        </p:nvSpPr>
        <p:spPr bwMode="auto">
          <a:xfrm>
            <a:off x="5486400" y="3276600"/>
            <a:ext cx="544513" cy="461963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Cl</a:t>
            </a:r>
            <a:r>
              <a:rPr lang="en-US" sz="2400" baseline="30000">
                <a:latin typeface="Times New Roman" pitchFamily="18" charset="0"/>
              </a:rPr>
              <a:t>-</a:t>
            </a:r>
          </a:p>
        </p:txBody>
      </p:sp>
      <p:sp>
        <p:nvSpPr>
          <p:cNvPr id="72727" name="Rectangle 26"/>
          <p:cNvSpPr>
            <a:spLocks noChangeArrowheads="1"/>
          </p:cNvSpPr>
          <p:nvPr/>
        </p:nvSpPr>
        <p:spPr bwMode="auto">
          <a:xfrm>
            <a:off x="7010400" y="3200400"/>
            <a:ext cx="60960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Fe</a:t>
            </a:r>
            <a:r>
              <a:rPr lang="en-US" sz="24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72728" name="Rectangle 27"/>
          <p:cNvSpPr>
            <a:spLocks noChangeArrowheads="1"/>
          </p:cNvSpPr>
          <p:nvPr/>
        </p:nvSpPr>
        <p:spPr bwMode="auto">
          <a:xfrm>
            <a:off x="6248400" y="3810000"/>
            <a:ext cx="60960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Fe</a:t>
            </a:r>
            <a:r>
              <a:rPr lang="en-US" sz="24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72729" name="Oval 28"/>
          <p:cNvSpPr>
            <a:spLocks noChangeArrowheads="1"/>
          </p:cNvSpPr>
          <p:nvPr/>
        </p:nvSpPr>
        <p:spPr bwMode="auto">
          <a:xfrm>
            <a:off x="4114800" y="2286000"/>
            <a:ext cx="1066800" cy="838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0" name="Rectangle 29"/>
          <p:cNvSpPr>
            <a:spLocks noChangeArrowheads="1"/>
          </p:cNvSpPr>
          <p:nvPr/>
        </p:nvSpPr>
        <p:spPr bwMode="auto">
          <a:xfrm>
            <a:off x="6477000" y="2438400"/>
            <a:ext cx="733425" cy="461963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O</a:t>
            </a:r>
          </a:p>
        </p:txBody>
      </p:sp>
      <p:sp>
        <p:nvSpPr>
          <p:cNvPr id="72731" name="Rectangle 30"/>
          <p:cNvSpPr>
            <a:spLocks noChangeArrowheads="1"/>
          </p:cNvSpPr>
          <p:nvPr/>
        </p:nvSpPr>
        <p:spPr bwMode="auto">
          <a:xfrm>
            <a:off x="4191000" y="4267200"/>
            <a:ext cx="733425" cy="461963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O</a:t>
            </a:r>
          </a:p>
        </p:txBody>
      </p:sp>
      <p:sp>
        <p:nvSpPr>
          <p:cNvPr id="72732" name="Oval 31"/>
          <p:cNvSpPr>
            <a:spLocks noChangeArrowheads="1"/>
          </p:cNvSpPr>
          <p:nvPr/>
        </p:nvSpPr>
        <p:spPr bwMode="auto">
          <a:xfrm>
            <a:off x="4038600" y="4038600"/>
            <a:ext cx="1066800" cy="838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3" name="Rectangle 32"/>
          <p:cNvSpPr>
            <a:spLocks noChangeArrowheads="1"/>
          </p:cNvSpPr>
          <p:nvPr/>
        </p:nvSpPr>
        <p:spPr bwMode="auto">
          <a:xfrm>
            <a:off x="4267200" y="5257800"/>
            <a:ext cx="733425" cy="461963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O</a:t>
            </a:r>
          </a:p>
        </p:txBody>
      </p:sp>
      <p:sp>
        <p:nvSpPr>
          <p:cNvPr id="72734" name="Oval 33"/>
          <p:cNvSpPr>
            <a:spLocks noChangeArrowheads="1"/>
          </p:cNvSpPr>
          <p:nvPr/>
        </p:nvSpPr>
        <p:spPr bwMode="auto">
          <a:xfrm>
            <a:off x="4114800" y="5105400"/>
            <a:ext cx="1066800" cy="838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6" name="Rectangle 35"/>
          <p:cNvSpPr>
            <a:spLocks noChangeArrowheads="1"/>
          </p:cNvSpPr>
          <p:nvPr/>
        </p:nvSpPr>
        <p:spPr bwMode="auto">
          <a:xfrm>
            <a:off x="228600" y="1600200"/>
            <a:ext cx="3886200" cy="427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buClr>
                <a:srgbClr val="FF0000"/>
              </a:buClr>
              <a:buFontTx/>
              <a:buChar char="•"/>
            </a:pPr>
            <a:r>
              <a:rPr lang="en-US" sz="3400" dirty="0">
                <a:latin typeface="Arial" charset="0"/>
                <a:cs typeface="Arial" charset="0"/>
              </a:rPr>
              <a:t> Water moves out to equalize concentration</a:t>
            </a:r>
          </a:p>
          <a:p>
            <a:pPr eaLnBrk="0" hangingPunct="0">
              <a:buClr>
                <a:srgbClr val="FF0000"/>
              </a:buClr>
              <a:buFontTx/>
              <a:buChar char="•"/>
            </a:pPr>
            <a:r>
              <a:rPr lang="en-US" sz="3400" dirty="0">
                <a:latin typeface="Arial" charset="0"/>
                <a:cs typeface="Arial" charset="0"/>
              </a:rPr>
              <a:t> Net reduction in intracellular volume</a:t>
            </a:r>
          </a:p>
          <a:p>
            <a:pPr eaLnBrk="0" hangingPunct="0">
              <a:buClr>
                <a:srgbClr val="FF0000"/>
              </a:buClr>
              <a:buFontTx/>
              <a:buChar char="•"/>
            </a:pPr>
            <a:r>
              <a:rPr lang="en-US" sz="3400" dirty="0">
                <a:latin typeface="Arial" charset="0"/>
                <a:cs typeface="Arial" charset="0"/>
              </a:rPr>
              <a:t> Edema in surrounding tissue</a:t>
            </a:r>
          </a:p>
        </p:txBody>
      </p:sp>
      <p:sp>
        <p:nvSpPr>
          <p:cNvPr id="72740" name="AutoShape 36"/>
          <p:cNvSpPr>
            <a:spLocks noChangeArrowheads="1"/>
          </p:cNvSpPr>
          <p:nvPr/>
        </p:nvSpPr>
        <p:spPr bwMode="auto">
          <a:xfrm rot="-1164140">
            <a:off x="4106863" y="2933700"/>
            <a:ext cx="1752600" cy="533400"/>
          </a:xfrm>
          <a:prstGeom prst="leftArrow">
            <a:avLst>
              <a:gd name="adj1" fmla="val 50000"/>
              <a:gd name="adj2" fmla="val 8214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03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Non-ionic Media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05800" cy="4678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500" dirty="0" smtClean="0">
                <a:latin typeface="Arial" charset="0"/>
                <a:cs typeface="Arial" charset="0"/>
              </a:rPr>
              <a:t>Contrast media was developed over time to reduce side effects </a:t>
            </a:r>
          </a:p>
          <a:p>
            <a:pPr>
              <a:lnSpc>
                <a:spcPct val="90000"/>
              </a:lnSpc>
            </a:pPr>
            <a:r>
              <a:rPr lang="en-US" sz="3500" dirty="0" smtClean="0">
                <a:latin typeface="Arial" charset="0"/>
                <a:cs typeface="Arial" charset="0"/>
              </a:rPr>
              <a:t>Some media do not dissociate into </a:t>
            </a:r>
            <a:r>
              <a:rPr lang="en-US" sz="3500" dirty="0" err="1" smtClean="0">
                <a:latin typeface="Arial" charset="0"/>
                <a:cs typeface="Arial" charset="0"/>
              </a:rPr>
              <a:t>cations</a:t>
            </a:r>
            <a:r>
              <a:rPr lang="en-US" sz="3500" dirty="0" smtClean="0">
                <a:latin typeface="Arial" charset="0"/>
                <a:cs typeface="Arial" charset="0"/>
              </a:rPr>
              <a:t> and anions </a:t>
            </a:r>
          </a:p>
          <a:p>
            <a:pPr>
              <a:lnSpc>
                <a:spcPct val="90000"/>
              </a:lnSpc>
            </a:pPr>
            <a:r>
              <a:rPr lang="en-US" sz="3500" dirty="0" smtClean="0">
                <a:latin typeface="Arial" charset="0"/>
                <a:cs typeface="Arial" charset="0"/>
              </a:rPr>
              <a:t>Others are still ionic but with large molecules which do not cause osmotic effects</a:t>
            </a:r>
          </a:p>
        </p:txBody>
      </p:sp>
    </p:spTree>
    <p:extLst>
      <p:ext uri="{BB962C8B-B14F-4D97-AF65-F5344CB8AC3E}">
        <p14:creationId xmlns:p14="http://schemas.microsoft.com/office/powerpoint/2010/main" val="10360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1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Non-ionic Media (</a:t>
            </a:r>
            <a:r>
              <a:rPr lang="en-US" dirty="0" err="1" smtClean="0">
                <a:latin typeface="Arial" charset="0"/>
                <a:cs typeface="Arial" charset="0"/>
              </a:rPr>
              <a:t>cont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05800" cy="5410200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Arial" charset="0"/>
                <a:cs typeface="Arial" charset="0"/>
              </a:rPr>
              <a:t>Lower-osmolality contrast media (</a:t>
            </a:r>
            <a:r>
              <a:rPr lang="en-US" sz="3400" b="1" u="sng" dirty="0" smtClean="0">
                <a:latin typeface="Arial" charset="0"/>
                <a:cs typeface="Arial" charset="0"/>
              </a:rPr>
              <a:t>LOCM</a:t>
            </a:r>
            <a:r>
              <a:rPr lang="en-US" sz="3400" dirty="0" smtClean="0">
                <a:latin typeface="Arial" charset="0"/>
                <a:cs typeface="Arial" charset="0"/>
              </a:rPr>
              <a:t>)</a:t>
            </a:r>
          </a:p>
          <a:p>
            <a:r>
              <a:rPr lang="en-US" sz="3400" dirty="0" err="1" smtClean="0">
                <a:latin typeface="Arial" charset="0"/>
                <a:cs typeface="Arial" charset="0"/>
              </a:rPr>
              <a:t>Cations</a:t>
            </a:r>
            <a:r>
              <a:rPr lang="en-US" sz="3400" dirty="0" smtClean="0">
                <a:latin typeface="Arial" charset="0"/>
                <a:cs typeface="Arial" charset="0"/>
              </a:rPr>
              <a:t> were removed without any loss of diagnostic information</a:t>
            </a:r>
          </a:p>
          <a:p>
            <a:r>
              <a:rPr lang="en-US" sz="3400" dirty="0" smtClean="0">
                <a:latin typeface="Arial" charset="0"/>
                <a:cs typeface="Arial" charset="0"/>
              </a:rPr>
              <a:t>Replaced with compounds that do not dissociate</a:t>
            </a:r>
          </a:p>
          <a:p>
            <a:r>
              <a:rPr lang="en-US" sz="3400" dirty="0" smtClean="0">
                <a:latin typeface="Arial" charset="0"/>
                <a:cs typeface="Arial" charset="0"/>
              </a:rPr>
              <a:t>Osmolality closer to human plasma</a:t>
            </a:r>
          </a:p>
          <a:p>
            <a:r>
              <a:rPr lang="en-US" sz="3400" b="1" u="sng" dirty="0" smtClean="0">
                <a:latin typeface="Arial" charset="0"/>
                <a:cs typeface="Arial" charset="0"/>
              </a:rPr>
              <a:t>LOCM</a:t>
            </a:r>
            <a:r>
              <a:rPr lang="en-US" sz="3400" dirty="0" smtClean="0">
                <a:latin typeface="Arial" charset="0"/>
                <a:cs typeface="Arial" charset="0"/>
              </a:rPr>
              <a:t> are more water soluble, may be less likely to trigger allergic effects</a:t>
            </a:r>
          </a:p>
        </p:txBody>
      </p:sp>
    </p:spTree>
    <p:extLst>
      <p:ext uri="{BB962C8B-B14F-4D97-AF65-F5344CB8AC3E}">
        <p14:creationId xmlns:p14="http://schemas.microsoft.com/office/powerpoint/2010/main" val="405205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02688" cy="1447800"/>
          </a:xfrm>
        </p:spPr>
        <p:txBody>
          <a:bodyPr lIns="92075" tIns="46038" rIns="92075" bIns="46038">
            <a:normAutofit/>
          </a:bodyPr>
          <a:lstStyle/>
          <a:p>
            <a:r>
              <a:rPr lang="en-US" sz="4300" dirty="0" smtClean="0">
                <a:latin typeface="Arial" charset="0"/>
                <a:cs typeface="Arial" charset="0"/>
              </a:rPr>
              <a:t>Effects with Non-Ionic Contrast Media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3733800" cy="5181600"/>
          </a:xfrm>
        </p:spPr>
        <p:txBody>
          <a:bodyPr lIns="92075" tIns="46038" rIns="92075" bIns="46038">
            <a:normAutofit lnSpcReduction="10000"/>
          </a:bodyPr>
          <a:lstStyle/>
          <a:p>
            <a:r>
              <a:rPr lang="en-US" sz="3400" dirty="0" smtClean="0">
                <a:latin typeface="Arial" charset="0"/>
                <a:cs typeface="Arial" charset="0"/>
              </a:rPr>
              <a:t>Less net movement of ions in either direction</a:t>
            </a:r>
          </a:p>
          <a:p>
            <a:r>
              <a:rPr lang="en-US" sz="3400" dirty="0" smtClean="0">
                <a:latin typeface="Arial" charset="0"/>
                <a:cs typeface="Arial" charset="0"/>
              </a:rPr>
              <a:t>Less change in electrolyte balance</a:t>
            </a:r>
          </a:p>
          <a:p>
            <a:r>
              <a:rPr lang="en-US" sz="3400" dirty="0" smtClean="0">
                <a:latin typeface="Arial" charset="0"/>
                <a:cs typeface="Arial" charset="0"/>
              </a:rPr>
              <a:t>Minimal fluid shift through kidneys</a:t>
            </a:r>
          </a:p>
        </p:txBody>
      </p:sp>
      <p:sp>
        <p:nvSpPr>
          <p:cNvPr id="77827" name="Oval 4"/>
          <p:cNvSpPr>
            <a:spLocks noChangeArrowheads="1"/>
          </p:cNvSpPr>
          <p:nvPr/>
        </p:nvSpPr>
        <p:spPr bwMode="auto">
          <a:xfrm>
            <a:off x="5029200" y="1600200"/>
            <a:ext cx="4114800" cy="4419600"/>
          </a:xfrm>
          <a:prstGeom prst="ellipse">
            <a:avLst/>
          </a:prstGeom>
          <a:solidFill>
            <a:srgbClr val="FF7C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828" name="Group 5"/>
          <p:cNvGrpSpPr>
            <a:grpSpLocks/>
          </p:cNvGrpSpPr>
          <p:nvPr/>
        </p:nvGrpSpPr>
        <p:grpSpPr bwMode="auto">
          <a:xfrm>
            <a:off x="5326063" y="1973263"/>
            <a:ext cx="3705225" cy="3851275"/>
            <a:chOff x="3355" y="1243"/>
            <a:chExt cx="2334" cy="2426"/>
          </a:xfrm>
        </p:grpSpPr>
        <p:pic>
          <p:nvPicPr>
            <p:cNvPr id="77856" name="Picture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55" y="1243"/>
              <a:ext cx="2334" cy="2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857" name="Rectangle 7"/>
            <p:cNvSpPr>
              <a:spLocks noChangeArrowheads="1"/>
            </p:cNvSpPr>
            <p:nvPr/>
          </p:nvSpPr>
          <p:spPr bwMode="auto">
            <a:xfrm>
              <a:off x="3728" y="1609"/>
              <a:ext cx="1472" cy="1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endParaRPr lang="en-US">
                <a:latin typeface="Arial" charset="0"/>
              </a:endParaRPr>
            </a:p>
          </p:txBody>
        </p:sp>
      </p:grpSp>
      <p:sp>
        <p:nvSpPr>
          <p:cNvPr id="77829" name="Rectangle 8"/>
          <p:cNvSpPr>
            <a:spLocks noChangeArrowheads="1"/>
          </p:cNvSpPr>
          <p:nvPr/>
        </p:nvSpPr>
        <p:spPr bwMode="auto">
          <a:xfrm>
            <a:off x="7391400" y="4953000"/>
            <a:ext cx="60960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Fe</a:t>
            </a:r>
            <a:r>
              <a:rPr lang="en-US" sz="24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77830" name="Rectangle 9"/>
          <p:cNvSpPr>
            <a:spLocks noChangeArrowheads="1"/>
          </p:cNvSpPr>
          <p:nvPr/>
        </p:nvSpPr>
        <p:spPr bwMode="auto">
          <a:xfrm>
            <a:off x="7239000" y="3886200"/>
            <a:ext cx="544513" cy="461963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Cl</a:t>
            </a:r>
            <a:r>
              <a:rPr lang="en-US" sz="2400" baseline="30000">
                <a:latin typeface="Times New Roman" pitchFamily="18" charset="0"/>
              </a:rPr>
              <a:t>-</a:t>
            </a:r>
          </a:p>
        </p:txBody>
      </p:sp>
      <p:sp>
        <p:nvSpPr>
          <p:cNvPr id="77831" name="Rectangle 10"/>
          <p:cNvSpPr>
            <a:spLocks noChangeArrowheads="1"/>
          </p:cNvSpPr>
          <p:nvPr/>
        </p:nvSpPr>
        <p:spPr bwMode="auto">
          <a:xfrm>
            <a:off x="6248400" y="4876800"/>
            <a:ext cx="733425" cy="461963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O</a:t>
            </a:r>
          </a:p>
        </p:txBody>
      </p:sp>
      <p:sp>
        <p:nvSpPr>
          <p:cNvPr id="77832" name="Rectangle 11"/>
          <p:cNvSpPr>
            <a:spLocks noChangeArrowheads="1"/>
          </p:cNvSpPr>
          <p:nvPr/>
        </p:nvSpPr>
        <p:spPr bwMode="auto">
          <a:xfrm>
            <a:off x="6386513" y="4308475"/>
            <a:ext cx="660400" cy="46196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Na</a:t>
            </a:r>
            <a:r>
              <a:rPr lang="en-US" sz="24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77833" name="Rectangle 12"/>
          <p:cNvSpPr>
            <a:spLocks noChangeArrowheads="1"/>
          </p:cNvSpPr>
          <p:nvPr/>
        </p:nvSpPr>
        <p:spPr bwMode="auto">
          <a:xfrm>
            <a:off x="7848600" y="3124200"/>
            <a:ext cx="835025" cy="4619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NaCl</a:t>
            </a:r>
          </a:p>
        </p:txBody>
      </p:sp>
      <p:sp>
        <p:nvSpPr>
          <p:cNvPr id="77834" name="Rectangle 13"/>
          <p:cNvSpPr>
            <a:spLocks noChangeArrowheads="1"/>
          </p:cNvSpPr>
          <p:nvPr/>
        </p:nvSpPr>
        <p:spPr bwMode="auto">
          <a:xfrm>
            <a:off x="7239000" y="4572000"/>
            <a:ext cx="523875" cy="461963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K</a:t>
            </a:r>
            <a:r>
              <a:rPr lang="en-US" sz="24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77835" name="Rectangle 14"/>
          <p:cNvSpPr>
            <a:spLocks noChangeArrowheads="1"/>
          </p:cNvSpPr>
          <p:nvPr/>
        </p:nvSpPr>
        <p:spPr bwMode="auto">
          <a:xfrm>
            <a:off x="6005513" y="3470275"/>
            <a:ext cx="1279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Albumin</a:t>
            </a:r>
          </a:p>
        </p:txBody>
      </p:sp>
      <p:sp>
        <p:nvSpPr>
          <p:cNvPr id="77836" name="Oval 15"/>
          <p:cNvSpPr>
            <a:spLocks noChangeArrowheads="1"/>
          </p:cNvSpPr>
          <p:nvPr/>
        </p:nvSpPr>
        <p:spPr bwMode="auto">
          <a:xfrm>
            <a:off x="7010400" y="5105400"/>
            <a:ext cx="457200" cy="1524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Oval 16"/>
          <p:cNvSpPr>
            <a:spLocks noChangeArrowheads="1"/>
          </p:cNvSpPr>
          <p:nvPr/>
        </p:nvSpPr>
        <p:spPr bwMode="auto">
          <a:xfrm>
            <a:off x="8001000" y="4114800"/>
            <a:ext cx="457200" cy="152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7"/>
          <p:cNvSpPr>
            <a:spLocks noChangeArrowheads="1"/>
          </p:cNvSpPr>
          <p:nvPr/>
        </p:nvSpPr>
        <p:spPr bwMode="auto">
          <a:xfrm>
            <a:off x="7848600" y="4343400"/>
            <a:ext cx="733425" cy="461963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O</a:t>
            </a:r>
          </a:p>
        </p:txBody>
      </p:sp>
      <p:sp>
        <p:nvSpPr>
          <p:cNvPr id="77839" name="Rectangle 18"/>
          <p:cNvSpPr>
            <a:spLocks noChangeArrowheads="1"/>
          </p:cNvSpPr>
          <p:nvPr/>
        </p:nvSpPr>
        <p:spPr bwMode="auto">
          <a:xfrm>
            <a:off x="4114800" y="3048000"/>
            <a:ext cx="733425" cy="461963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O</a:t>
            </a:r>
          </a:p>
        </p:txBody>
      </p:sp>
      <p:sp>
        <p:nvSpPr>
          <p:cNvPr id="77840" name="Oval 19"/>
          <p:cNvSpPr>
            <a:spLocks noChangeArrowheads="1"/>
          </p:cNvSpPr>
          <p:nvPr/>
        </p:nvSpPr>
        <p:spPr bwMode="auto">
          <a:xfrm>
            <a:off x="8382000" y="3733800"/>
            <a:ext cx="457200" cy="1524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1" name="Oval 20"/>
          <p:cNvSpPr>
            <a:spLocks noChangeArrowheads="1"/>
          </p:cNvSpPr>
          <p:nvPr/>
        </p:nvSpPr>
        <p:spPr bwMode="auto">
          <a:xfrm>
            <a:off x="5867400" y="2895600"/>
            <a:ext cx="457200" cy="1524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Oval 21"/>
          <p:cNvSpPr>
            <a:spLocks noChangeArrowheads="1"/>
          </p:cNvSpPr>
          <p:nvPr/>
        </p:nvSpPr>
        <p:spPr bwMode="auto">
          <a:xfrm>
            <a:off x="7467600" y="2438400"/>
            <a:ext cx="457200" cy="1524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Oval 22"/>
          <p:cNvSpPr>
            <a:spLocks noChangeArrowheads="1"/>
          </p:cNvSpPr>
          <p:nvPr/>
        </p:nvSpPr>
        <p:spPr bwMode="auto">
          <a:xfrm>
            <a:off x="5486400" y="3962400"/>
            <a:ext cx="457200" cy="152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4" name="Oval 23"/>
          <p:cNvSpPr>
            <a:spLocks noChangeArrowheads="1"/>
          </p:cNvSpPr>
          <p:nvPr/>
        </p:nvSpPr>
        <p:spPr bwMode="auto">
          <a:xfrm>
            <a:off x="7391400" y="2743200"/>
            <a:ext cx="457200" cy="152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5" name="Oval 24"/>
          <p:cNvSpPr>
            <a:spLocks noChangeArrowheads="1"/>
          </p:cNvSpPr>
          <p:nvPr/>
        </p:nvSpPr>
        <p:spPr bwMode="auto">
          <a:xfrm>
            <a:off x="5638800" y="4648200"/>
            <a:ext cx="457200" cy="152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Oval 25"/>
          <p:cNvSpPr>
            <a:spLocks noChangeArrowheads="1"/>
          </p:cNvSpPr>
          <p:nvPr/>
        </p:nvSpPr>
        <p:spPr bwMode="auto">
          <a:xfrm>
            <a:off x="5638800" y="4267200"/>
            <a:ext cx="457200" cy="1524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Rectangle 26"/>
          <p:cNvSpPr>
            <a:spLocks noChangeArrowheads="1"/>
          </p:cNvSpPr>
          <p:nvPr/>
        </p:nvSpPr>
        <p:spPr bwMode="auto">
          <a:xfrm>
            <a:off x="5486400" y="3276600"/>
            <a:ext cx="544513" cy="461963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Cl</a:t>
            </a:r>
            <a:r>
              <a:rPr lang="en-US" sz="2400" baseline="30000">
                <a:latin typeface="Times New Roman" pitchFamily="18" charset="0"/>
              </a:rPr>
              <a:t>-</a:t>
            </a:r>
          </a:p>
        </p:txBody>
      </p:sp>
      <p:sp>
        <p:nvSpPr>
          <p:cNvPr id="77848" name="Rectangle 27"/>
          <p:cNvSpPr>
            <a:spLocks noChangeArrowheads="1"/>
          </p:cNvSpPr>
          <p:nvPr/>
        </p:nvSpPr>
        <p:spPr bwMode="auto">
          <a:xfrm>
            <a:off x="7010400" y="3200400"/>
            <a:ext cx="60960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Fe</a:t>
            </a:r>
            <a:r>
              <a:rPr lang="en-US" sz="24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77849" name="Rectangle 28"/>
          <p:cNvSpPr>
            <a:spLocks noChangeArrowheads="1"/>
          </p:cNvSpPr>
          <p:nvPr/>
        </p:nvSpPr>
        <p:spPr bwMode="auto">
          <a:xfrm>
            <a:off x="6248400" y="3810000"/>
            <a:ext cx="60960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Fe</a:t>
            </a:r>
            <a:r>
              <a:rPr lang="en-US" sz="24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77850" name="Oval 29"/>
          <p:cNvSpPr>
            <a:spLocks noChangeArrowheads="1"/>
          </p:cNvSpPr>
          <p:nvPr/>
        </p:nvSpPr>
        <p:spPr bwMode="auto">
          <a:xfrm>
            <a:off x="3962400" y="2819400"/>
            <a:ext cx="1066800" cy="838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1" name="Rectangle 30"/>
          <p:cNvSpPr>
            <a:spLocks noChangeArrowheads="1"/>
          </p:cNvSpPr>
          <p:nvPr/>
        </p:nvSpPr>
        <p:spPr bwMode="auto">
          <a:xfrm>
            <a:off x="6477000" y="2438400"/>
            <a:ext cx="733425" cy="461963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O</a:t>
            </a:r>
          </a:p>
        </p:txBody>
      </p:sp>
      <p:sp>
        <p:nvSpPr>
          <p:cNvPr id="77852" name="Rectangle 31"/>
          <p:cNvSpPr>
            <a:spLocks noChangeArrowheads="1"/>
          </p:cNvSpPr>
          <p:nvPr/>
        </p:nvSpPr>
        <p:spPr bwMode="auto">
          <a:xfrm>
            <a:off x="4191000" y="4267200"/>
            <a:ext cx="733425" cy="461963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O</a:t>
            </a:r>
          </a:p>
        </p:txBody>
      </p:sp>
      <p:sp>
        <p:nvSpPr>
          <p:cNvPr id="77853" name="Oval 32"/>
          <p:cNvSpPr>
            <a:spLocks noChangeArrowheads="1"/>
          </p:cNvSpPr>
          <p:nvPr/>
        </p:nvSpPr>
        <p:spPr bwMode="auto">
          <a:xfrm>
            <a:off x="4038600" y="4038600"/>
            <a:ext cx="1066800" cy="838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4" name="Rectangle 33"/>
          <p:cNvSpPr>
            <a:spLocks noChangeArrowheads="1"/>
          </p:cNvSpPr>
          <p:nvPr/>
        </p:nvSpPr>
        <p:spPr bwMode="auto">
          <a:xfrm>
            <a:off x="4267200" y="5257800"/>
            <a:ext cx="733425" cy="461963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O</a:t>
            </a:r>
          </a:p>
        </p:txBody>
      </p:sp>
      <p:sp>
        <p:nvSpPr>
          <p:cNvPr id="77855" name="Oval 34"/>
          <p:cNvSpPr>
            <a:spLocks noChangeArrowheads="1"/>
          </p:cNvSpPr>
          <p:nvPr/>
        </p:nvSpPr>
        <p:spPr bwMode="auto">
          <a:xfrm>
            <a:off x="4114800" y="5105400"/>
            <a:ext cx="1066800" cy="838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97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All Iodinated Contrasts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r>
              <a:rPr lang="en-US" sz="3500" dirty="0" smtClean="0">
                <a:latin typeface="Arial" charset="0"/>
                <a:cs typeface="Arial" charset="0"/>
              </a:rPr>
              <a:t>Iodine in its natural state is chemically reactive and can be toxic in the body</a:t>
            </a:r>
          </a:p>
          <a:p>
            <a:r>
              <a:rPr lang="en-US" sz="3500" dirty="0" smtClean="0">
                <a:latin typeface="Arial" charset="0"/>
                <a:cs typeface="Arial" charset="0"/>
              </a:rPr>
              <a:t>Both types of iodinated media contain additives (citrate, calcium disodium </a:t>
            </a:r>
            <a:r>
              <a:rPr lang="en-US" sz="3500" dirty="0" err="1" smtClean="0">
                <a:latin typeface="Arial" charset="0"/>
                <a:cs typeface="Arial" charset="0"/>
              </a:rPr>
              <a:t>edetate</a:t>
            </a:r>
            <a:r>
              <a:rPr lang="en-US" sz="3500" dirty="0" smtClean="0">
                <a:latin typeface="Arial" charset="0"/>
                <a:cs typeface="Arial" charset="0"/>
              </a:rPr>
              <a:t>)</a:t>
            </a:r>
          </a:p>
          <a:p>
            <a:r>
              <a:rPr lang="en-US" sz="3500" dirty="0" smtClean="0">
                <a:latin typeface="Arial" charset="0"/>
                <a:cs typeface="Arial" charset="0"/>
              </a:rPr>
              <a:t>Prevent iodine atoms from being removed from the contrast molecules</a:t>
            </a:r>
          </a:p>
        </p:txBody>
      </p:sp>
    </p:spTree>
    <p:extLst>
      <p:ext uri="{BB962C8B-B14F-4D97-AF65-F5344CB8AC3E}">
        <p14:creationId xmlns:p14="http://schemas.microsoft.com/office/powerpoint/2010/main" val="17996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Patient Assessment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82000" cy="4876800"/>
          </a:xfrm>
        </p:spPr>
        <p:txBody>
          <a:bodyPr/>
          <a:lstStyle/>
          <a:p>
            <a:r>
              <a:rPr lang="en-US" sz="3500" dirty="0" smtClean="0">
                <a:latin typeface="Arial" charset="0"/>
                <a:cs typeface="Arial" charset="0"/>
              </a:rPr>
              <a:t>Patient history must be taken for information pertinent to contrast injection and anything that may predict an allergic reaction</a:t>
            </a:r>
          </a:p>
          <a:p>
            <a:r>
              <a:rPr lang="en-US" sz="3500" dirty="0" smtClean="0">
                <a:latin typeface="Arial" charset="0"/>
                <a:cs typeface="Arial" charset="0"/>
              </a:rPr>
              <a:t>Prevention of serious adverse effects</a:t>
            </a:r>
          </a:p>
          <a:p>
            <a:r>
              <a:rPr lang="en-US" sz="3500" dirty="0" smtClean="0">
                <a:latin typeface="Arial" charset="0"/>
                <a:cs typeface="Arial" charset="0"/>
              </a:rPr>
              <a:t>Correct medical treatment must be initiated immediately in the event of a reaction</a:t>
            </a:r>
          </a:p>
        </p:txBody>
      </p:sp>
    </p:spTree>
    <p:extLst>
      <p:ext uri="{BB962C8B-B14F-4D97-AF65-F5344CB8AC3E}">
        <p14:creationId xmlns:p14="http://schemas.microsoft.com/office/powerpoint/2010/main" val="36000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Effects of Iodinated Contrast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382000" cy="5029200"/>
          </a:xfrm>
        </p:spPr>
        <p:txBody>
          <a:bodyPr/>
          <a:lstStyle/>
          <a:p>
            <a:r>
              <a:rPr lang="en-US" sz="3500" dirty="0" smtClean="0">
                <a:latin typeface="Arial" charset="0"/>
                <a:cs typeface="Arial" charset="0"/>
              </a:rPr>
              <a:t>General effects</a:t>
            </a:r>
          </a:p>
          <a:p>
            <a:pPr lvl="1"/>
            <a:r>
              <a:rPr lang="en-US" sz="3500" dirty="0" smtClean="0">
                <a:latin typeface="Arial" charset="0"/>
                <a:cs typeface="Arial" charset="0"/>
              </a:rPr>
              <a:t>HOCM show greater effects and adverse reactions</a:t>
            </a:r>
          </a:p>
          <a:p>
            <a:pPr lvl="1"/>
            <a:r>
              <a:rPr lang="en-US" sz="3500" dirty="0" smtClean="0">
                <a:latin typeface="Arial" charset="0"/>
                <a:cs typeface="Arial" charset="0"/>
              </a:rPr>
              <a:t>Viscosity is influenced by concentration and size of the molecule</a:t>
            </a:r>
          </a:p>
          <a:p>
            <a:pPr lvl="1"/>
            <a:r>
              <a:rPr lang="en-US" sz="3500" dirty="0" smtClean="0">
                <a:latin typeface="Arial" charset="0"/>
                <a:cs typeface="Arial" charset="0"/>
              </a:rPr>
              <a:t>Affects ability to inject</a:t>
            </a:r>
          </a:p>
        </p:txBody>
      </p:sp>
    </p:spTree>
    <p:extLst>
      <p:ext uri="{BB962C8B-B14F-4D97-AF65-F5344CB8AC3E}">
        <p14:creationId xmlns:p14="http://schemas.microsoft.com/office/powerpoint/2010/main" val="25501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Renal Effects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7848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500" smtClean="0">
                <a:latin typeface="Arial" charset="0"/>
                <a:cs typeface="Arial" charset="0"/>
              </a:rPr>
              <a:t>HOCM cause arteries of the kidneys to expand because of the osmotic effect</a:t>
            </a:r>
          </a:p>
          <a:p>
            <a:pPr>
              <a:lnSpc>
                <a:spcPct val="90000"/>
              </a:lnSpc>
            </a:pPr>
            <a:r>
              <a:rPr lang="en-US" sz="3500" smtClean="0">
                <a:latin typeface="Arial" charset="0"/>
                <a:cs typeface="Arial" charset="0"/>
              </a:rPr>
              <a:t>Expansion results in release of vasoconstrictors to constrict the renal arteries</a:t>
            </a:r>
          </a:p>
          <a:p>
            <a:pPr>
              <a:lnSpc>
                <a:spcPct val="90000"/>
              </a:lnSpc>
            </a:pPr>
            <a:r>
              <a:rPr lang="en-US" sz="3500" smtClean="0">
                <a:latin typeface="Arial" charset="0"/>
                <a:cs typeface="Arial" charset="0"/>
              </a:rPr>
              <a:t>End result is diminished blood supply to the kidneys</a:t>
            </a:r>
          </a:p>
        </p:txBody>
      </p:sp>
    </p:spTree>
    <p:extLst>
      <p:ext uri="{BB962C8B-B14F-4D97-AF65-F5344CB8AC3E}">
        <p14:creationId xmlns:p14="http://schemas.microsoft.com/office/powerpoint/2010/main" val="21083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Renal Effects (cont)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924800" cy="4876800"/>
          </a:xfrm>
        </p:spPr>
        <p:txBody>
          <a:bodyPr/>
          <a:lstStyle/>
          <a:p>
            <a:r>
              <a:rPr lang="en-US" sz="3500" dirty="0" smtClean="0">
                <a:latin typeface="Arial" charset="0"/>
                <a:cs typeface="Arial" charset="0"/>
              </a:rPr>
              <a:t>Osmotic effects presumed to increase the amount of molecular substances reabsorbed by the renal tubules</a:t>
            </a:r>
          </a:p>
          <a:p>
            <a:r>
              <a:rPr lang="en-US" sz="3500" dirty="0" smtClean="0">
                <a:latin typeface="Arial" charset="0"/>
                <a:cs typeface="Arial" charset="0"/>
              </a:rPr>
              <a:t>Osmotic diuresis and dehydration</a:t>
            </a:r>
          </a:p>
          <a:p>
            <a:r>
              <a:rPr lang="en-US" sz="3500" dirty="0" smtClean="0">
                <a:latin typeface="Arial" charset="0"/>
                <a:cs typeface="Arial" charset="0"/>
              </a:rPr>
              <a:t>BUN and creatinine are good indicators for possible contrast media-induced renal effects</a:t>
            </a:r>
          </a:p>
        </p:txBody>
      </p:sp>
    </p:spTree>
    <p:extLst>
      <p:ext uri="{BB962C8B-B14F-4D97-AF65-F5344CB8AC3E}">
        <p14:creationId xmlns:p14="http://schemas.microsoft.com/office/powerpoint/2010/main" val="397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Kidney_Nephron_cIvyRo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76433"/>
            <a:ext cx="9028308" cy="509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Text Box 3"/>
          <p:cNvSpPr txBox="1">
            <a:spLocks noChangeArrowheads="1"/>
          </p:cNvSpPr>
          <p:nvPr/>
        </p:nvSpPr>
        <p:spPr bwMode="auto">
          <a:xfrm>
            <a:off x="838200" y="6019800"/>
            <a:ext cx="7658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http://www.ivy-rose.co.uk/Topics/Urinary_System_Nephron_Diagram.htm</a:t>
            </a:r>
          </a:p>
        </p:txBody>
      </p:sp>
    </p:spTree>
    <p:extLst>
      <p:ext uri="{BB962C8B-B14F-4D97-AF65-F5344CB8AC3E}">
        <p14:creationId xmlns:p14="http://schemas.microsoft.com/office/powerpoint/2010/main" val="16703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sz="4800" dirty="0"/>
              <a:t>Collimation</a:t>
            </a: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5029200" cy="44958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600" u="sng" dirty="0"/>
              <a:t>Principle method to reduce patient dose</a:t>
            </a:r>
          </a:p>
          <a:p>
            <a:r>
              <a:rPr lang="en-US" sz="3600" dirty="0"/>
              <a:t>Image will NOT be brighter if collimation is open wider</a:t>
            </a:r>
          </a:p>
          <a:p>
            <a:endParaRPr lang="en-US" sz="3600" dirty="0"/>
          </a:p>
        </p:txBody>
      </p:sp>
      <p:graphicFrame>
        <p:nvGraphicFramePr>
          <p:cNvPr id="16388" name="Object 4"/>
          <p:cNvGraphicFramePr>
            <a:graphicFrameLocks/>
          </p:cNvGraphicFramePr>
          <p:nvPr/>
        </p:nvGraphicFramePr>
        <p:xfrm>
          <a:off x="5214938" y="1981200"/>
          <a:ext cx="40386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lip" r:id="rId4" imgW="4038480" imgH="4343040" progId="">
                  <p:embed/>
                </p:oleObj>
              </mc:Choice>
              <mc:Fallback>
                <p:oleObj name="Clip" r:id="rId4" imgW="4038480" imgH="434304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1981200"/>
                        <a:ext cx="40386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9" name="Picture 5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2438400"/>
            <a:ext cx="32766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9930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Patient Reactions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 smtClean="0">
                <a:latin typeface="Arial" charset="0"/>
                <a:cs typeface="Arial" charset="0"/>
              </a:rPr>
              <a:t>Expected side effects</a:t>
            </a:r>
          </a:p>
          <a:p>
            <a:r>
              <a:rPr lang="en-US" sz="3500" dirty="0" smtClean="0">
                <a:latin typeface="Arial" charset="0"/>
                <a:cs typeface="Arial" charset="0"/>
              </a:rPr>
              <a:t>Mild (minor)</a:t>
            </a:r>
          </a:p>
          <a:p>
            <a:r>
              <a:rPr lang="en-US" sz="3500" dirty="0" smtClean="0">
                <a:latin typeface="Arial" charset="0"/>
                <a:cs typeface="Arial" charset="0"/>
              </a:rPr>
              <a:t>Moderate</a:t>
            </a:r>
          </a:p>
          <a:p>
            <a:r>
              <a:rPr lang="en-US" sz="3500" dirty="0" smtClean="0">
                <a:latin typeface="Arial" charset="0"/>
                <a:cs typeface="Arial" charset="0"/>
              </a:rPr>
              <a:t>Severe</a:t>
            </a:r>
          </a:p>
          <a:p>
            <a:r>
              <a:rPr lang="en-US" sz="3500" dirty="0" smtClean="0">
                <a:latin typeface="Arial" charset="0"/>
                <a:cs typeface="Arial" charset="0"/>
              </a:rPr>
              <a:t>Vasovagal </a:t>
            </a:r>
          </a:p>
        </p:txBody>
      </p:sp>
    </p:spTree>
    <p:extLst>
      <p:ext uri="{BB962C8B-B14F-4D97-AF65-F5344CB8AC3E}">
        <p14:creationId xmlns:p14="http://schemas.microsoft.com/office/powerpoint/2010/main" val="24630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Expected Side Effects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500" smtClean="0">
                <a:latin typeface="Arial" charset="0"/>
                <a:cs typeface="Arial" charset="0"/>
              </a:rPr>
              <a:t>A feeling of flushing or warmth</a:t>
            </a:r>
          </a:p>
          <a:p>
            <a:r>
              <a:rPr lang="en-US" sz="3500" smtClean="0">
                <a:latin typeface="Arial" charset="0"/>
                <a:cs typeface="Arial" charset="0"/>
              </a:rPr>
              <a:t>Nausea and / or vomiting</a:t>
            </a:r>
          </a:p>
          <a:p>
            <a:r>
              <a:rPr lang="en-US" sz="3500" smtClean="0">
                <a:latin typeface="Arial" charset="0"/>
                <a:cs typeface="Arial" charset="0"/>
              </a:rPr>
              <a:t>Headache</a:t>
            </a:r>
          </a:p>
          <a:p>
            <a:r>
              <a:rPr lang="en-US" sz="3500" smtClean="0">
                <a:latin typeface="Arial" charset="0"/>
                <a:cs typeface="Arial" charset="0"/>
              </a:rPr>
              <a:t>Pain at the injection site</a:t>
            </a:r>
          </a:p>
          <a:p>
            <a:pPr lvl="1"/>
            <a:r>
              <a:rPr lang="en-US" sz="3500" smtClean="0">
                <a:latin typeface="Arial" charset="0"/>
                <a:cs typeface="Arial" charset="0"/>
              </a:rPr>
              <a:t>Check for extravasation</a:t>
            </a:r>
          </a:p>
          <a:p>
            <a:r>
              <a:rPr lang="en-US" sz="3500" smtClean="0">
                <a:latin typeface="Arial" charset="0"/>
                <a:cs typeface="Arial" charset="0"/>
              </a:rPr>
              <a:t>Altered taste, may be metallic</a:t>
            </a:r>
          </a:p>
        </p:txBody>
      </p:sp>
    </p:spTree>
    <p:extLst>
      <p:ext uri="{BB962C8B-B14F-4D97-AF65-F5344CB8AC3E}">
        <p14:creationId xmlns:p14="http://schemas.microsoft.com/office/powerpoint/2010/main" val="389762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Mild Adverse Reaction 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382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500" dirty="0" smtClean="0">
                <a:latin typeface="Arial" charset="0"/>
                <a:cs typeface="Arial" charset="0"/>
              </a:rPr>
              <a:t>Nausea / vomiting</a:t>
            </a:r>
          </a:p>
          <a:p>
            <a:pPr>
              <a:lnSpc>
                <a:spcPct val="90000"/>
              </a:lnSpc>
            </a:pPr>
            <a:r>
              <a:rPr lang="en-US" sz="3500" dirty="0" smtClean="0">
                <a:latin typeface="Arial" charset="0"/>
                <a:cs typeface="Arial" charset="0"/>
              </a:rPr>
              <a:t>Cough</a:t>
            </a:r>
          </a:p>
          <a:p>
            <a:pPr>
              <a:lnSpc>
                <a:spcPct val="90000"/>
              </a:lnSpc>
            </a:pPr>
            <a:r>
              <a:rPr lang="en-US" sz="3500" dirty="0" smtClean="0">
                <a:latin typeface="Arial" charset="0"/>
                <a:cs typeface="Arial" charset="0"/>
              </a:rPr>
              <a:t>Feeling of warmth</a:t>
            </a:r>
          </a:p>
          <a:p>
            <a:pPr>
              <a:lnSpc>
                <a:spcPct val="90000"/>
              </a:lnSpc>
            </a:pPr>
            <a:r>
              <a:rPr lang="en-US" sz="3500" dirty="0" smtClean="0">
                <a:latin typeface="Arial" charset="0"/>
                <a:cs typeface="Arial" charset="0"/>
              </a:rPr>
              <a:t>Headache </a:t>
            </a:r>
          </a:p>
          <a:p>
            <a:pPr>
              <a:lnSpc>
                <a:spcPct val="90000"/>
              </a:lnSpc>
            </a:pPr>
            <a:r>
              <a:rPr lang="en-US" sz="3500" dirty="0" smtClean="0">
                <a:latin typeface="Arial" charset="0"/>
                <a:cs typeface="Arial" charset="0"/>
              </a:rPr>
              <a:t>Dizziness</a:t>
            </a:r>
          </a:p>
          <a:p>
            <a:pPr>
              <a:lnSpc>
                <a:spcPct val="90000"/>
              </a:lnSpc>
            </a:pPr>
            <a:r>
              <a:rPr lang="en-US" sz="3500" dirty="0" smtClean="0">
                <a:latin typeface="Arial" charset="0"/>
                <a:cs typeface="Arial" charset="0"/>
              </a:rPr>
              <a:t>Shaking</a:t>
            </a:r>
          </a:p>
          <a:p>
            <a:pPr>
              <a:lnSpc>
                <a:spcPct val="90000"/>
              </a:lnSpc>
            </a:pPr>
            <a:r>
              <a:rPr lang="en-US" sz="3500" dirty="0" smtClean="0">
                <a:latin typeface="Arial" charset="0"/>
                <a:cs typeface="Arial" charset="0"/>
              </a:rPr>
              <a:t>Itching</a:t>
            </a:r>
          </a:p>
          <a:p>
            <a:pPr>
              <a:lnSpc>
                <a:spcPct val="90000"/>
              </a:lnSpc>
            </a:pPr>
            <a:r>
              <a:rPr lang="en-US" sz="3500" dirty="0" smtClean="0">
                <a:latin typeface="Arial" charset="0"/>
                <a:cs typeface="Arial" charset="0"/>
              </a:rPr>
              <a:t>Pallor </a:t>
            </a:r>
          </a:p>
        </p:txBody>
      </p:sp>
    </p:spTree>
    <p:extLst>
      <p:ext uri="{BB962C8B-B14F-4D97-AF65-F5344CB8AC3E}">
        <p14:creationId xmlns:p14="http://schemas.microsoft.com/office/powerpoint/2010/main" val="75927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Moderate Adverse Reaction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382000" cy="4602163"/>
          </a:xfrm>
        </p:spPr>
        <p:txBody>
          <a:bodyPr/>
          <a:lstStyle/>
          <a:p>
            <a:r>
              <a:rPr lang="en-US" sz="3500" dirty="0" err="1" smtClean="0">
                <a:latin typeface="Arial" charset="0"/>
                <a:cs typeface="Arial" charset="0"/>
              </a:rPr>
              <a:t>Tachy</a:t>
            </a:r>
            <a:r>
              <a:rPr lang="en-US" sz="3500" dirty="0" smtClean="0">
                <a:latin typeface="Arial" charset="0"/>
                <a:cs typeface="Arial" charset="0"/>
              </a:rPr>
              <a:t>- or bradycardia</a:t>
            </a:r>
          </a:p>
          <a:p>
            <a:r>
              <a:rPr lang="en-US" sz="3500" dirty="0" smtClean="0">
                <a:latin typeface="Arial" charset="0"/>
                <a:cs typeface="Arial" charset="0"/>
              </a:rPr>
              <a:t>Hyper- or hypotension</a:t>
            </a:r>
          </a:p>
          <a:p>
            <a:r>
              <a:rPr lang="en-US" sz="3500" dirty="0" smtClean="0">
                <a:latin typeface="Arial" charset="0"/>
                <a:cs typeface="Arial" charset="0"/>
              </a:rPr>
              <a:t>Dyspnea</a:t>
            </a:r>
          </a:p>
          <a:p>
            <a:r>
              <a:rPr lang="en-US" sz="3500" dirty="0" err="1" smtClean="0">
                <a:latin typeface="Arial" charset="0"/>
                <a:cs typeface="Arial" charset="0"/>
              </a:rPr>
              <a:t>Bronchspasm</a:t>
            </a:r>
            <a:r>
              <a:rPr lang="en-US" sz="3500" dirty="0" smtClean="0">
                <a:latin typeface="Arial" charset="0"/>
                <a:cs typeface="Arial" charset="0"/>
              </a:rPr>
              <a:t> or wheezing</a:t>
            </a:r>
          </a:p>
          <a:p>
            <a:r>
              <a:rPr lang="en-US" sz="3500" dirty="0" smtClean="0">
                <a:latin typeface="Arial" charset="0"/>
                <a:cs typeface="Arial" charset="0"/>
              </a:rPr>
              <a:t>Patient complaint of feeling of throat closing (laryngeal edema)</a:t>
            </a:r>
          </a:p>
        </p:txBody>
      </p:sp>
    </p:spTree>
    <p:extLst>
      <p:ext uri="{BB962C8B-B14F-4D97-AF65-F5344CB8AC3E}">
        <p14:creationId xmlns:p14="http://schemas.microsoft.com/office/powerpoint/2010/main" val="383183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Severe Anaphylactic Reaction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 smtClean="0">
                <a:latin typeface="Arial" charset="0"/>
                <a:cs typeface="Arial" charset="0"/>
              </a:rPr>
              <a:t>Dyspnea related to laryngeal edema</a:t>
            </a:r>
          </a:p>
          <a:p>
            <a:r>
              <a:rPr lang="en-US" sz="3500" dirty="0" smtClean="0">
                <a:latin typeface="Arial" charset="0"/>
                <a:cs typeface="Arial" charset="0"/>
              </a:rPr>
              <a:t>Hypotension</a:t>
            </a:r>
          </a:p>
          <a:p>
            <a:r>
              <a:rPr lang="en-US" sz="3500" dirty="0" smtClean="0">
                <a:latin typeface="Arial" charset="0"/>
                <a:cs typeface="Arial" charset="0"/>
              </a:rPr>
              <a:t>Seizures</a:t>
            </a:r>
          </a:p>
          <a:p>
            <a:r>
              <a:rPr lang="en-US" sz="3500" dirty="0" smtClean="0">
                <a:latin typeface="Arial" charset="0"/>
                <a:cs typeface="Arial" charset="0"/>
              </a:rPr>
              <a:t>Cardiac </a:t>
            </a:r>
            <a:r>
              <a:rPr lang="en-US" sz="3500" dirty="0" err="1" smtClean="0">
                <a:latin typeface="Arial" charset="0"/>
                <a:cs typeface="Arial" charset="0"/>
              </a:rPr>
              <a:t>arrythmia</a:t>
            </a:r>
            <a:endParaRPr lang="en-US" sz="3500" dirty="0" smtClean="0">
              <a:latin typeface="Arial" charset="0"/>
              <a:cs typeface="Arial" charset="0"/>
            </a:endParaRPr>
          </a:p>
          <a:p>
            <a:r>
              <a:rPr lang="en-US" sz="3500" dirty="0" smtClean="0">
                <a:latin typeface="Arial" charset="0"/>
                <a:cs typeface="Arial" charset="0"/>
              </a:rPr>
              <a:t>Lack of patient response</a:t>
            </a:r>
          </a:p>
          <a:p>
            <a:r>
              <a:rPr lang="en-US" sz="3500" dirty="0" smtClean="0">
                <a:latin typeface="Arial" charset="0"/>
                <a:cs typeface="Arial" charset="0"/>
              </a:rPr>
              <a:t>Cardiac / respiratory arrest</a:t>
            </a:r>
          </a:p>
        </p:txBody>
      </p:sp>
    </p:spTree>
    <p:extLst>
      <p:ext uri="{BB962C8B-B14F-4D97-AF65-F5344CB8AC3E}">
        <p14:creationId xmlns:p14="http://schemas.microsoft.com/office/powerpoint/2010/main" val="34219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Vasovagal Response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45820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400" dirty="0" smtClean="0">
                <a:latin typeface="Arial" charset="0"/>
                <a:cs typeface="Arial" charset="0"/>
              </a:rPr>
              <a:t>Reaction to the procedure itself than the contrast</a:t>
            </a:r>
          </a:p>
          <a:p>
            <a:pPr>
              <a:lnSpc>
                <a:spcPct val="90000"/>
              </a:lnSpc>
            </a:pPr>
            <a:r>
              <a:rPr lang="en-US" sz="3400" dirty="0" smtClean="0">
                <a:latin typeface="Arial" charset="0"/>
                <a:cs typeface="Arial" charset="0"/>
              </a:rPr>
              <a:t>Due to high anxiety on the part of the patient</a:t>
            </a:r>
          </a:p>
          <a:p>
            <a:pPr>
              <a:lnSpc>
                <a:spcPct val="90000"/>
              </a:lnSpc>
            </a:pPr>
            <a:r>
              <a:rPr lang="en-US" sz="3400" dirty="0" smtClean="0">
                <a:latin typeface="Arial" charset="0"/>
                <a:cs typeface="Arial" charset="0"/>
              </a:rPr>
              <a:t>Pallor (paleness), cold sweats, rapid pulse, syncope (or complaining of feeling faint), bradycardia, hypotension</a:t>
            </a:r>
          </a:p>
          <a:p>
            <a:pPr>
              <a:lnSpc>
                <a:spcPct val="90000"/>
              </a:lnSpc>
            </a:pPr>
            <a:r>
              <a:rPr lang="en-US" sz="3400" dirty="0" smtClean="0">
                <a:latin typeface="Arial" charset="0"/>
                <a:cs typeface="Arial" charset="0"/>
              </a:rPr>
              <a:t>Stop contrast, place patient flat or in </a:t>
            </a:r>
            <a:r>
              <a:rPr lang="en-US" sz="3400" dirty="0" err="1" smtClean="0">
                <a:latin typeface="Arial" charset="0"/>
                <a:cs typeface="Arial" charset="0"/>
              </a:rPr>
              <a:t>Trendelenberg</a:t>
            </a:r>
            <a:r>
              <a:rPr lang="en-US" sz="3400" dirty="0" smtClean="0">
                <a:latin typeface="Arial" charset="0"/>
                <a:cs typeface="Arial" charset="0"/>
              </a:rPr>
              <a:t> position, notify supervising physician, stay with the patient</a:t>
            </a:r>
          </a:p>
        </p:txBody>
      </p:sp>
    </p:spTree>
    <p:extLst>
      <p:ext uri="{BB962C8B-B14F-4D97-AF65-F5344CB8AC3E}">
        <p14:creationId xmlns:p14="http://schemas.microsoft.com/office/powerpoint/2010/main" val="275414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Your Role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86800" cy="5181600"/>
          </a:xfrm>
        </p:spPr>
        <p:txBody>
          <a:bodyPr/>
          <a:lstStyle/>
          <a:p>
            <a:r>
              <a:rPr lang="en-US" sz="3500" dirty="0" smtClean="0">
                <a:latin typeface="Arial" charset="0"/>
                <a:cs typeface="Arial" charset="0"/>
              </a:rPr>
              <a:t>Responsibility of patient comfort throughout the duration of the procedure</a:t>
            </a:r>
          </a:p>
          <a:p>
            <a:r>
              <a:rPr lang="en-US" sz="3500" dirty="0" smtClean="0">
                <a:latin typeface="Arial" charset="0"/>
                <a:cs typeface="Arial" charset="0"/>
              </a:rPr>
              <a:t>Identify signs and symptoms of adverse reactions</a:t>
            </a:r>
          </a:p>
          <a:p>
            <a:r>
              <a:rPr lang="en-US" sz="3500" dirty="0" smtClean="0">
                <a:latin typeface="Arial" charset="0"/>
                <a:cs typeface="Arial" charset="0"/>
              </a:rPr>
              <a:t>Obtain a thorough patient history that can indicate contrast media contraindications or increased possibility of adverse reactions</a:t>
            </a:r>
          </a:p>
        </p:txBody>
      </p:sp>
    </p:spTree>
    <p:extLst>
      <p:ext uri="{BB962C8B-B14F-4D97-AF65-F5344CB8AC3E}">
        <p14:creationId xmlns:p14="http://schemas.microsoft.com/office/powerpoint/2010/main" val="21062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143000"/>
          </a:xfrm>
          <a:noFill/>
          <a:ln/>
        </p:spPr>
        <p:txBody>
          <a:bodyPr lIns="92075" tIns="46038" rIns="92075" bIns="46038" anchor="ctr"/>
          <a:lstStyle/>
          <a:p>
            <a:r>
              <a:rPr lang="en-US" sz="4800" dirty="0"/>
              <a:t>Collimation and Title 17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6019800" cy="44196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3500" dirty="0"/>
              <a:t>With </a:t>
            </a:r>
            <a:r>
              <a:rPr lang="en-US" sz="3500" u="sng" dirty="0"/>
              <a:t>automatic collimating devices</a:t>
            </a:r>
            <a:r>
              <a:rPr lang="en-US" sz="3500" dirty="0"/>
              <a:t> on a fluoroscopic unit, an unexposed border must be visible at </a:t>
            </a:r>
            <a:r>
              <a:rPr lang="en-US" sz="3500" u="sng" dirty="0"/>
              <a:t>all heights above the table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With manual collimation: </a:t>
            </a:r>
            <a:r>
              <a:rPr lang="en-US" sz="3500" u="sng" dirty="0"/>
              <a:t>14 inches above table</a:t>
            </a:r>
          </a:p>
        </p:txBody>
      </p:sp>
      <p:pic>
        <p:nvPicPr>
          <p:cNvPr id="18436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667000"/>
            <a:ext cx="2590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558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sz="4800"/>
              <a:t>Filtration </a:t>
            </a:r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5257800" cy="42672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600" dirty="0"/>
              <a:t>Hardens the beam</a:t>
            </a:r>
          </a:p>
          <a:p>
            <a:pPr>
              <a:buFontTx/>
              <a:buNone/>
            </a:pPr>
            <a:endParaRPr lang="en-US" sz="3600" dirty="0"/>
          </a:p>
          <a:p>
            <a:r>
              <a:rPr lang="en-US" sz="3600" dirty="0"/>
              <a:t>Inherent = 0.5mm AL</a:t>
            </a:r>
          </a:p>
          <a:p>
            <a:r>
              <a:rPr lang="en-US" sz="3600" dirty="0"/>
              <a:t>Added =  2.0mm AL</a:t>
            </a:r>
          </a:p>
          <a:p>
            <a:r>
              <a:rPr lang="en-US" sz="3600" dirty="0"/>
              <a:t>Total </a:t>
            </a:r>
            <a:r>
              <a:rPr lang="en-US" sz="3600" b="1" i="1" u="sng" dirty="0"/>
              <a:t>minimum </a:t>
            </a:r>
            <a:r>
              <a:rPr lang="en-US" sz="3600" dirty="0"/>
              <a:t>filtration is 2.5 mm/AL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5791200" y="2971800"/>
            <a:ext cx="1143000" cy="152400"/>
          </a:xfrm>
          <a:prstGeom prst="rightArrow">
            <a:avLst>
              <a:gd name="adj1" fmla="val 50000"/>
              <a:gd name="adj2" fmla="val 18861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5791200" y="3276600"/>
            <a:ext cx="1143000" cy="152400"/>
          </a:xfrm>
          <a:prstGeom prst="rightArrow">
            <a:avLst>
              <a:gd name="adj1" fmla="val 50000"/>
              <a:gd name="adj2" fmla="val 18861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5791200" y="3581400"/>
            <a:ext cx="1143000" cy="152400"/>
          </a:xfrm>
          <a:prstGeom prst="rightArrow">
            <a:avLst>
              <a:gd name="adj1" fmla="val 50000"/>
              <a:gd name="adj2" fmla="val 188611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5791200" y="3810000"/>
            <a:ext cx="1143000" cy="152400"/>
          </a:xfrm>
          <a:prstGeom prst="rightArrow">
            <a:avLst>
              <a:gd name="adj1" fmla="val 50000"/>
              <a:gd name="adj2" fmla="val 188611"/>
            </a:avLst>
          </a:prstGeom>
          <a:solidFill>
            <a:srgbClr val="33CC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5791200" y="4114800"/>
            <a:ext cx="1143000" cy="152400"/>
          </a:xfrm>
          <a:prstGeom prst="rightArrow">
            <a:avLst>
              <a:gd name="adj1" fmla="val 50000"/>
              <a:gd name="adj2" fmla="val 188611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5791200" y="4419600"/>
            <a:ext cx="1143000" cy="152400"/>
          </a:xfrm>
          <a:prstGeom prst="rightArrow">
            <a:avLst>
              <a:gd name="adj1" fmla="val 50000"/>
              <a:gd name="adj2" fmla="val 188611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7162800" y="2362200"/>
            <a:ext cx="152400" cy="3200400"/>
          </a:xfrm>
          <a:prstGeom prst="rect">
            <a:avLst/>
          </a:prstGeom>
          <a:solidFill>
            <a:srgbClr val="B2B2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5791200" y="5029200"/>
            <a:ext cx="1143000" cy="152400"/>
          </a:xfrm>
          <a:prstGeom prst="rightArrow">
            <a:avLst>
              <a:gd name="adj1" fmla="val 50000"/>
              <a:gd name="adj2" fmla="val 18861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5791200" y="4724400"/>
            <a:ext cx="1143000" cy="152400"/>
          </a:xfrm>
          <a:prstGeom prst="rightArrow">
            <a:avLst>
              <a:gd name="adj1" fmla="val 50000"/>
              <a:gd name="adj2" fmla="val 188611"/>
            </a:avLst>
          </a:prstGeom>
          <a:solidFill>
            <a:srgbClr val="99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>
            <a:off x="7696200" y="3124200"/>
            <a:ext cx="1143000" cy="152400"/>
          </a:xfrm>
          <a:prstGeom prst="rightArrow">
            <a:avLst>
              <a:gd name="adj1" fmla="val 50000"/>
              <a:gd name="adj2" fmla="val 18861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7696200" y="3581400"/>
            <a:ext cx="1143000" cy="152400"/>
          </a:xfrm>
          <a:prstGeom prst="rightArrow">
            <a:avLst>
              <a:gd name="adj1" fmla="val 50000"/>
              <a:gd name="adj2" fmla="val 18861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7696200" y="3962400"/>
            <a:ext cx="1143000" cy="152400"/>
          </a:xfrm>
          <a:prstGeom prst="rightArrow">
            <a:avLst>
              <a:gd name="adj1" fmla="val 50000"/>
              <a:gd name="adj2" fmla="val 18861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20496" name="AutoShape 16"/>
          <p:cNvSpPr>
            <a:spLocks noChangeArrowheads="1"/>
          </p:cNvSpPr>
          <p:nvPr/>
        </p:nvSpPr>
        <p:spPr bwMode="auto">
          <a:xfrm>
            <a:off x="7696200" y="4419600"/>
            <a:ext cx="1143000" cy="152400"/>
          </a:xfrm>
          <a:prstGeom prst="rightArrow">
            <a:avLst>
              <a:gd name="adj1" fmla="val 50000"/>
              <a:gd name="adj2" fmla="val 18861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7696200" y="4876800"/>
            <a:ext cx="1143000" cy="152400"/>
          </a:xfrm>
          <a:prstGeom prst="rightArrow">
            <a:avLst>
              <a:gd name="adj1" fmla="val 50000"/>
              <a:gd name="adj2" fmla="val 18861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500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1921</Words>
  <Application>Microsoft Office PowerPoint</Application>
  <PresentationFormat>On-screen Show (4:3)</PresentationFormat>
  <Paragraphs>461</Paragraphs>
  <Slides>76</Slides>
  <Notes>76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8" baseType="lpstr">
      <vt:lpstr>1_Office Theme</vt:lpstr>
      <vt:lpstr>Clip</vt:lpstr>
      <vt:lpstr>Fluoroscopy Operation and Safety: Influence on Patient Dose</vt:lpstr>
      <vt:lpstr>Fluoroscopy</vt:lpstr>
      <vt:lpstr>PowerPoint Presentation</vt:lpstr>
      <vt:lpstr>Standard X-Ray Tube</vt:lpstr>
      <vt:lpstr>Milliamperage (mA)</vt:lpstr>
      <vt:lpstr>Kilovoltage Peak (kVp)</vt:lpstr>
      <vt:lpstr>Collimation</vt:lpstr>
      <vt:lpstr>Collimation and Title 17</vt:lpstr>
      <vt:lpstr>Filtration </vt:lpstr>
      <vt:lpstr>Source to Table Top Distance (STTD)</vt:lpstr>
      <vt:lpstr>Object to Image Distance</vt:lpstr>
      <vt:lpstr>PowerPoint Presentation</vt:lpstr>
      <vt:lpstr>Low Absorption Table Tops</vt:lpstr>
      <vt:lpstr>Exposure Switch</vt:lpstr>
      <vt:lpstr>Primary Protective Barrier</vt:lpstr>
      <vt:lpstr>Bucky Slot Cover</vt:lpstr>
      <vt:lpstr>Protective Drapes</vt:lpstr>
      <vt:lpstr>Exposure Time</vt:lpstr>
      <vt:lpstr>Exposure Rates</vt:lpstr>
      <vt:lpstr>Reset Timer</vt:lpstr>
      <vt:lpstr>Illumination (Room)</vt:lpstr>
      <vt:lpstr>Quantum Mottle</vt:lpstr>
      <vt:lpstr>Resolution</vt:lpstr>
      <vt:lpstr>Contrast</vt:lpstr>
      <vt:lpstr>Contrast</vt:lpstr>
      <vt:lpstr>Distortion </vt:lpstr>
      <vt:lpstr>Vignetting</vt:lpstr>
      <vt:lpstr>Cameras &amp; Lag</vt:lpstr>
      <vt:lpstr>Synchronization of Coupled Device</vt:lpstr>
      <vt:lpstr>PowerPoint Presentation</vt:lpstr>
      <vt:lpstr>Framing (Pulse) Frequency</vt:lpstr>
      <vt:lpstr>PowerPoint Presentation</vt:lpstr>
      <vt:lpstr>PowerPoint Presentation</vt:lpstr>
      <vt:lpstr>PowerPoint Presentation</vt:lpstr>
      <vt:lpstr>PowerPoint Presentation</vt:lpstr>
      <vt:lpstr>F Number</vt:lpstr>
      <vt:lpstr>Recording Devices</vt:lpstr>
      <vt:lpstr>Gonadal Shielding</vt:lpstr>
      <vt:lpstr>Grids</vt:lpstr>
      <vt:lpstr>Body Habitus</vt:lpstr>
      <vt:lpstr>Scatter and Absorption</vt:lpstr>
      <vt:lpstr>X-Ray Generators</vt:lpstr>
      <vt:lpstr>Contrast Media</vt:lpstr>
      <vt:lpstr>Contrast Media</vt:lpstr>
      <vt:lpstr>Contrast Media (cont)</vt:lpstr>
      <vt:lpstr>BaSO4</vt:lpstr>
      <vt:lpstr>Barium Preparation</vt:lpstr>
      <vt:lpstr>PowerPoint Presentation</vt:lpstr>
      <vt:lpstr>PowerPoint Presentation</vt:lpstr>
      <vt:lpstr>Iodinated Contrast</vt:lpstr>
      <vt:lpstr>PowerPoint Presentation</vt:lpstr>
      <vt:lpstr>PowerPoint Presentation</vt:lpstr>
      <vt:lpstr>PowerPoint Presentation</vt:lpstr>
      <vt:lpstr>PowerPoint Presentation</vt:lpstr>
      <vt:lpstr>Ionic Media</vt:lpstr>
      <vt:lpstr>Ionic Media</vt:lpstr>
      <vt:lpstr>Ionic Media (cont)</vt:lpstr>
      <vt:lpstr>Electrolytes</vt:lpstr>
      <vt:lpstr>Effects of Hypertonic Contrast Media</vt:lpstr>
      <vt:lpstr>PowerPoint Presentation</vt:lpstr>
      <vt:lpstr>Non-ionic Media</vt:lpstr>
      <vt:lpstr>Non-ionic Media (cont)</vt:lpstr>
      <vt:lpstr>Effects with Non-Ionic Contrast Media</vt:lpstr>
      <vt:lpstr>All Iodinated Contrasts</vt:lpstr>
      <vt:lpstr>Patient Assessment</vt:lpstr>
      <vt:lpstr>Effects of Iodinated Contrast</vt:lpstr>
      <vt:lpstr>Renal Effects</vt:lpstr>
      <vt:lpstr>Renal Effects (cont)</vt:lpstr>
      <vt:lpstr>PowerPoint Presentation</vt:lpstr>
      <vt:lpstr>Patient Reactions</vt:lpstr>
      <vt:lpstr>Expected Side Effects</vt:lpstr>
      <vt:lpstr>Mild Adverse Reaction </vt:lpstr>
      <vt:lpstr>Moderate Adverse Reaction</vt:lpstr>
      <vt:lpstr>Severe Anaphylactic Reaction</vt:lpstr>
      <vt:lpstr>Vasovagal Response</vt:lpstr>
      <vt:lpstr>Your Role</vt:lpstr>
    </vt:vector>
  </TitlesOfParts>
  <Company>Kaiser Permanente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Fluoroscopy Operation and Safety, Part 2</dc:title>
  <dc:creator>Kelly Angel</dc:creator>
  <cp:lastModifiedBy>Kelly Angel</cp:lastModifiedBy>
  <cp:revision>14</cp:revision>
  <cp:lastPrinted>2015-02-11T16:49:08Z</cp:lastPrinted>
  <dcterms:created xsi:type="dcterms:W3CDTF">2014-11-20T21:01:55Z</dcterms:created>
  <dcterms:modified xsi:type="dcterms:W3CDTF">2015-02-11T17:00:11Z</dcterms:modified>
</cp:coreProperties>
</file>