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1" r:id="rId5"/>
    <p:sldId id="259" r:id="rId6"/>
    <p:sldId id="277" r:id="rId7"/>
    <p:sldId id="260" r:id="rId8"/>
    <p:sldId id="262" r:id="rId9"/>
    <p:sldId id="279" r:id="rId10"/>
    <p:sldId id="263" r:id="rId11"/>
    <p:sldId id="264" r:id="rId12"/>
    <p:sldId id="280" r:id="rId13"/>
    <p:sldId id="265" r:id="rId14"/>
    <p:sldId id="281" r:id="rId15"/>
    <p:sldId id="266" r:id="rId16"/>
    <p:sldId id="282" r:id="rId17"/>
    <p:sldId id="297" r:id="rId18"/>
    <p:sldId id="298" r:id="rId19"/>
    <p:sldId id="299" r:id="rId20"/>
    <p:sldId id="278" r:id="rId21"/>
    <p:sldId id="267" r:id="rId22"/>
    <p:sldId id="283" r:id="rId23"/>
    <p:sldId id="268" r:id="rId24"/>
    <p:sldId id="284" r:id="rId25"/>
    <p:sldId id="269" r:id="rId26"/>
    <p:sldId id="289" r:id="rId27"/>
    <p:sldId id="291" r:id="rId28"/>
    <p:sldId id="286" r:id="rId29"/>
    <p:sldId id="292" r:id="rId30"/>
    <p:sldId id="287" r:id="rId31"/>
    <p:sldId id="293" r:id="rId32"/>
    <p:sldId id="288" r:id="rId33"/>
    <p:sldId id="294" r:id="rId34"/>
    <p:sldId id="290" r:id="rId35"/>
    <p:sldId id="270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7" autoAdjust="0"/>
    <p:restoredTop sz="94660"/>
  </p:normalViewPr>
  <p:slideViewPr>
    <p:cSldViewPr snapToGrid="0">
      <p:cViewPr varScale="1">
        <p:scale>
          <a:sx n="95" d="100"/>
          <a:sy n="95" d="100"/>
        </p:scale>
        <p:origin x="-114" y="-18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1655D-E848-4040-A479-BE49B11A4068}" type="datetimeFigureOut">
              <a:rPr lang="en-US" smtClean="0"/>
              <a:t>5/20/2017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E9C74-4C04-4AF6-93E3-2B4377AA38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7460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1655D-E848-4040-A479-BE49B11A4068}" type="datetimeFigureOut">
              <a:rPr lang="en-US" smtClean="0"/>
              <a:t>5/20/2017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E9C74-4C04-4AF6-93E3-2B4377AA38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006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1655D-E848-4040-A479-BE49B11A4068}" type="datetimeFigureOut">
              <a:rPr lang="en-US" smtClean="0"/>
              <a:t>5/20/2017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E9C74-4C04-4AF6-93E3-2B4377AA38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999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1655D-E848-4040-A479-BE49B11A4068}" type="datetimeFigureOut">
              <a:rPr lang="en-US" smtClean="0"/>
              <a:t>5/20/2017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E9C74-4C04-4AF6-93E3-2B4377AA38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194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1655D-E848-4040-A479-BE49B11A4068}" type="datetimeFigureOut">
              <a:rPr lang="en-US" smtClean="0"/>
              <a:t>5/20/2017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E9C74-4C04-4AF6-93E3-2B4377AA38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825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1655D-E848-4040-A479-BE49B11A4068}" type="datetimeFigureOut">
              <a:rPr lang="en-US" smtClean="0"/>
              <a:t>5/20/2017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E9C74-4C04-4AF6-93E3-2B4377AA38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453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1655D-E848-4040-A479-BE49B11A4068}" type="datetimeFigureOut">
              <a:rPr lang="en-US" smtClean="0"/>
              <a:t>5/20/2017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E9C74-4C04-4AF6-93E3-2B4377AA38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3041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1655D-E848-4040-A479-BE49B11A4068}" type="datetimeFigureOut">
              <a:rPr lang="en-US" smtClean="0"/>
              <a:t>5/20/2017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E9C74-4C04-4AF6-93E3-2B4377AA38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441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1655D-E848-4040-A479-BE49B11A4068}" type="datetimeFigureOut">
              <a:rPr lang="en-US" smtClean="0"/>
              <a:t>5/20/2017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E9C74-4C04-4AF6-93E3-2B4377AA38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528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1655D-E848-4040-A479-BE49B11A4068}" type="datetimeFigureOut">
              <a:rPr lang="en-US" smtClean="0"/>
              <a:t>5/20/2017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E9C74-4C04-4AF6-93E3-2B4377AA38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183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1655D-E848-4040-A479-BE49B11A4068}" type="datetimeFigureOut">
              <a:rPr lang="en-US" smtClean="0"/>
              <a:t>5/20/2017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E9C74-4C04-4AF6-93E3-2B4377AA38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199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B1655D-E848-4040-A479-BE49B11A4068}" type="datetimeFigureOut">
              <a:rPr lang="en-US" smtClean="0"/>
              <a:t>5/20/2017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EE9C74-4C04-4AF6-93E3-2B4377AA38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468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mp4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PARK MD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2251915"/>
          </a:xfrm>
        </p:spPr>
        <p:txBody>
          <a:bodyPr>
            <a:normAutofit/>
          </a:bodyPr>
          <a:lstStyle/>
          <a:p>
            <a:r>
              <a:rPr lang="en-US" dirty="0" smtClean="0"/>
              <a:t>SPRING 2017 MULTIMODALITY</a:t>
            </a:r>
          </a:p>
          <a:p>
            <a:r>
              <a:rPr lang="en-US" dirty="0" smtClean="0"/>
              <a:t>METASTATIC COLON CANCER CASE STUDY</a:t>
            </a:r>
          </a:p>
          <a:p>
            <a:r>
              <a:rPr lang="en-US" dirty="0" smtClean="0"/>
              <a:t>Primary (including echo) 03168275</a:t>
            </a:r>
          </a:p>
          <a:p>
            <a:r>
              <a:rPr lang="en-US" dirty="0" smtClean="0"/>
              <a:t>RUQ US 12662829 6/2/2016</a:t>
            </a:r>
          </a:p>
          <a:p>
            <a:r>
              <a:rPr lang="en-US" dirty="0" smtClean="0"/>
              <a:t>DVT 10175435 3/26/2015 04317346 02/07/17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61075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DVT Study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does the ultrasound demonstrate</a:t>
            </a:r>
          </a:p>
          <a:p>
            <a:pPr lvl="1"/>
            <a:r>
              <a:rPr lang="en-US" dirty="0" smtClean="0"/>
              <a:t>DVT</a:t>
            </a:r>
          </a:p>
          <a:p>
            <a:r>
              <a:rPr lang="en-US" dirty="0" smtClean="0"/>
              <a:t>List 3 ultrasound criteria for deep venous thrombosis</a:t>
            </a:r>
          </a:p>
          <a:p>
            <a:pPr lvl="1"/>
            <a:r>
              <a:rPr lang="en-US" dirty="0" smtClean="0"/>
              <a:t>Inability to compress, no color flow on color Doppler, no augmentation on spectral </a:t>
            </a:r>
            <a:r>
              <a:rPr lang="en-US" dirty="0" err="1" smtClean="0"/>
              <a:t>doppler</a:t>
            </a:r>
            <a:endParaRPr lang="en-US" dirty="0"/>
          </a:p>
          <a:p>
            <a:r>
              <a:rPr lang="en-US" dirty="0" smtClean="0"/>
              <a:t>What is the most important criteria out of the above three?</a:t>
            </a:r>
          </a:p>
          <a:p>
            <a:pPr lvl="1"/>
            <a:r>
              <a:rPr lang="en-US" dirty="0" smtClean="0"/>
              <a:t>Inability to compress</a:t>
            </a:r>
          </a:p>
          <a:p>
            <a:pPr lvl="1"/>
            <a:r>
              <a:rPr lang="en-US" dirty="0" smtClean="0"/>
              <a:t>Patient started on anti coagulation therapy</a:t>
            </a:r>
          </a:p>
          <a:p>
            <a:endParaRPr lang="en-US" dirty="0"/>
          </a:p>
          <a:p>
            <a:pPr lvl="1"/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7978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Continuing 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Next day, JN presents with extreme chest pain and shortness of breath.</a:t>
            </a:r>
            <a:endParaRPr lang="en-US" dirty="0"/>
          </a:p>
          <a:p>
            <a:r>
              <a:rPr lang="en-US" dirty="0" smtClean="0"/>
              <a:t>What is your differential diagnosis</a:t>
            </a:r>
          </a:p>
          <a:p>
            <a:pPr lvl="1"/>
            <a:r>
              <a:rPr lang="en-US" dirty="0" smtClean="0"/>
              <a:t>Indigestion, heart attack, pulmonary embolism, pulmonary edema</a:t>
            </a:r>
            <a:endParaRPr lang="en-US" dirty="0"/>
          </a:p>
          <a:p>
            <a:r>
              <a:rPr lang="en-US" dirty="0" smtClean="0"/>
              <a:t>What types of studies would you be considering?</a:t>
            </a:r>
          </a:p>
          <a:p>
            <a:pPr lvl="1"/>
            <a:r>
              <a:rPr lang="en-US" dirty="0" smtClean="0"/>
              <a:t>Lab: EKG, Elevated D-dimer,  cardiac enzymes</a:t>
            </a:r>
          </a:p>
          <a:p>
            <a:pPr lvl="1"/>
            <a:r>
              <a:rPr lang="en-US" dirty="0" smtClean="0"/>
              <a:t>Imaging: Chest x-ray, CT angiogram chest, NM VQ scan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7214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206" y="0"/>
            <a:ext cx="77655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628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Chest X-ray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does the chest x-ray demonstrate</a:t>
            </a:r>
          </a:p>
          <a:p>
            <a:pPr lvl="1"/>
            <a:r>
              <a:rPr lang="en-US" dirty="0" smtClean="0"/>
              <a:t>No pulmonary edema</a:t>
            </a:r>
          </a:p>
          <a:p>
            <a:pPr lvl="1"/>
            <a:r>
              <a:rPr lang="en-US" dirty="0"/>
              <a:t>M</a:t>
            </a:r>
            <a:r>
              <a:rPr lang="en-US" dirty="0" smtClean="0"/>
              <a:t>ild basilar atelectasis </a:t>
            </a:r>
          </a:p>
          <a:p>
            <a:r>
              <a:rPr lang="en-US" dirty="0" smtClean="0"/>
              <a:t>What are two possible chest x-ray findings for pulmonary embolism?</a:t>
            </a:r>
          </a:p>
          <a:p>
            <a:pPr lvl="1"/>
            <a:r>
              <a:rPr lang="en-US" dirty="0" smtClean="0"/>
              <a:t>Hampton’s Hump</a:t>
            </a:r>
          </a:p>
          <a:p>
            <a:pPr lvl="1"/>
            <a:r>
              <a:rPr lang="en-US" dirty="0" err="1" smtClean="0"/>
              <a:t>Westermark</a:t>
            </a:r>
            <a:r>
              <a:rPr lang="en-US" dirty="0" smtClean="0"/>
              <a:t> sign</a:t>
            </a:r>
          </a:p>
          <a:p>
            <a:r>
              <a:rPr lang="en-US" dirty="0" smtClean="0"/>
              <a:t>What would be the appropriate follow up study if you are highly concerned for pulmonary embolism?</a:t>
            </a:r>
          </a:p>
          <a:p>
            <a:pPr lvl="1"/>
            <a:r>
              <a:rPr lang="en-US" dirty="0" smtClean="0"/>
              <a:t>Chest CT angiogram</a:t>
            </a:r>
          </a:p>
          <a:p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endParaRPr lang="en-US" dirty="0"/>
          </a:p>
          <a:p>
            <a:pPr lvl="1"/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173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369"/>
            <a:ext cx="12192000" cy="6049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1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Chest CT Angiogram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does the CT angiogram demonstrate</a:t>
            </a:r>
          </a:p>
          <a:p>
            <a:pPr lvl="1"/>
            <a:r>
              <a:rPr lang="en-US" dirty="0" smtClean="0"/>
              <a:t>Massive pulmonary embolism (large filling defect within the pulmonary arteries)</a:t>
            </a:r>
          </a:p>
          <a:p>
            <a:pPr lvl="1"/>
            <a:r>
              <a:rPr lang="en-US" dirty="0" smtClean="0"/>
              <a:t>Wedge shaped density at the right lung base (possible pulmonary infarct)</a:t>
            </a:r>
          </a:p>
          <a:p>
            <a:r>
              <a:rPr lang="en-US" dirty="0" smtClean="0"/>
              <a:t>What would be the appropriate follow up be?</a:t>
            </a:r>
          </a:p>
          <a:p>
            <a:pPr lvl="1"/>
            <a:r>
              <a:rPr lang="en-US" dirty="0" smtClean="0"/>
              <a:t>Continued anticoagulant therapy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Transthoracic echocardiogram</a:t>
            </a:r>
          </a:p>
          <a:p>
            <a:pPr lvl="1"/>
            <a:endParaRPr lang="en-US" dirty="0" smtClean="0"/>
          </a:p>
          <a:p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endParaRPr lang="en-US" dirty="0"/>
          </a:p>
          <a:p>
            <a:pPr lvl="1"/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512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210007">
            <a:off x="604024" y="3007964"/>
            <a:ext cx="11227420" cy="1325563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Transthoracic Echocardiogram (</a:t>
            </a:r>
            <a:r>
              <a:rPr lang="en-US" dirty="0" err="1" smtClean="0">
                <a:solidFill>
                  <a:srgbClr val="FF0000"/>
                </a:solidFill>
              </a:rPr>
              <a:t>Kwai</a:t>
            </a:r>
            <a:r>
              <a:rPr lang="en-US" dirty="0" smtClean="0">
                <a:solidFill>
                  <a:srgbClr val="FF0000"/>
                </a:solidFill>
              </a:rPr>
              <a:t>-Ben IMAGE)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26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009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ulm embolis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2143" y="353267"/>
            <a:ext cx="5414042" cy="3632552"/>
          </a:xfrm>
          <a:prstGeom prst="rect">
            <a:avLst/>
          </a:prstGeom>
        </p:spPr>
      </p:pic>
      <p:pic>
        <p:nvPicPr>
          <p:cNvPr id="3" name="PE SAX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81605" y="2298584"/>
            <a:ext cx="5256281" cy="3523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105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66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E A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6818" y="245271"/>
            <a:ext cx="5408697" cy="38849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7577" y="2256639"/>
            <a:ext cx="5982850" cy="3945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54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2043"/>
            <a:ext cx="10515600" cy="1325563"/>
          </a:xfrm>
        </p:spPr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57606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Be able to list at least 4 differential diagnosis</a:t>
            </a:r>
          </a:p>
          <a:p>
            <a:r>
              <a:rPr lang="en-US" dirty="0" smtClean="0"/>
              <a:t>Be able to list 4 key characteristics of </a:t>
            </a:r>
            <a:r>
              <a:rPr lang="en-US" dirty="0" err="1" smtClean="0"/>
              <a:t>cholecystitis</a:t>
            </a:r>
            <a:r>
              <a:rPr lang="en-US" dirty="0" smtClean="0"/>
              <a:t> on ultrasound</a:t>
            </a:r>
          </a:p>
          <a:p>
            <a:r>
              <a:rPr lang="en-US" dirty="0" smtClean="0"/>
              <a:t>Be able to list 3 ultrasound criteria for deep venous thrombosis</a:t>
            </a:r>
          </a:p>
          <a:p>
            <a:r>
              <a:rPr lang="en-US" dirty="0" smtClean="0"/>
              <a:t>Be able to identify the key finding for diagnosing pulmonary embolism on CT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Identify the key findings of R. ventricular dysfunction on transthoracic echocardiogram (To be addressed by Dr. </a:t>
            </a:r>
            <a:r>
              <a:rPr lang="en-US" dirty="0" err="1" smtClean="0">
                <a:solidFill>
                  <a:srgbClr val="FF0000"/>
                </a:solidFill>
              </a:rPr>
              <a:t>Kwai</a:t>
            </a:r>
            <a:r>
              <a:rPr lang="en-US" dirty="0" smtClean="0">
                <a:solidFill>
                  <a:srgbClr val="FF0000"/>
                </a:solidFill>
              </a:rPr>
              <a:t>-Ben)</a:t>
            </a:r>
          </a:p>
          <a:p>
            <a:r>
              <a:rPr lang="en-US" dirty="0" smtClean="0"/>
              <a:t>List common areas of metastasis for metastatic colon cancer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What is considered elevated FDG uptake for cancer (To be addressed by </a:t>
            </a:r>
            <a:r>
              <a:rPr lang="en-US" dirty="0" err="1" smtClean="0">
                <a:solidFill>
                  <a:srgbClr val="FF0000"/>
                </a:solidFill>
              </a:rPr>
              <a:t>Badiee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581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Transthoracic Echocardiogram (</a:t>
            </a:r>
            <a:r>
              <a:rPr lang="en-US" dirty="0" err="1" smtClean="0">
                <a:solidFill>
                  <a:srgbClr val="FF0000"/>
                </a:solidFill>
              </a:rPr>
              <a:t>Kwai</a:t>
            </a:r>
            <a:r>
              <a:rPr lang="en-US" dirty="0" smtClean="0">
                <a:solidFill>
                  <a:srgbClr val="FF0000"/>
                </a:solidFill>
              </a:rPr>
              <a:t>-Ben)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What does the transthoracic echocardiogram demonstrate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Massive pulmonary embolism (large filling defect within the pulmonary arteries)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Wedge shaped density at the right lung base (possible pulmonary infarct)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What would be the appropriate follow up be?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???</a:t>
            </a:r>
          </a:p>
          <a:p>
            <a:pPr lvl="1"/>
            <a:endParaRPr lang="en-US" dirty="0" smtClean="0">
              <a:solidFill>
                <a:srgbClr val="FF0000"/>
              </a:solidFill>
            </a:endParaRPr>
          </a:p>
          <a:p>
            <a:endParaRPr lang="en-US" dirty="0" smtClean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endParaRPr lang="en-US" dirty="0" smtClean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pPr lvl="1"/>
            <a:endParaRPr lang="en-US" dirty="0" smtClean="0">
              <a:solidFill>
                <a:srgbClr val="FF0000"/>
              </a:solidFill>
            </a:endParaRPr>
          </a:p>
          <a:p>
            <a:endParaRPr lang="en-US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154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Continuing 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One week later, JN presents with diffuse abdominal pain</a:t>
            </a:r>
            <a:endParaRPr lang="en-US" dirty="0"/>
          </a:p>
          <a:p>
            <a:r>
              <a:rPr lang="en-US" dirty="0" smtClean="0"/>
              <a:t>What is your initial imaging study?</a:t>
            </a:r>
          </a:p>
          <a:p>
            <a:pPr lvl="1"/>
            <a:r>
              <a:rPr lang="en-US" dirty="0" smtClean="0"/>
              <a:t>Abdominal x-ray series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0941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313" y="0"/>
            <a:ext cx="66813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49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Abdominal X-ray Series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does the x-ray series demonstrate?</a:t>
            </a:r>
          </a:p>
          <a:p>
            <a:pPr lvl="1"/>
            <a:r>
              <a:rPr lang="en-US" dirty="0" smtClean="0"/>
              <a:t>No free intra-peritoneal air</a:t>
            </a:r>
          </a:p>
          <a:p>
            <a:pPr lvl="1"/>
            <a:r>
              <a:rPr lang="en-US" dirty="0" smtClean="0"/>
              <a:t>No bowl obstruction</a:t>
            </a:r>
          </a:p>
          <a:p>
            <a:r>
              <a:rPr lang="en-US" dirty="0" smtClean="0"/>
              <a:t>Where is the location of the colon surgery?</a:t>
            </a:r>
          </a:p>
          <a:p>
            <a:pPr lvl="1"/>
            <a:r>
              <a:rPr lang="en-US" dirty="0" smtClean="0"/>
              <a:t>Can be identified by the placement of the sutures</a:t>
            </a:r>
          </a:p>
          <a:p>
            <a:r>
              <a:rPr lang="en-US" dirty="0" smtClean="0"/>
              <a:t>What would be the next imaging study?</a:t>
            </a:r>
          </a:p>
          <a:p>
            <a:pPr lvl="1"/>
            <a:r>
              <a:rPr lang="en-US" dirty="0" smtClean="0"/>
              <a:t>CT abdomen and pelvis</a:t>
            </a:r>
          </a:p>
          <a:p>
            <a:pPr lvl="1"/>
            <a:endParaRPr lang="en-US" dirty="0" smtClean="0"/>
          </a:p>
          <a:p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endParaRPr lang="en-US" dirty="0"/>
          </a:p>
          <a:p>
            <a:pPr lvl="1"/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113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992" y="0"/>
            <a:ext cx="80440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174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CT Abdomen and Pelvis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does the CT exam demonstrate?</a:t>
            </a:r>
          </a:p>
          <a:p>
            <a:pPr lvl="1"/>
            <a:r>
              <a:rPr lang="en-US" dirty="0" smtClean="0"/>
              <a:t>Post surgical change related to the ascending colon mass resection</a:t>
            </a:r>
          </a:p>
          <a:p>
            <a:pPr lvl="1"/>
            <a:r>
              <a:rPr lang="en-US" dirty="0" smtClean="0"/>
              <a:t>Local tumor recurrence at the surgical site</a:t>
            </a:r>
          </a:p>
          <a:p>
            <a:pPr lvl="1"/>
            <a:r>
              <a:rPr lang="en-US" dirty="0" smtClean="0"/>
              <a:t>Extensive liver metastatic disease</a:t>
            </a:r>
          </a:p>
          <a:p>
            <a:r>
              <a:rPr lang="en-US" dirty="0" smtClean="0"/>
              <a:t>What would be the next imaging study?</a:t>
            </a:r>
          </a:p>
          <a:p>
            <a:pPr lvl="1"/>
            <a:r>
              <a:rPr lang="en-US" dirty="0" smtClean="0"/>
              <a:t>CT Chest</a:t>
            </a:r>
          </a:p>
          <a:p>
            <a:pPr lvl="1"/>
            <a:r>
              <a:rPr lang="en-US" dirty="0" smtClean="0"/>
              <a:t>PET/CT of the entire body</a:t>
            </a:r>
          </a:p>
          <a:p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endParaRPr lang="en-US" dirty="0"/>
          </a:p>
          <a:p>
            <a:pPr lvl="1"/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6940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ARK201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7500" y="0"/>
            <a:ext cx="11303000" cy="6851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602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PET/CT (BADIEE)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does the Maximum Intensity Projection (MIP) exam demonstrate?</a:t>
            </a:r>
          </a:p>
          <a:p>
            <a:pPr lvl="1"/>
            <a:r>
              <a:rPr lang="en-US" dirty="0" smtClean="0"/>
              <a:t>Shows the whole body</a:t>
            </a:r>
          </a:p>
          <a:p>
            <a:pPr lvl="1"/>
            <a:r>
              <a:rPr lang="en-US" dirty="0"/>
              <a:t>I</a:t>
            </a:r>
            <a:r>
              <a:rPr lang="en-US" dirty="0" smtClean="0"/>
              <a:t>dentify </a:t>
            </a:r>
          </a:p>
          <a:p>
            <a:pPr lvl="2"/>
            <a:r>
              <a:rPr lang="en-US" dirty="0" smtClean="0"/>
              <a:t>Physiologic  pattern of FDG uptake </a:t>
            </a:r>
          </a:p>
          <a:p>
            <a:pPr lvl="2"/>
            <a:r>
              <a:rPr lang="en-US" dirty="0" smtClean="0"/>
              <a:t>Pathological activity</a:t>
            </a:r>
          </a:p>
          <a:p>
            <a:pPr marL="0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endParaRPr lang="en-US" dirty="0"/>
          </a:p>
          <a:p>
            <a:pPr lvl="1"/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267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64991"/>
            <a:ext cx="12192000" cy="44870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6700" y="-1678219"/>
            <a:ext cx="6875298" cy="533581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759450" y="3619877"/>
            <a:ext cx="768350" cy="323812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399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PET/CT (BADIEE)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does the PET/CT exam demonstrate?</a:t>
            </a:r>
          </a:p>
          <a:p>
            <a:pPr lvl="1"/>
            <a:r>
              <a:rPr lang="en-US" dirty="0" smtClean="0"/>
              <a:t>Local recurrence of disease at surgical site</a:t>
            </a:r>
          </a:p>
          <a:p>
            <a:pPr marL="0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endParaRPr lang="en-US" dirty="0"/>
          </a:p>
          <a:p>
            <a:pPr lvl="1"/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44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JN is a 55 year old female presenting with right upper quadrant pain.</a:t>
            </a:r>
          </a:p>
          <a:p>
            <a:endParaRPr lang="en-US" dirty="0" smtClean="0"/>
          </a:p>
          <a:p>
            <a:r>
              <a:rPr lang="en-US" dirty="0" smtClean="0"/>
              <a:t>What is your differential diagnosis</a:t>
            </a:r>
          </a:p>
          <a:p>
            <a:pPr lvl="1"/>
            <a:r>
              <a:rPr lang="en-US" dirty="0" err="1" smtClean="0"/>
              <a:t>Cholecystitis</a:t>
            </a:r>
            <a:r>
              <a:rPr lang="en-US" dirty="0" smtClean="0"/>
              <a:t>, diverticulitis, indigestion, kidney stones</a:t>
            </a:r>
            <a:endParaRPr lang="en-US" dirty="0"/>
          </a:p>
          <a:p>
            <a:r>
              <a:rPr lang="en-US" dirty="0" smtClean="0"/>
              <a:t>What types of studies would you be considering?</a:t>
            </a:r>
            <a:endParaRPr lang="en-US" dirty="0"/>
          </a:p>
          <a:p>
            <a:pPr lvl="1"/>
            <a:r>
              <a:rPr lang="en-US" dirty="0" smtClean="0"/>
              <a:t>RUQ abdominal ultrasound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090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0" y="1206232"/>
            <a:ext cx="9423400" cy="56517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8301" y="-1627034"/>
            <a:ext cx="6748462" cy="479545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514182" y="3168421"/>
            <a:ext cx="768350" cy="368957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197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PET/CT (BADIEE)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does the PET/CT exam demonstrate?</a:t>
            </a:r>
          </a:p>
          <a:p>
            <a:pPr lvl="1"/>
            <a:r>
              <a:rPr lang="en-US" dirty="0" smtClean="0"/>
              <a:t>Diffuse and extensive liver metastases</a:t>
            </a:r>
          </a:p>
          <a:p>
            <a:pPr lvl="1"/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endParaRPr lang="en-US" dirty="0"/>
          </a:p>
          <a:p>
            <a:pPr lvl="1"/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534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5652" y="2460739"/>
            <a:ext cx="6134707" cy="43497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777" y="2755900"/>
            <a:ext cx="5719524" cy="4102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0055" y="-1209675"/>
            <a:ext cx="5822950" cy="463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113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PET/CT (BADIEE)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does the PET/CT exam demonstrate?</a:t>
            </a:r>
          </a:p>
          <a:p>
            <a:pPr lvl="1"/>
            <a:r>
              <a:rPr lang="en-US" dirty="0" smtClean="0"/>
              <a:t>No Evidence of disease in the chest</a:t>
            </a:r>
          </a:p>
          <a:p>
            <a:pPr lvl="1"/>
            <a:r>
              <a:rPr lang="en-US" dirty="0" smtClean="0"/>
              <a:t>Metal artifact</a:t>
            </a:r>
          </a:p>
          <a:p>
            <a:pPr marL="0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endParaRPr lang="en-US" dirty="0"/>
          </a:p>
          <a:p>
            <a:pPr lvl="1"/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3788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6798" y="2489200"/>
            <a:ext cx="6185202" cy="4368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8426" y="2370225"/>
            <a:ext cx="6245225" cy="44877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1336" y="-825500"/>
            <a:ext cx="5559764" cy="4167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593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PET/CT (BADIEE)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does the PET/CT exam demonstrate?</a:t>
            </a:r>
          </a:p>
          <a:p>
            <a:pPr lvl="1"/>
            <a:r>
              <a:rPr lang="en-US" dirty="0" smtClean="0"/>
              <a:t>Incidental finding of focal cardiac uptake</a:t>
            </a:r>
          </a:p>
          <a:p>
            <a:pPr lvl="1"/>
            <a:r>
              <a:rPr lang="en-US" dirty="0" smtClean="0"/>
              <a:t>Differential Diagnosis: Myocardial metabolism (normal), </a:t>
            </a:r>
            <a:r>
              <a:rPr lang="en-US" dirty="0" smtClean="0">
                <a:solidFill>
                  <a:srgbClr val="FF0000"/>
                </a:solidFill>
              </a:rPr>
              <a:t>pathology??</a:t>
            </a:r>
          </a:p>
          <a:p>
            <a:pPr lvl="1"/>
            <a:r>
              <a:rPr lang="en-US" dirty="0" smtClean="0"/>
              <a:t>What is the value of performing the PET/CT over just the CT?</a:t>
            </a:r>
          </a:p>
          <a:p>
            <a:pPr lvl="1"/>
            <a:r>
              <a:rPr lang="en-US" dirty="0" smtClean="0"/>
              <a:t>Increased visible metabolic activity confirms metastasis </a:t>
            </a:r>
          </a:p>
          <a:p>
            <a:pPr lvl="1"/>
            <a:r>
              <a:rPr lang="en-US" dirty="0"/>
              <a:t>What is considered elevated FDG uptake for cancer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endParaRPr lang="en-US" dirty="0"/>
          </a:p>
          <a:p>
            <a:pPr lvl="1"/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654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15" y="0"/>
            <a:ext cx="106347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752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RUQ Ultrasound Exam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does the ultrasound demonstrate</a:t>
            </a:r>
          </a:p>
          <a:p>
            <a:pPr lvl="1"/>
            <a:r>
              <a:rPr lang="en-US" dirty="0" smtClean="0"/>
              <a:t>Ultrasound demonstrates a polyp</a:t>
            </a:r>
            <a:endParaRPr lang="en-US" dirty="0"/>
          </a:p>
          <a:p>
            <a:r>
              <a:rPr lang="en-US" dirty="0" smtClean="0"/>
              <a:t>What are the key distinctions on ultrasound between a gallbladder polyp and gallstones?</a:t>
            </a:r>
          </a:p>
          <a:p>
            <a:pPr lvl="1"/>
            <a:r>
              <a:rPr lang="en-US" dirty="0" smtClean="0"/>
              <a:t>Gallstones</a:t>
            </a:r>
            <a:r>
              <a:rPr lang="en-US" dirty="0" smtClean="0"/>
              <a:t>: mobile, cause posterior acoustic shadowing</a:t>
            </a:r>
          </a:p>
          <a:p>
            <a:pPr lvl="1"/>
            <a:r>
              <a:rPr lang="en-US" dirty="0" smtClean="0"/>
              <a:t>Gallbladder polyp: fixed position, no posterior acoustic </a:t>
            </a:r>
            <a:r>
              <a:rPr lang="en-US" dirty="0" smtClean="0"/>
              <a:t>shadowing, internal blood flow</a:t>
            </a:r>
            <a:endParaRPr lang="en-US" dirty="0" smtClean="0"/>
          </a:p>
          <a:p>
            <a:r>
              <a:rPr lang="en-US" dirty="0" smtClean="0"/>
              <a:t>Would this polyp explain the RUQ pain?</a:t>
            </a:r>
          </a:p>
          <a:p>
            <a:r>
              <a:rPr lang="en-US" dirty="0" smtClean="0"/>
              <a:t>What is the next study you would order?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300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888" y="0"/>
            <a:ext cx="96102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646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Abdominal CT Exam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Why was the Ultrasound performed before the CT?</a:t>
            </a:r>
          </a:p>
          <a:p>
            <a:pPr lvl="1"/>
            <a:r>
              <a:rPr lang="en-US" dirty="0" smtClean="0"/>
              <a:t>Ultrasound is better for </a:t>
            </a:r>
            <a:r>
              <a:rPr lang="en-US" dirty="0" err="1" smtClean="0"/>
              <a:t>cholecystitis</a:t>
            </a:r>
            <a:r>
              <a:rPr lang="en-US" dirty="0" smtClean="0"/>
              <a:t> (imaging of gallstones and wall thickening)</a:t>
            </a:r>
          </a:p>
          <a:p>
            <a:pPr lvl="1"/>
            <a:r>
              <a:rPr lang="en-US" dirty="0" smtClean="0"/>
              <a:t>Ultrasound is more cost effective</a:t>
            </a:r>
          </a:p>
          <a:p>
            <a:r>
              <a:rPr lang="en-US" dirty="0" smtClean="0"/>
              <a:t>What did the CT Exam demonstrate?</a:t>
            </a:r>
          </a:p>
          <a:p>
            <a:pPr lvl="1"/>
            <a:r>
              <a:rPr lang="en-US" dirty="0" smtClean="0"/>
              <a:t>Possible mass in the ascending colon</a:t>
            </a:r>
          </a:p>
          <a:p>
            <a:r>
              <a:rPr lang="en-US" dirty="0" smtClean="0"/>
              <a:t>What is the next study you would order?</a:t>
            </a:r>
          </a:p>
          <a:p>
            <a:pPr lvl="1"/>
            <a:r>
              <a:rPr lang="en-US" dirty="0" smtClean="0"/>
              <a:t>A mass was confirmed on a subsequent colonoscopy</a:t>
            </a:r>
          </a:p>
          <a:p>
            <a:pPr lvl="1"/>
            <a:r>
              <a:rPr lang="en-US" dirty="0" smtClean="0"/>
              <a:t>Patient had surgery to have the mass removed</a:t>
            </a:r>
          </a:p>
          <a:p>
            <a:pPr lvl="1"/>
            <a:r>
              <a:rPr lang="en-US" dirty="0" smtClean="0"/>
              <a:t>Patient was started on </a:t>
            </a:r>
            <a:r>
              <a:rPr lang="en-US" dirty="0" err="1" smtClean="0"/>
              <a:t>chemotherpy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7252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Continuing 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 year later, JN presents with right lower extremity swelling and pain.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What types of studies would you be considering?</a:t>
            </a:r>
          </a:p>
          <a:p>
            <a:pPr lvl="1"/>
            <a:r>
              <a:rPr lang="en-US" dirty="0" smtClean="0"/>
              <a:t>Lab: Elevated D-dimer </a:t>
            </a:r>
          </a:p>
          <a:p>
            <a:pPr lvl="1"/>
            <a:r>
              <a:rPr lang="en-US" dirty="0" smtClean="0"/>
              <a:t>Lower extremity Doppler ultrasound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7251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403" y="0"/>
            <a:ext cx="104631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542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</TotalTime>
  <Words>841</Words>
  <Application>Microsoft Office PowerPoint</Application>
  <PresentationFormat>Custom</PresentationFormat>
  <Paragraphs>174</Paragraphs>
  <Slides>35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PARK MD</vt:lpstr>
      <vt:lpstr>OBJECTIVES</vt:lpstr>
      <vt:lpstr>History</vt:lpstr>
      <vt:lpstr>PowerPoint Presentation</vt:lpstr>
      <vt:lpstr>RUQ Ultrasound Exam</vt:lpstr>
      <vt:lpstr>PowerPoint Presentation</vt:lpstr>
      <vt:lpstr>Abdominal CT Exam</vt:lpstr>
      <vt:lpstr>Continuing History</vt:lpstr>
      <vt:lpstr>PowerPoint Presentation</vt:lpstr>
      <vt:lpstr>DVT Study</vt:lpstr>
      <vt:lpstr>Continuing History</vt:lpstr>
      <vt:lpstr>PowerPoint Presentation</vt:lpstr>
      <vt:lpstr>Chest X-ray</vt:lpstr>
      <vt:lpstr>PowerPoint Presentation</vt:lpstr>
      <vt:lpstr>Chest CT Angiogram</vt:lpstr>
      <vt:lpstr>Transthoracic Echocardiogram (Kwai-Ben IMAGE)</vt:lpstr>
      <vt:lpstr>PowerPoint Presentation</vt:lpstr>
      <vt:lpstr>PowerPoint Presentation</vt:lpstr>
      <vt:lpstr>PowerPoint Presentation</vt:lpstr>
      <vt:lpstr>Transthoracic Echocardiogram (Kwai-Ben)</vt:lpstr>
      <vt:lpstr>Continuing History</vt:lpstr>
      <vt:lpstr>PowerPoint Presentation</vt:lpstr>
      <vt:lpstr>Abdominal X-ray Series</vt:lpstr>
      <vt:lpstr>PowerPoint Presentation</vt:lpstr>
      <vt:lpstr>CT Abdomen and Pelvis</vt:lpstr>
      <vt:lpstr>PowerPoint Presentation</vt:lpstr>
      <vt:lpstr>PET/CT (BADIEE) </vt:lpstr>
      <vt:lpstr>PowerPoint Presentation</vt:lpstr>
      <vt:lpstr>PET/CT (BADIEE) </vt:lpstr>
      <vt:lpstr>PowerPoint Presentation</vt:lpstr>
      <vt:lpstr>PET/CT (BADIEE) </vt:lpstr>
      <vt:lpstr>PowerPoint Presentation</vt:lpstr>
      <vt:lpstr>PET/CT (BADIEE) </vt:lpstr>
      <vt:lpstr>PowerPoint Presentation</vt:lpstr>
      <vt:lpstr>PET/CT (BADIEE) </vt:lpstr>
    </vt:vector>
  </TitlesOfParts>
  <Company>Kaiser Permanente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PARK MD</dc:title>
  <dc:creator>Chris J. Salem</dc:creator>
  <cp:lastModifiedBy>Chan Park</cp:lastModifiedBy>
  <cp:revision>25</cp:revision>
  <dcterms:created xsi:type="dcterms:W3CDTF">2017-02-08T18:52:03Z</dcterms:created>
  <dcterms:modified xsi:type="dcterms:W3CDTF">2017-05-21T06:21:54Z</dcterms:modified>
</cp:coreProperties>
</file>