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0" r:id="rId6"/>
    <p:sldId id="305" r:id="rId7"/>
    <p:sldId id="301" r:id="rId8"/>
    <p:sldId id="306" r:id="rId9"/>
    <p:sldId id="302" r:id="rId10"/>
    <p:sldId id="303" r:id="rId11"/>
    <p:sldId id="307" r:id="rId12"/>
    <p:sldId id="304" r:id="rId13"/>
    <p:sldId id="308" r:id="rId14"/>
    <p:sldId id="3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Cardiac Views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Michelle Wilson Ed.D, RDMS, RDCS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D64001-8CF9-48E5-9AAE-FFA2687A0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Aortic Issues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FE005-3EB1-4607-A070-E00257801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aortic arch fetal ultrasound">
            <a:extLst>
              <a:ext uri="{FF2B5EF4-FFF2-40B4-BE49-F238E27FC236}">
                <a16:creationId xmlns:a16="http://schemas.microsoft.com/office/drawing/2014/main" id="{852A7BF5-45E2-408F-8FB7-8036A1601D6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5" b="20005"/>
          <a:stretch>
            <a:fillRect/>
          </a:stretch>
        </p:blipFill>
        <p:spPr bwMode="auto">
          <a:xfrm>
            <a:off x="5542961" y="5671083"/>
            <a:ext cx="121748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B21E1E-031E-4DC5-AACA-902A73266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499" y="1608222"/>
            <a:ext cx="2432067" cy="1522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036DA4-9D70-426E-B8DA-BB37E40C5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946" y="269959"/>
            <a:ext cx="3524250" cy="2676525"/>
          </a:xfrm>
          <a:prstGeom prst="rect">
            <a:avLst/>
          </a:prstGeom>
        </p:spPr>
      </p:pic>
      <p:pic>
        <p:nvPicPr>
          <p:cNvPr id="8196" name="Picture 4" descr="Image result for aortic arch fetal ultrasound">
            <a:extLst>
              <a:ext uri="{FF2B5EF4-FFF2-40B4-BE49-F238E27FC236}">
                <a16:creationId xmlns:a16="http://schemas.microsoft.com/office/drawing/2014/main" id="{F907BD12-6124-4F01-AA37-0DEDA965F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18" y="269959"/>
            <a:ext cx="3568699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EE7B24-DE64-4C5D-9F87-A87883DB8C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0649" y="3719556"/>
            <a:ext cx="3469766" cy="26050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195F02-9BA6-4BB9-8896-B8729E0B8F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586" y="3124009"/>
            <a:ext cx="59055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4E5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6257D2-924F-49DB-95E6-247CA035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/>
              <a:t>Steps to Eval Cardiac Structures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B0574-F4B2-447E-BB43-AF10D3F7D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752" y="2799654"/>
            <a:ext cx="3005462" cy="3189665"/>
          </a:xfrm>
        </p:spPr>
        <p:txBody>
          <a:bodyPr vert="horz" lIns="0" tIns="45720" rIns="0" bIns="45720" rtlCol="0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Split screen 4ch vs </a:t>
            </a:r>
            <a:r>
              <a:rPr lang="en-US" dirty="0" err="1"/>
              <a:t>Stom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4Chamber over all view- Cine</a:t>
            </a:r>
          </a:p>
          <a:p>
            <a:pPr>
              <a:lnSpc>
                <a:spcPct val="100000"/>
              </a:lnSpc>
            </a:pPr>
            <a:r>
              <a:rPr lang="en-US" dirty="0"/>
              <a:t>4 chamber M-Mode Close Up</a:t>
            </a:r>
          </a:p>
          <a:p>
            <a:pPr>
              <a:lnSpc>
                <a:spcPct val="100000"/>
              </a:lnSpc>
            </a:pPr>
            <a:r>
              <a:rPr lang="en-US" dirty="0"/>
              <a:t>LVOT</a:t>
            </a:r>
          </a:p>
          <a:p>
            <a:pPr>
              <a:lnSpc>
                <a:spcPct val="100000"/>
              </a:lnSpc>
            </a:pPr>
            <a:r>
              <a:rPr lang="en-US" dirty="0"/>
              <a:t>RVOT</a:t>
            </a:r>
          </a:p>
          <a:p>
            <a:pPr>
              <a:lnSpc>
                <a:spcPct val="100000"/>
              </a:lnSpc>
            </a:pPr>
            <a:r>
              <a:rPr lang="en-US" dirty="0"/>
              <a:t>Split screen LVOT vs RVOT</a:t>
            </a:r>
          </a:p>
          <a:p>
            <a:pPr>
              <a:lnSpc>
                <a:spcPct val="100000"/>
              </a:lnSpc>
            </a:pPr>
            <a:r>
              <a:rPr lang="en-US" dirty="0"/>
              <a:t>IVC/SVC inflow</a:t>
            </a:r>
          </a:p>
          <a:p>
            <a:pPr>
              <a:lnSpc>
                <a:spcPct val="100000"/>
              </a:lnSpc>
            </a:pPr>
            <a:r>
              <a:rPr lang="en-US" dirty="0" err="1"/>
              <a:t>Ao</a:t>
            </a:r>
            <a:r>
              <a:rPr lang="en-US" dirty="0"/>
              <a:t> Arch</a:t>
            </a:r>
          </a:p>
          <a:p>
            <a:pPr>
              <a:lnSpc>
                <a:spcPct val="100000"/>
              </a:lnSpc>
            </a:pPr>
            <a:r>
              <a:rPr lang="en-US" dirty="0"/>
              <a:t>Ductal Arch</a:t>
            </a:r>
          </a:p>
          <a:p>
            <a:pPr>
              <a:lnSpc>
                <a:spcPct val="100000"/>
              </a:lnSpc>
            </a:pPr>
            <a:r>
              <a:rPr lang="en-US" dirty="0"/>
              <a:t>Split screen </a:t>
            </a:r>
            <a:r>
              <a:rPr lang="en-US" dirty="0" err="1"/>
              <a:t>Ao</a:t>
            </a:r>
            <a:r>
              <a:rPr lang="en-US" dirty="0"/>
              <a:t> Arch vs Ductal Arch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F3DCB7B-C9EA-41B8-A47F-A37A2308F5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5898" r="5896" b="-2"/>
          <a:stretch/>
        </p:blipFill>
        <p:spPr>
          <a:xfrm>
            <a:off x="4943730" y="215874"/>
            <a:ext cx="6130706" cy="5577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7379F4-B5C5-4160-A890-99ABB0BEFAA9}"/>
              </a:ext>
            </a:extLst>
          </p:cNvPr>
          <p:cNvSpPr txBox="1"/>
          <p:nvPr/>
        </p:nvSpPr>
        <p:spPr>
          <a:xfrm>
            <a:off x="5029785" y="6009588"/>
            <a:ext cx="5588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watch?app</a:t>
            </a:r>
            <a:r>
              <a:rPr lang="en-US" dirty="0"/>
              <a:t>=</a:t>
            </a:r>
            <a:r>
              <a:rPr lang="en-US" dirty="0" err="1"/>
              <a:t>desktop&amp;v</a:t>
            </a:r>
            <a:r>
              <a:rPr lang="en-US" dirty="0"/>
              <a:t>=Wreu8FkQRQE</a:t>
            </a:r>
          </a:p>
        </p:txBody>
      </p:sp>
    </p:spTree>
    <p:extLst>
      <p:ext uri="{BB962C8B-B14F-4D97-AF65-F5344CB8AC3E}">
        <p14:creationId xmlns:p14="http://schemas.microsoft.com/office/powerpoint/2010/main" val="356477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0BAFCD-EA0A-47F4-8B00-AAB1E67A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C61D6-37CC-4AD4-83C3-022D0887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51037"/>
            <a:ext cx="12192000" cy="230696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900" y="4905662"/>
            <a:ext cx="7330353" cy="154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Basic Planes to Cover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5FC309-421E-44AC-A142-D1DC3345B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8040" y="4928681"/>
            <a:ext cx="3271059" cy="1495139"/>
          </a:xfrm>
        </p:spPr>
        <p:txBody>
          <a:bodyPr anchor="ctr"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69285E-35F6-4010-B084-229A80845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47" y="5676251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60393055"/>
              </p:ext>
            </p:extLst>
          </p:nvPr>
        </p:nvGraphicFramePr>
        <p:xfrm>
          <a:off x="967395" y="130090"/>
          <a:ext cx="9997052" cy="4738769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499263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499263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499263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499263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700162">
                <a:tc>
                  <a:txBody>
                    <a:bodyPr/>
                    <a:lstStyle/>
                    <a:p>
                      <a:r>
                        <a:rPr lang="en-US" sz="2400" b="0" cap="all" spc="150" dirty="0">
                          <a:solidFill>
                            <a:schemeClr val="lt1"/>
                          </a:solidFill>
                        </a:rPr>
                        <a:t>4 chamber</a:t>
                      </a:r>
                    </a:p>
                  </a:txBody>
                  <a:tcPr marL="150140" marR="150140" marT="150140" marB="1501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cap="all" spc="150" dirty="0">
                          <a:solidFill>
                            <a:schemeClr val="lt1"/>
                          </a:solidFill>
                        </a:rPr>
                        <a:t>LVOT</a:t>
                      </a:r>
                    </a:p>
                  </a:txBody>
                  <a:tcPr marL="150140" marR="150140" marT="150140" marB="1501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cap="all" spc="150" dirty="0">
                          <a:solidFill>
                            <a:schemeClr val="lt1"/>
                          </a:solidFill>
                        </a:rPr>
                        <a:t>RVOT</a:t>
                      </a:r>
                    </a:p>
                  </a:txBody>
                  <a:tcPr marL="150140" marR="150140" marT="150140" marB="1501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cap="all" spc="150" dirty="0">
                          <a:solidFill>
                            <a:schemeClr val="lt1"/>
                          </a:solidFill>
                        </a:rPr>
                        <a:t>Great Vessels</a:t>
                      </a:r>
                    </a:p>
                  </a:txBody>
                  <a:tcPr marL="150140" marR="150140" marT="150140" marB="1501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97280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Situs, Shape, Position</a:t>
                      </a:r>
                    </a:p>
                  </a:txBody>
                  <a:tcPr marL="150140" marR="150140" marT="150140" marB="1501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Aorta attached to actual LV</a:t>
                      </a:r>
                    </a:p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0140" marR="150140" marT="150140" marB="1501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Pulmonary Artery attached to the actual RV: </a:t>
                      </a: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MODERATOR BAND</a:t>
                      </a:r>
                    </a:p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0140" marR="150140" marT="150140" marB="1501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IVC and SVC flowing into RA</a:t>
                      </a:r>
                    </a:p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0140" marR="150140" marT="150140" marB="1501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69860"/>
                  </a:ext>
                </a:extLst>
              </a:tr>
              <a:tr h="9728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Conductivity-rate,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concordancy</a:t>
                      </a: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0140" marR="150140" marT="150140" marB="1501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Any narrowing, expansion, morphology OK</a:t>
                      </a:r>
                    </a:p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0140" marR="150140" marT="150140" marB="1501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Any narrowing, expansion, morphology OK</a:t>
                      </a:r>
                    </a:p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0140" marR="150140" marT="150140" marB="1501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Pulmonary Veins seen in LA</a:t>
                      </a:r>
                    </a:p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0140" marR="150140" marT="150140" marB="1501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228359"/>
                  </a:ext>
                </a:extLst>
              </a:tr>
              <a:tr h="9728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Internally anatomical landmarks seen</a:t>
                      </a:r>
                    </a:p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0140" marR="150140" marT="150140" marB="1501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Crosses under the RVOT or pulmonic artery</a:t>
                      </a:r>
                    </a:p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0140" marR="150140" marT="150140" marB="1501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Crosses over the RVOT or pulmonic artery</a:t>
                      </a:r>
                    </a:p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0140" marR="150140" marT="150140" marB="1501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Ao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and PA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criss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cross.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Ao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creates an aortic arch or “Candy Cane” sign. PA creates the ductal arch or “Hockey Stick” sign</a:t>
                      </a:r>
                    </a:p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0140" marR="150140" marT="150140" marB="1501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66B9BA-391C-4469-9873-54FF4C6AF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77" y="377296"/>
            <a:ext cx="2599623" cy="564620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Views to Obtain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72FB8E-DBC2-4DA2-8F03-9AC9D97CD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6222" y="782424"/>
            <a:ext cx="3569967" cy="46867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70" name="Picture 2" descr="Image result for abnormal rvot ultrasound">
            <a:extLst>
              <a:ext uri="{FF2B5EF4-FFF2-40B4-BE49-F238E27FC236}">
                <a16:creationId xmlns:a16="http://schemas.microsoft.com/office/drawing/2014/main" id="{891FE9BB-04D1-44B8-8F4F-6298F02A6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49" y="154252"/>
            <a:ext cx="52863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B6E389-5EAB-4AB9-8DBD-59E07E71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29" y="426720"/>
            <a:ext cx="3517567" cy="109510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 Chambers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D79169-85E7-49F7-A732-38E3591FC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1896747"/>
            <a:ext cx="3517567" cy="4774019"/>
          </a:xfrm>
        </p:spPr>
        <p:txBody>
          <a:bodyPr>
            <a:normAutofit/>
          </a:bodyPr>
          <a:lstStyle/>
          <a:p>
            <a:r>
              <a:rPr lang="en-US" sz="2000" dirty="0"/>
              <a:t>Position, Size, Shape, Conductivity, 1/3 of the chest, Rate is normal, consistent, equal sizes of chambers, wall thickness normal, valves open and close normally, valves seated in correct place, moderator band in RV, </a:t>
            </a:r>
            <a:r>
              <a:rPr lang="en-US" sz="2000" dirty="0" err="1"/>
              <a:t>septums</a:t>
            </a:r>
            <a:r>
              <a:rPr lang="en-US" sz="2000" dirty="0"/>
              <a:t> are intact, foramen </a:t>
            </a:r>
            <a:r>
              <a:rPr lang="en-US" sz="2000" dirty="0" err="1"/>
              <a:t>ovale</a:t>
            </a:r>
            <a:r>
              <a:rPr lang="en-US" sz="2000" dirty="0"/>
              <a:t> moves freely into left </a:t>
            </a:r>
            <a:r>
              <a:rPr lang="en-US" sz="2000" dirty="0" err="1"/>
              <a:t>atrim</a:t>
            </a:r>
            <a:r>
              <a:rPr lang="en-US" sz="2000" dirty="0"/>
              <a:t>, AV valves seated approx. the same, TV seated slightly inferior on Vent Septum, </a:t>
            </a:r>
          </a:p>
        </p:txBody>
      </p:sp>
      <p:pic>
        <p:nvPicPr>
          <p:cNvPr id="1026" name="Picture 2" descr="Image result for 4 chamber view fetal echo">
            <a:extLst>
              <a:ext uri="{FF2B5EF4-FFF2-40B4-BE49-F238E27FC236}">
                <a16:creationId xmlns:a16="http://schemas.microsoft.com/office/drawing/2014/main" id="{8BA32057-D82C-4EA1-B4F6-2FA1A7739B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77" y="620641"/>
            <a:ext cx="2571520" cy="180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4 chamber view fetal echo">
            <a:extLst>
              <a:ext uri="{FF2B5EF4-FFF2-40B4-BE49-F238E27FC236}">
                <a16:creationId xmlns:a16="http://schemas.microsoft.com/office/drawing/2014/main" id="{5CA1A676-F6F0-4C67-87A8-A013196B9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52" y="1896747"/>
            <a:ext cx="2881460" cy="216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4 chamber view fetal echo">
            <a:extLst>
              <a:ext uri="{FF2B5EF4-FFF2-40B4-BE49-F238E27FC236}">
                <a16:creationId xmlns:a16="http://schemas.microsoft.com/office/drawing/2014/main" id="{06AD7780-7E4B-481E-9F94-3698382D5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267" y="4283756"/>
            <a:ext cx="2307489" cy="231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bnormal rvot ultrasound">
            <a:extLst>
              <a:ext uri="{FF2B5EF4-FFF2-40B4-BE49-F238E27FC236}">
                <a16:creationId xmlns:a16="http://schemas.microsoft.com/office/drawing/2014/main" id="{9096C82B-0E0A-4AF9-AE54-B72183DAF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238" y="4347955"/>
            <a:ext cx="2491131" cy="232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16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A28EF-F492-418C-A283-A922CA1E6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E8550-6E0B-4191-A8B5-0E4BF8BE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4chamber mmode fetal">
            <a:extLst>
              <a:ext uri="{FF2B5EF4-FFF2-40B4-BE49-F238E27FC236}">
                <a16:creationId xmlns:a16="http://schemas.microsoft.com/office/drawing/2014/main" id="{F7E4271B-4EB3-4B75-9E37-20B406467B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00" y="527351"/>
            <a:ext cx="3479082" cy="261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4chamber mmode fetal">
            <a:extLst>
              <a:ext uri="{FF2B5EF4-FFF2-40B4-BE49-F238E27FC236}">
                <a16:creationId xmlns:a16="http://schemas.microsoft.com/office/drawing/2014/main" id="{6FB399C2-B8BC-4D03-823F-6A2A7AF98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283" y="3723162"/>
            <a:ext cx="3241740" cy="249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4chamber mmode fetal">
            <a:extLst>
              <a:ext uri="{FF2B5EF4-FFF2-40B4-BE49-F238E27FC236}">
                <a16:creationId xmlns:a16="http://schemas.microsoft.com/office/drawing/2014/main" id="{83FA6C28-C5B0-4E8E-B41C-8AB6EBAAB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41" y="2307879"/>
            <a:ext cx="6295190" cy="432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56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550AF87-5C46-4436-9365-7EAA11007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lvot fetal ultrasound">
            <a:extLst>
              <a:ext uri="{FF2B5EF4-FFF2-40B4-BE49-F238E27FC236}">
                <a16:creationId xmlns:a16="http://schemas.microsoft.com/office/drawing/2014/main" id="{C7B0CFC4-8657-415E-AD90-CA30D8204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77" y="265768"/>
            <a:ext cx="237172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CD76ECC4-B2E9-446E-AE46-42583A01A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Ventricular Outflow Tract</a:t>
            </a:r>
          </a:p>
        </p:txBody>
      </p:sp>
      <p:pic>
        <p:nvPicPr>
          <p:cNvPr id="2052" name="Picture 4" descr="Image result for lvot fetal ultrasound">
            <a:extLst>
              <a:ext uri="{FF2B5EF4-FFF2-40B4-BE49-F238E27FC236}">
                <a16:creationId xmlns:a16="http://schemas.microsoft.com/office/drawing/2014/main" id="{CE83FE2C-9C69-468B-BB43-9F0F3117BA5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5" b="24965"/>
          <a:stretch>
            <a:fillRect/>
          </a:stretch>
        </p:blipFill>
        <p:spPr bwMode="auto">
          <a:xfrm>
            <a:off x="1674787" y="2498241"/>
            <a:ext cx="4597180" cy="18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lvot fetal ultrasound video">
            <a:extLst>
              <a:ext uri="{FF2B5EF4-FFF2-40B4-BE49-F238E27FC236}">
                <a16:creationId xmlns:a16="http://schemas.microsoft.com/office/drawing/2014/main" id="{6D83E254-8671-4983-B56D-BEF0DD7FF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459" y="348842"/>
            <a:ext cx="2717307" cy="482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013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A80524-DD0F-4E3F-9CC8-ADD6E0CA2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869" y="5982373"/>
            <a:ext cx="7433979" cy="743682"/>
          </a:xfrm>
        </p:spPr>
        <p:txBody>
          <a:bodyPr/>
          <a:lstStyle/>
          <a:p>
            <a:r>
              <a:rPr lang="en-US" dirty="0"/>
              <a:t>Right Ventricular </a:t>
            </a:r>
            <a:r>
              <a:rPr lang="en-US" dirty="0" err="1"/>
              <a:t>Outlfow</a:t>
            </a:r>
            <a:r>
              <a:rPr lang="en-US" dirty="0"/>
              <a:t> Tract</a:t>
            </a:r>
          </a:p>
        </p:txBody>
      </p:sp>
      <p:pic>
        <p:nvPicPr>
          <p:cNvPr id="3076" name="Picture 4" descr="Image result for lvot fetal ultrasound video">
            <a:extLst>
              <a:ext uri="{FF2B5EF4-FFF2-40B4-BE49-F238E27FC236}">
                <a16:creationId xmlns:a16="http://schemas.microsoft.com/office/drawing/2014/main" id="{903568E9-509D-4D1A-B99A-40F61E4896F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3" b="24933"/>
          <a:stretch>
            <a:fillRect/>
          </a:stretch>
        </p:blipFill>
        <p:spPr bwMode="auto">
          <a:xfrm rot="20276015">
            <a:off x="412815" y="805909"/>
            <a:ext cx="3923515" cy="20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lvot fetal ultrasound video">
            <a:extLst>
              <a:ext uri="{FF2B5EF4-FFF2-40B4-BE49-F238E27FC236}">
                <a16:creationId xmlns:a16="http://schemas.microsoft.com/office/drawing/2014/main" id="{87FCD03F-745C-4493-BB8E-58BC7FE1B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95" y="144312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lvot fetal ultrasound video">
            <a:extLst>
              <a:ext uri="{FF2B5EF4-FFF2-40B4-BE49-F238E27FC236}">
                <a16:creationId xmlns:a16="http://schemas.microsoft.com/office/drawing/2014/main" id="{D62F9C81-8F46-4CE6-9016-563898C3D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379" y="3429000"/>
            <a:ext cx="2752332" cy="214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fetal rvot">
            <a:extLst>
              <a:ext uri="{FF2B5EF4-FFF2-40B4-BE49-F238E27FC236}">
                <a16:creationId xmlns:a16="http://schemas.microsoft.com/office/drawing/2014/main" id="{7CEB6FE6-EFBE-464F-938B-3879DE318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179" y="985592"/>
            <a:ext cx="26193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abnormal rvot ultrasound">
            <a:extLst>
              <a:ext uri="{FF2B5EF4-FFF2-40B4-BE49-F238E27FC236}">
                <a16:creationId xmlns:a16="http://schemas.microsoft.com/office/drawing/2014/main" id="{412CB4D7-941E-468C-B4FD-6FF895C41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95" y="3429000"/>
            <a:ext cx="2627485" cy="214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D0F32B-699B-4C45-8CB6-ED0B660FD2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6418" y="3606802"/>
            <a:ext cx="2633700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28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07D65-3072-4CBF-8582-DA70F1DF5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3VV or Tracheal View</a:t>
            </a:r>
          </a:p>
        </p:txBody>
      </p:sp>
      <p:pic>
        <p:nvPicPr>
          <p:cNvPr id="6146" name="Picture 2" descr="Image result for fetal rvot">
            <a:extLst>
              <a:ext uri="{FF2B5EF4-FFF2-40B4-BE49-F238E27FC236}">
                <a16:creationId xmlns:a16="http://schemas.microsoft.com/office/drawing/2014/main" id="{2C48BFBB-4C85-4D81-A588-7375FE766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881">
            <a:off x="7489649" y="606977"/>
            <a:ext cx="2486062" cy="221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abnormal rvot ultrasound">
            <a:extLst>
              <a:ext uri="{FF2B5EF4-FFF2-40B4-BE49-F238E27FC236}">
                <a16:creationId xmlns:a16="http://schemas.microsoft.com/office/drawing/2014/main" id="{610765AF-10F0-4420-8151-1588E507DA0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33" b="27433"/>
          <a:stretch>
            <a:fillRect/>
          </a:stretch>
        </p:blipFill>
        <p:spPr bwMode="auto">
          <a:xfrm flipV="1">
            <a:off x="531223" y="6534759"/>
            <a:ext cx="338704" cy="2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3vv fetus">
            <a:extLst>
              <a:ext uri="{FF2B5EF4-FFF2-40B4-BE49-F238E27FC236}">
                <a16:creationId xmlns:a16="http://schemas.microsoft.com/office/drawing/2014/main" id="{5B8E4172-7927-41D6-93A5-D835E21FE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75" y="425698"/>
            <a:ext cx="3155496" cy="257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3vv fetus">
            <a:extLst>
              <a:ext uri="{FF2B5EF4-FFF2-40B4-BE49-F238E27FC236}">
                <a16:creationId xmlns:a16="http://schemas.microsoft.com/office/drawing/2014/main" id="{59B9D44B-1D0A-4A22-A518-4879BD34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21" y="639672"/>
            <a:ext cx="23812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3vv fetus">
            <a:extLst>
              <a:ext uri="{FF2B5EF4-FFF2-40B4-BE49-F238E27FC236}">
                <a16:creationId xmlns:a16="http://schemas.microsoft.com/office/drawing/2014/main" id="{D21B7275-629C-4813-A018-B54B8D674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42" y="4117655"/>
            <a:ext cx="4840333" cy="210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540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E16A1D-2E6C-4A0D-8DC6-673930F42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42" y="2387752"/>
            <a:ext cx="4246775" cy="318508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8DAF6A4-805C-43BB-9E91-92C5DBD7E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Inflows and Outflows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6B270-7B84-43B3-BF49-4E660922D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lvot fetal ultrasound video">
            <a:extLst>
              <a:ext uri="{FF2B5EF4-FFF2-40B4-BE49-F238E27FC236}">
                <a16:creationId xmlns:a16="http://schemas.microsoft.com/office/drawing/2014/main" id="{8EBCB7D0-2C3A-45B5-AAB5-5D3144D7258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4" b="31224"/>
          <a:stretch>
            <a:fillRect/>
          </a:stretch>
        </p:blipFill>
        <p:spPr bwMode="auto">
          <a:xfrm rot="20822705">
            <a:off x="471340" y="906969"/>
            <a:ext cx="3066854" cy="115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AC7FFA-3937-4F00-8135-F20F932E9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263" y="377528"/>
            <a:ext cx="4385256" cy="18748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276D37-4F56-4A7E-A5A1-85BF36560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5760" y="2453739"/>
            <a:ext cx="3095625" cy="2952750"/>
          </a:xfrm>
          <a:prstGeom prst="rect">
            <a:avLst/>
          </a:prstGeom>
        </p:spPr>
      </p:pic>
      <p:pic>
        <p:nvPicPr>
          <p:cNvPr id="4100" name="Picture 4" descr="Image result for aortic arch fetal ultrasound">
            <a:extLst>
              <a:ext uri="{FF2B5EF4-FFF2-40B4-BE49-F238E27FC236}">
                <a16:creationId xmlns:a16="http://schemas.microsoft.com/office/drawing/2014/main" id="{0291EC6C-93DF-4C06-AB71-DE7191E93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2912520"/>
            <a:ext cx="3362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09801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{C37EA4E0-0B59-4101-A8FE-FD9BFC609256}tf22712842_win32</Template>
  <TotalTime>50</TotalTime>
  <Words>270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Calibri</vt:lpstr>
      <vt:lpstr>Franklin Gothic Book</vt:lpstr>
      <vt:lpstr>1_RetrospectVTI</vt:lpstr>
      <vt:lpstr>Cardiac Views</vt:lpstr>
      <vt:lpstr>Basic Planes to Cover</vt:lpstr>
      <vt:lpstr>Views to Obtain</vt:lpstr>
      <vt:lpstr>4 Chambers</vt:lpstr>
      <vt:lpstr>PowerPoint Presentation</vt:lpstr>
      <vt:lpstr>Left Ventricular Outflow Tract</vt:lpstr>
      <vt:lpstr>Right Ventricular Outlfow Tract</vt:lpstr>
      <vt:lpstr>PowerPoint Presentation</vt:lpstr>
      <vt:lpstr>Inflows and Outflows</vt:lpstr>
      <vt:lpstr>Aortic Issues</vt:lpstr>
      <vt:lpstr>Steps to Eval Cardiac Structures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Views</dc:title>
  <dc:creator>Wilson, Michelle C</dc:creator>
  <cp:lastModifiedBy>Wilson, Michelle C</cp:lastModifiedBy>
  <cp:revision>7</cp:revision>
  <dcterms:created xsi:type="dcterms:W3CDTF">2021-02-08T15:39:40Z</dcterms:created>
  <dcterms:modified xsi:type="dcterms:W3CDTF">2021-02-08T16:29:58Z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93932cc9-dea4-49e2-bfe2-7f42b17a9d2b_Enabled">
    <vt:lpwstr>true</vt:lpwstr>
  </property>
  <property fmtid="{D5CDD505-2E9C-101B-9397-08002B2CF9AE}" pid="4" name="MSIP_Label_93932cc9-dea4-49e2-bfe2-7f42b17a9d2b_SetDate">
    <vt:lpwstr>2021-02-08T15:39:40Z</vt:lpwstr>
  </property>
  <property fmtid="{D5CDD505-2E9C-101B-9397-08002B2CF9AE}" pid="5" name="MSIP_Label_93932cc9-dea4-49e2-bfe2-7f42b17a9d2b_Method">
    <vt:lpwstr>Standard</vt:lpwstr>
  </property>
  <property fmtid="{D5CDD505-2E9C-101B-9397-08002B2CF9AE}" pid="6" name="MSIP_Label_93932cc9-dea4-49e2-bfe2-7f42b17a9d2b_Name">
    <vt:lpwstr>USI Internal</vt:lpwstr>
  </property>
  <property fmtid="{D5CDD505-2E9C-101B-9397-08002B2CF9AE}" pid="7" name="MSIP_Label_93932cc9-dea4-49e2-bfe2-7f42b17a9d2b_SiteId">
    <vt:lpwstr>ae1d882c-786b-492c-9095-3d81d0a2f615</vt:lpwstr>
  </property>
  <property fmtid="{D5CDD505-2E9C-101B-9397-08002B2CF9AE}" pid="8" name="MSIP_Label_93932cc9-dea4-49e2-bfe2-7f42b17a9d2b_ActionId">
    <vt:lpwstr>9652f79e-ee75-48e7-8c5c-2dd8e459095f</vt:lpwstr>
  </property>
  <property fmtid="{D5CDD505-2E9C-101B-9397-08002B2CF9AE}" pid="9" name="MSIP_Label_93932cc9-dea4-49e2-bfe2-7f42b17a9d2b_ContentBits">
    <vt:lpwstr>0</vt:lpwstr>
  </property>
</Properties>
</file>