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46190"/>
            <a:ext cx="7766936" cy="1646302"/>
          </a:xfrm>
        </p:spPr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Course Administration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269" y="2766218"/>
            <a:ext cx="1562318" cy="33246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00766" y="3412901"/>
            <a:ext cx="4340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Here you have the Course Administration Block. This is listed on the left side of your course. As you can see you have many options listed in this </a:t>
            </a:r>
            <a:r>
              <a:rPr lang="en-US" dirty="0" smtClean="0">
                <a:latin typeface="Cambria" panose="02040503050406030204" pitchFamily="18" charset="0"/>
              </a:rPr>
              <a:t>block.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03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Repository and Legacy Course Files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60589"/>
            <a:ext cx="3521179" cy="82983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Repositories: </a:t>
            </a:r>
            <a:r>
              <a:rPr lang="en-US" dirty="0" smtClean="0">
                <a:latin typeface="Cambria" panose="02040503050406030204" pitchFamily="18" charset="0"/>
              </a:rPr>
              <a:t>People can upload files,  you can add files from Google docs and other external repositories.</a:t>
            </a:r>
          </a:p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Legacy Course Files: </a:t>
            </a:r>
            <a:r>
              <a:rPr lang="en-US" dirty="0" smtClean="0">
                <a:latin typeface="Cambria" panose="02040503050406030204" pitchFamily="18" charset="0"/>
              </a:rPr>
              <a:t>Files are stored in different areas, instead of </a:t>
            </a:r>
            <a:r>
              <a:rPr lang="en-US" dirty="0">
                <a:latin typeface="Cambria" panose="02040503050406030204" pitchFamily="18" charset="0"/>
              </a:rPr>
              <a:t>together in the course files </a:t>
            </a:r>
            <a:r>
              <a:rPr lang="en-US" dirty="0" smtClean="0">
                <a:latin typeface="Cambria" panose="02040503050406030204" pitchFamily="18" charset="0"/>
              </a:rPr>
              <a:t>area.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89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Course Edit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766" y="4792570"/>
            <a:ext cx="1686160" cy="147658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1196" y="1930400"/>
            <a:ext cx="418403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Turn </a:t>
            </a:r>
            <a:r>
              <a:rPr lang="en-US" b="1" dirty="0">
                <a:latin typeface="Cambria" panose="02040503050406030204" pitchFamily="18" charset="0"/>
              </a:rPr>
              <a:t>editing on:</a:t>
            </a:r>
            <a:r>
              <a:rPr lang="en-US" dirty="0">
                <a:latin typeface="Cambria" panose="02040503050406030204" pitchFamily="18" charset="0"/>
              </a:rPr>
              <a:t> This feature lets us edit our course and add activities, quizzes, lessons, and many more items to the course.</a:t>
            </a:r>
          </a:p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Edit settings: </a:t>
            </a:r>
            <a:r>
              <a:rPr lang="en-US" dirty="0">
                <a:latin typeface="Cambria" panose="02040503050406030204" pitchFamily="18" charset="0"/>
              </a:rPr>
              <a:t>This allows us to make course edits like adding a course description, more weeks or topics to your </a:t>
            </a:r>
            <a:r>
              <a:rPr lang="en-US" dirty="0" smtClean="0">
                <a:latin typeface="Cambria" panose="02040503050406030204" pitchFamily="18" charset="0"/>
              </a:rPr>
              <a:t>course, theme, and file size.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99" y="1607511"/>
            <a:ext cx="4877481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Users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18848"/>
            <a:ext cx="2863693" cy="298743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Users: </a:t>
            </a:r>
            <a:r>
              <a:rPr lang="en-US" dirty="0" smtClean="0">
                <a:latin typeface="Cambria" panose="02040503050406030204" pitchFamily="18" charset="0"/>
              </a:rPr>
              <a:t>You are able to see what users are enrolled in your course, Set up Groups for your course, Enroll users in your course, and setup permissions for users.</a:t>
            </a:r>
          </a:p>
          <a:p>
            <a:pPr marL="0" indent="0">
              <a:buNone/>
            </a:pPr>
            <a:endParaRPr lang="en-US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9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Reports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82592"/>
            <a:ext cx="2809639" cy="219503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8" y="2382592"/>
            <a:ext cx="4184034" cy="388077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Reports: </a:t>
            </a:r>
            <a:r>
              <a:rPr lang="en-US" dirty="0" smtClean="0">
                <a:latin typeface="Cambria" panose="02040503050406030204" pitchFamily="18" charset="0"/>
              </a:rPr>
              <a:t>These provide different reports in your course. You can see what students log into the course, </a:t>
            </a:r>
            <a:r>
              <a:rPr lang="en-US" dirty="0" smtClean="0">
                <a:latin typeface="Cambria" panose="02040503050406030204" pitchFamily="18" charset="0"/>
              </a:rPr>
              <a:t>what </a:t>
            </a:r>
            <a:r>
              <a:rPr lang="en-US" dirty="0" smtClean="0">
                <a:latin typeface="Cambria" panose="02040503050406030204" pitchFamily="18" charset="0"/>
              </a:rPr>
              <a:t>they were working on, and get a course participation report.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27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Grades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06" y="2160589"/>
            <a:ext cx="3414675" cy="47598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Grades: </a:t>
            </a:r>
            <a:r>
              <a:rPr lang="en-US" dirty="0" smtClean="0">
                <a:latin typeface="Cambria" panose="02040503050406030204" pitchFamily="18" charset="0"/>
              </a:rPr>
              <a:t>This is a quick entry to your gradebook. You can setup how you want your gradebook to calculate and set up categories. You can even enter manual grades.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81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Badges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12" y="2160589"/>
            <a:ext cx="3210610" cy="122418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8" y="2160589"/>
            <a:ext cx="4184034" cy="388077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Badges</a:t>
            </a:r>
            <a:r>
              <a:rPr lang="en-US" b="1" dirty="0">
                <a:latin typeface="Cambria" panose="02040503050406030204" pitchFamily="18" charset="0"/>
              </a:rPr>
              <a:t>: </a:t>
            </a:r>
            <a:r>
              <a:rPr lang="en-US" dirty="0">
                <a:latin typeface="Cambria" panose="02040503050406030204" pitchFamily="18" charset="0"/>
              </a:rPr>
              <a:t>Badges are a good way of </a:t>
            </a:r>
            <a:r>
              <a:rPr lang="en-US" dirty="0" smtClean="0">
                <a:latin typeface="Cambria" panose="02040503050406030204" pitchFamily="18" charset="0"/>
              </a:rPr>
              <a:t>achievement </a:t>
            </a:r>
            <a:r>
              <a:rPr lang="en-US" dirty="0">
                <a:latin typeface="Cambria" panose="02040503050406030204" pitchFamily="18" charset="0"/>
              </a:rPr>
              <a:t>and </a:t>
            </a:r>
            <a:r>
              <a:rPr lang="en-US" dirty="0" smtClean="0">
                <a:latin typeface="Cambria" panose="02040503050406030204" pitchFamily="18" charset="0"/>
              </a:rPr>
              <a:t>progress</a:t>
            </a:r>
            <a:r>
              <a:rPr lang="en-US" dirty="0">
                <a:latin typeface="Cambria" panose="02040503050406030204" pitchFamily="18" charset="0"/>
              </a:rPr>
              <a:t>. Badges may be awarded based on a variety </a:t>
            </a:r>
            <a:r>
              <a:rPr lang="en-US" dirty="0" smtClean="0">
                <a:latin typeface="Cambria" panose="02040503050406030204" pitchFamily="18" charset="0"/>
              </a:rPr>
              <a:t>of resources. Badges </a:t>
            </a:r>
            <a:r>
              <a:rPr lang="en-US" dirty="0">
                <a:latin typeface="Cambria" panose="02040503050406030204" pitchFamily="18" charset="0"/>
              </a:rPr>
              <a:t>created in Moodle </a:t>
            </a:r>
            <a:r>
              <a:rPr lang="en-US" dirty="0" smtClean="0">
                <a:latin typeface="Cambria" panose="02040503050406030204" pitchFamily="18" charset="0"/>
              </a:rPr>
              <a:t>can </a:t>
            </a:r>
            <a:r>
              <a:rPr lang="en-US" dirty="0">
                <a:latin typeface="Cambria" panose="02040503050406030204" pitchFamily="18" charset="0"/>
              </a:rPr>
              <a:t>be displayed on a </a:t>
            </a:r>
            <a:r>
              <a:rPr lang="en-US" dirty="0" smtClean="0">
                <a:latin typeface="Cambria" panose="02040503050406030204" pitchFamily="18" charset="0"/>
              </a:rPr>
              <a:t>persons </a:t>
            </a:r>
            <a:r>
              <a:rPr lang="en-US" dirty="0">
                <a:latin typeface="Cambria" panose="02040503050406030204" pitchFamily="18" charset="0"/>
              </a:rPr>
              <a:t>profile or pushed to </a:t>
            </a:r>
            <a:r>
              <a:rPr lang="en-US" dirty="0" smtClean="0">
                <a:latin typeface="Cambria" panose="02040503050406030204" pitchFamily="18" charset="0"/>
              </a:rPr>
              <a:t>their Open Badge Backpack and Mozilla’s Open Badge. These are presented in a persons backpack and will </a:t>
            </a:r>
            <a:r>
              <a:rPr lang="en-US" dirty="0">
                <a:latin typeface="Cambria" panose="02040503050406030204" pitchFamily="18" charset="0"/>
              </a:rPr>
              <a:t>display in their Moodle profile. </a:t>
            </a:r>
          </a:p>
        </p:txBody>
      </p:sp>
    </p:spTree>
    <p:extLst>
      <p:ext uri="{BB962C8B-B14F-4D97-AF65-F5344CB8AC3E}">
        <p14:creationId xmlns:p14="http://schemas.microsoft.com/office/powerpoint/2010/main" val="3003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Backup, Restore, Import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Backup: </a:t>
            </a:r>
            <a:r>
              <a:rPr lang="en-US" dirty="0" smtClean="0">
                <a:latin typeface="Cambria" panose="02040503050406030204" pitchFamily="18" charset="0"/>
              </a:rPr>
              <a:t>As an Instructor you will be able to backup your course. You can save selected options or the entire course. You can even download the backups.</a:t>
            </a:r>
          </a:p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Restore: </a:t>
            </a:r>
            <a:r>
              <a:rPr lang="en-US" dirty="0" smtClean="0">
                <a:latin typeface="Cambria" panose="02040503050406030204" pitchFamily="18" charset="0"/>
              </a:rPr>
              <a:t>You can restore a backup file at any time to a course that you have permission too. </a:t>
            </a:r>
          </a:p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Import: </a:t>
            </a:r>
            <a:r>
              <a:rPr lang="en-US" dirty="0" smtClean="0">
                <a:latin typeface="Cambria" panose="02040503050406030204" pitchFamily="18" charset="0"/>
              </a:rPr>
              <a:t>You may import activities and resources from another course you have editing rights too.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314" y="2160589"/>
            <a:ext cx="2645042" cy="940853"/>
          </a:xfrm>
        </p:spPr>
      </p:pic>
    </p:spTree>
    <p:extLst>
      <p:ext uri="{BB962C8B-B14F-4D97-AF65-F5344CB8AC3E}">
        <p14:creationId xmlns:p14="http://schemas.microsoft.com/office/powerpoint/2010/main" val="10862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Publish and Reset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78" y="2160589"/>
            <a:ext cx="3259373" cy="82600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Publish: </a:t>
            </a:r>
            <a:r>
              <a:rPr lang="en-US" dirty="0">
                <a:latin typeface="Cambria" panose="02040503050406030204" pitchFamily="18" charset="0"/>
              </a:rPr>
              <a:t>A community </a:t>
            </a:r>
            <a:r>
              <a:rPr lang="en-US" dirty="0" smtClean="0">
                <a:latin typeface="Cambria" panose="02040503050406030204" pitchFamily="18" charset="0"/>
              </a:rPr>
              <a:t>hub is a place that you can publish your courses.</a:t>
            </a:r>
          </a:p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Reset: </a:t>
            </a:r>
            <a:r>
              <a:rPr lang="en-US" dirty="0" smtClean="0">
                <a:latin typeface="Cambria" panose="02040503050406030204" pitchFamily="18" charset="0"/>
              </a:rPr>
              <a:t>You can reset your course of user data and keep resources and other settings.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72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Question Bank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ambria" panose="02040503050406030204" pitchFamily="18" charset="0"/>
              </a:rPr>
              <a:t>Question Bank: </a:t>
            </a:r>
            <a:r>
              <a:rPr lang="en-US" dirty="0" smtClean="0">
                <a:latin typeface="Cambria" panose="02040503050406030204" pitchFamily="18" charset="0"/>
              </a:rPr>
              <a:t>You can import and export questions, add new questions, and set categories in your course. 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956" y="2160589"/>
            <a:ext cx="2762891" cy="1638679"/>
          </a:xfrm>
        </p:spPr>
      </p:pic>
    </p:spTree>
    <p:extLst>
      <p:ext uri="{BB962C8B-B14F-4D97-AF65-F5344CB8AC3E}">
        <p14:creationId xmlns:p14="http://schemas.microsoft.com/office/powerpoint/2010/main" val="4283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</TotalTime>
  <Words>433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 Light</vt:lpstr>
      <vt:lpstr>Cambria</vt:lpstr>
      <vt:lpstr>Trebuchet MS</vt:lpstr>
      <vt:lpstr>Wingdings 3</vt:lpstr>
      <vt:lpstr>Facet</vt:lpstr>
      <vt:lpstr>Course Administration</vt:lpstr>
      <vt:lpstr>Course Edit</vt:lpstr>
      <vt:lpstr>Users</vt:lpstr>
      <vt:lpstr>Reports</vt:lpstr>
      <vt:lpstr>Grades</vt:lpstr>
      <vt:lpstr>Badges</vt:lpstr>
      <vt:lpstr>Backup, Restore, Import</vt:lpstr>
      <vt:lpstr>Publish and Reset</vt:lpstr>
      <vt:lpstr>Question Bank</vt:lpstr>
      <vt:lpstr>Repository and Legacy Course Files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Administration</dc:title>
  <dc:creator>Sandra Sampsell</dc:creator>
  <cp:lastModifiedBy>Sandra Sampsell</cp:lastModifiedBy>
  <cp:revision>12</cp:revision>
  <dcterms:created xsi:type="dcterms:W3CDTF">2015-05-20T15:47:05Z</dcterms:created>
  <dcterms:modified xsi:type="dcterms:W3CDTF">2015-05-22T03:45:46Z</dcterms:modified>
</cp:coreProperties>
</file>