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78" r:id="rId4"/>
    <p:sldId id="259" r:id="rId5"/>
    <p:sldId id="260" r:id="rId6"/>
    <p:sldId id="262" r:id="rId7"/>
    <p:sldId id="263" r:id="rId8"/>
    <p:sldId id="264" r:id="rId9"/>
    <p:sldId id="276" r:id="rId10"/>
    <p:sldId id="266" r:id="rId11"/>
    <p:sldId id="269" r:id="rId12"/>
    <p:sldId id="268" r:id="rId13"/>
    <p:sldId id="270" r:id="rId14"/>
    <p:sldId id="277" r:id="rId15"/>
    <p:sldId id="274" r:id="rId16"/>
    <p:sldId id="273" r:id="rId17"/>
    <p:sldId id="275" r:id="rId18"/>
    <p:sldId id="27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0" d="100"/>
          <a:sy n="50" d="100"/>
        </p:scale>
        <p:origin x="834" y="9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35E620-0C41-C94E-805E-28F5AF1F2CC8}"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0E9E0-C3FD-9A4C-B387-1A6EE15EA42D}" type="slidenum">
              <a:rPr lang="en-US" smtClean="0"/>
              <a:t>‹#›</a:t>
            </a:fld>
            <a:endParaRPr lang="en-US"/>
          </a:p>
        </p:txBody>
      </p:sp>
    </p:spTree>
    <p:extLst>
      <p:ext uri="{BB962C8B-B14F-4D97-AF65-F5344CB8AC3E}">
        <p14:creationId xmlns:p14="http://schemas.microsoft.com/office/powerpoint/2010/main" val="1183822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35E620-0C41-C94E-805E-28F5AF1F2CC8}"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0E9E0-C3FD-9A4C-B387-1A6EE15EA42D}" type="slidenum">
              <a:rPr lang="en-US" smtClean="0"/>
              <a:t>‹#›</a:t>
            </a:fld>
            <a:endParaRPr lang="en-US"/>
          </a:p>
        </p:txBody>
      </p:sp>
    </p:spTree>
    <p:extLst>
      <p:ext uri="{BB962C8B-B14F-4D97-AF65-F5344CB8AC3E}">
        <p14:creationId xmlns:p14="http://schemas.microsoft.com/office/powerpoint/2010/main" val="3114048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35E620-0C41-C94E-805E-28F5AF1F2CC8}"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0E9E0-C3FD-9A4C-B387-1A6EE15EA42D}" type="slidenum">
              <a:rPr lang="en-US" smtClean="0"/>
              <a:t>‹#›</a:t>
            </a:fld>
            <a:endParaRPr lang="en-US"/>
          </a:p>
        </p:txBody>
      </p:sp>
    </p:spTree>
    <p:extLst>
      <p:ext uri="{BB962C8B-B14F-4D97-AF65-F5344CB8AC3E}">
        <p14:creationId xmlns:p14="http://schemas.microsoft.com/office/powerpoint/2010/main" val="2438339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35E620-0C41-C94E-805E-28F5AF1F2CC8}"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0E9E0-C3FD-9A4C-B387-1A6EE15EA42D}" type="slidenum">
              <a:rPr lang="en-US" smtClean="0"/>
              <a:t>‹#›</a:t>
            </a:fld>
            <a:endParaRPr lang="en-US"/>
          </a:p>
        </p:txBody>
      </p:sp>
    </p:spTree>
    <p:extLst>
      <p:ext uri="{BB962C8B-B14F-4D97-AF65-F5344CB8AC3E}">
        <p14:creationId xmlns:p14="http://schemas.microsoft.com/office/powerpoint/2010/main" val="3027906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35E620-0C41-C94E-805E-28F5AF1F2CC8}"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0E9E0-C3FD-9A4C-B387-1A6EE15EA42D}" type="slidenum">
              <a:rPr lang="en-US" smtClean="0"/>
              <a:t>‹#›</a:t>
            </a:fld>
            <a:endParaRPr lang="en-US"/>
          </a:p>
        </p:txBody>
      </p:sp>
    </p:spTree>
    <p:extLst>
      <p:ext uri="{BB962C8B-B14F-4D97-AF65-F5344CB8AC3E}">
        <p14:creationId xmlns:p14="http://schemas.microsoft.com/office/powerpoint/2010/main" val="1484861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35E620-0C41-C94E-805E-28F5AF1F2CC8}"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00E9E0-C3FD-9A4C-B387-1A6EE15EA42D}" type="slidenum">
              <a:rPr lang="en-US" smtClean="0"/>
              <a:t>‹#›</a:t>
            </a:fld>
            <a:endParaRPr lang="en-US"/>
          </a:p>
        </p:txBody>
      </p:sp>
    </p:spTree>
    <p:extLst>
      <p:ext uri="{BB962C8B-B14F-4D97-AF65-F5344CB8AC3E}">
        <p14:creationId xmlns:p14="http://schemas.microsoft.com/office/powerpoint/2010/main" val="387200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35E620-0C41-C94E-805E-28F5AF1F2CC8}" type="datetimeFigureOut">
              <a:rPr lang="en-US" smtClean="0"/>
              <a:t>10/26/2015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00E9E0-C3FD-9A4C-B387-1A6EE15EA42D}" type="slidenum">
              <a:rPr lang="en-US" smtClean="0"/>
              <a:t>‹#›</a:t>
            </a:fld>
            <a:endParaRPr lang="en-US"/>
          </a:p>
        </p:txBody>
      </p:sp>
    </p:spTree>
    <p:extLst>
      <p:ext uri="{BB962C8B-B14F-4D97-AF65-F5344CB8AC3E}">
        <p14:creationId xmlns:p14="http://schemas.microsoft.com/office/powerpoint/2010/main" val="64099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35E620-0C41-C94E-805E-28F5AF1F2CC8}" type="datetimeFigureOut">
              <a:rPr lang="en-US" smtClean="0"/>
              <a:t>10/26/2015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00E9E0-C3FD-9A4C-B387-1A6EE15EA42D}" type="slidenum">
              <a:rPr lang="en-US" smtClean="0"/>
              <a:t>‹#›</a:t>
            </a:fld>
            <a:endParaRPr lang="en-US"/>
          </a:p>
        </p:txBody>
      </p:sp>
    </p:spTree>
    <p:extLst>
      <p:ext uri="{BB962C8B-B14F-4D97-AF65-F5344CB8AC3E}">
        <p14:creationId xmlns:p14="http://schemas.microsoft.com/office/powerpoint/2010/main" val="20078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5E620-0C41-C94E-805E-28F5AF1F2CC8}" type="datetimeFigureOut">
              <a:rPr lang="en-US" smtClean="0"/>
              <a:t>10/26/2015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00E9E0-C3FD-9A4C-B387-1A6EE15EA42D}" type="slidenum">
              <a:rPr lang="en-US" smtClean="0"/>
              <a:t>‹#›</a:t>
            </a:fld>
            <a:endParaRPr lang="en-US"/>
          </a:p>
        </p:txBody>
      </p:sp>
    </p:spTree>
    <p:extLst>
      <p:ext uri="{BB962C8B-B14F-4D97-AF65-F5344CB8AC3E}">
        <p14:creationId xmlns:p14="http://schemas.microsoft.com/office/powerpoint/2010/main" val="285996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35E620-0C41-C94E-805E-28F5AF1F2CC8}"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00E9E0-C3FD-9A4C-B387-1A6EE15EA42D}" type="slidenum">
              <a:rPr lang="en-US" smtClean="0"/>
              <a:t>‹#›</a:t>
            </a:fld>
            <a:endParaRPr lang="en-US"/>
          </a:p>
        </p:txBody>
      </p:sp>
    </p:spTree>
    <p:extLst>
      <p:ext uri="{BB962C8B-B14F-4D97-AF65-F5344CB8AC3E}">
        <p14:creationId xmlns:p14="http://schemas.microsoft.com/office/powerpoint/2010/main" val="344461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35E620-0C41-C94E-805E-28F5AF1F2CC8}"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00E9E0-C3FD-9A4C-B387-1A6EE15EA42D}" type="slidenum">
              <a:rPr lang="en-US" smtClean="0"/>
              <a:t>‹#›</a:t>
            </a:fld>
            <a:endParaRPr lang="en-US"/>
          </a:p>
        </p:txBody>
      </p:sp>
    </p:spTree>
    <p:extLst>
      <p:ext uri="{BB962C8B-B14F-4D97-AF65-F5344CB8AC3E}">
        <p14:creationId xmlns:p14="http://schemas.microsoft.com/office/powerpoint/2010/main" val="1251372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5E620-0C41-C94E-805E-28F5AF1F2CC8}" type="datetimeFigureOut">
              <a:rPr lang="en-US" smtClean="0"/>
              <a:t>10/26/2015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0E9E0-C3FD-9A4C-B387-1A6EE15EA42D}" type="slidenum">
              <a:rPr lang="en-US" smtClean="0"/>
              <a:t>‹#›</a:t>
            </a:fld>
            <a:endParaRPr lang="en-US"/>
          </a:p>
        </p:txBody>
      </p:sp>
    </p:spTree>
    <p:extLst>
      <p:ext uri="{BB962C8B-B14F-4D97-AF65-F5344CB8AC3E}">
        <p14:creationId xmlns:p14="http://schemas.microsoft.com/office/powerpoint/2010/main" val="4140185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8308" y="580747"/>
            <a:ext cx="7733382" cy="646331"/>
          </a:xfrm>
          <a:prstGeom prst="rect">
            <a:avLst/>
          </a:prstGeom>
          <a:noFill/>
        </p:spPr>
        <p:txBody>
          <a:bodyPr wrap="none" rtlCol="0">
            <a:spAutoFit/>
          </a:bodyPr>
          <a:lstStyle/>
          <a:p>
            <a:r>
              <a:rPr lang="en-US" sz="3600" dirty="0" smtClean="0"/>
              <a:t>Cardiovascular Pharmacology (A Primer)</a:t>
            </a:r>
            <a:endParaRPr lang="en-US" sz="3600" dirty="0"/>
          </a:p>
        </p:txBody>
      </p:sp>
      <p:sp>
        <p:nvSpPr>
          <p:cNvPr id="5" name="TextBox 4"/>
          <p:cNvSpPr txBox="1"/>
          <p:nvPr/>
        </p:nvSpPr>
        <p:spPr>
          <a:xfrm>
            <a:off x="906553" y="1717524"/>
            <a:ext cx="8066184" cy="2000548"/>
          </a:xfrm>
          <a:prstGeom prst="rect">
            <a:avLst/>
          </a:prstGeom>
          <a:noFill/>
        </p:spPr>
        <p:txBody>
          <a:bodyPr wrap="square" rtlCol="0">
            <a:spAutoFit/>
          </a:bodyPr>
          <a:lstStyle/>
          <a:p>
            <a:r>
              <a:rPr lang="en-US" sz="2800" dirty="0" smtClean="0"/>
              <a:t>This lecture is designed to:</a:t>
            </a:r>
          </a:p>
          <a:p>
            <a:pPr marL="914400" lvl="1" indent="-457200">
              <a:buFont typeface="Arial"/>
              <a:buChar char="•"/>
            </a:pPr>
            <a:r>
              <a:rPr lang="en-US" sz="2400" dirty="0" smtClean="0"/>
              <a:t>Prep you for a deeper clinical experience</a:t>
            </a:r>
          </a:p>
          <a:p>
            <a:pPr marL="914400" lvl="1" indent="-457200">
              <a:buFont typeface="Arial"/>
              <a:buChar char="•"/>
            </a:pPr>
            <a:r>
              <a:rPr lang="en-US" sz="2400" dirty="0" smtClean="0"/>
              <a:t>Assist you in </a:t>
            </a:r>
            <a:r>
              <a:rPr lang="en-US" sz="2400" i="1" dirty="0" smtClean="0"/>
              <a:t>understanding</a:t>
            </a:r>
            <a:r>
              <a:rPr lang="en-US" sz="2400" dirty="0" smtClean="0"/>
              <a:t> your board questions</a:t>
            </a:r>
          </a:p>
          <a:p>
            <a:pPr marL="914400" lvl="1" indent="-457200">
              <a:buFont typeface="Arial"/>
              <a:buChar char="•"/>
            </a:pPr>
            <a:r>
              <a:rPr lang="en-US" sz="2400" dirty="0" smtClean="0"/>
              <a:t>Help you pass this class</a:t>
            </a:r>
          </a:p>
          <a:p>
            <a:pPr marL="914400" lvl="1" indent="-457200">
              <a:buFont typeface="Arial"/>
              <a:buChar char="•"/>
            </a:pPr>
            <a:r>
              <a:rPr lang="en-US" sz="2400" dirty="0" smtClean="0"/>
              <a:t>Give you a global perspective (reduce academic myopia)</a:t>
            </a:r>
            <a:endParaRPr lang="en-US" sz="2400" dirty="0"/>
          </a:p>
        </p:txBody>
      </p:sp>
      <p:sp>
        <p:nvSpPr>
          <p:cNvPr id="6" name="TextBox 5"/>
          <p:cNvSpPr txBox="1"/>
          <p:nvPr/>
        </p:nvSpPr>
        <p:spPr>
          <a:xfrm>
            <a:off x="906552" y="3981724"/>
            <a:ext cx="5224507" cy="1261884"/>
          </a:xfrm>
          <a:prstGeom prst="rect">
            <a:avLst/>
          </a:prstGeom>
          <a:noFill/>
        </p:spPr>
        <p:txBody>
          <a:bodyPr wrap="none" rtlCol="0">
            <a:spAutoFit/>
          </a:bodyPr>
          <a:lstStyle/>
          <a:p>
            <a:r>
              <a:rPr lang="en-US" sz="2800" dirty="0" smtClean="0"/>
              <a:t>This lecture is designed to not:</a:t>
            </a:r>
          </a:p>
          <a:p>
            <a:pPr marL="914400" lvl="1" indent="-457200">
              <a:buFont typeface="Arial"/>
              <a:buChar char="•"/>
            </a:pPr>
            <a:r>
              <a:rPr lang="en-US" sz="2400" dirty="0" smtClean="0"/>
              <a:t>Make you into an MD or </a:t>
            </a:r>
            <a:r>
              <a:rPr lang="en-US" sz="2400" dirty="0" err="1" smtClean="0"/>
              <a:t>PharmD</a:t>
            </a:r>
            <a:endParaRPr lang="en-US" sz="2400" dirty="0" smtClean="0"/>
          </a:p>
          <a:p>
            <a:pPr marL="914400" lvl="1" indent="-457200">
              <a:buFont typeface="Arial"/>
              <a:buChar char="•"/>
            </a:pPr>
            <a:r>
              <a:rPr lang="en-US" sz="2400" dirty="0" smtClean="0"/>
              <a:t>Make you crazy</a:t>
            </a:r>
            <a:endParaRPr lang="en-US" sz="2400" dirty="0"/>
          </a:p>
        </p:txBody>
      </p:sp>
      <p:sp>
        <p:nvSpPr>
          <p:cNvPr id="7" name="TextBox 6"/>
          <p:cNvSpPr txBox="1"/>
          <p:nvPr/>
        </p:nvSpPr>
        <p:spPr>
          <a:xfrm>
            <a:off x="4737395" y="5822369"/>
            <a:ext cx="4801314" cy="830997"/>
          </a:xfrm>
          <a:prstGeom prst="rect">
            <a:avLst/>
          </a:prstGeom>
          <a:noFill/>
        </p:spPr>
        <p:txBody>
          <a:bodyPr wrap="none" rtlCol="0">
            <a:spAutoFit/>
          </a:bodyPr>
          <a:lstStyle/>
          <a:p>
            <a:r>
              <a:rPr lang="en-US" sz="1600" dirty="0" smtClean="0"/>
              <a:t>Sourced: 	</a:t>
            </a:r>
            <a:r>
              <a:rPr lang="en-US" sz="1600" i="1" dirty="0" smtClean="0"/>
              <a:t>Drugs for the Heart by Opie &amp; </a:t>
            </a:r>
            <a:r>
              <a:rPr lang="en-US" sz="1600" i="1" dirty="0" err="1" smtClean="0"/>
              <a:t>Gersh</a:t>
            </a:r>
            <a:endParaRPr lang="en-US" sz="1600" i="1" dirty="0" smtClean="0"/>
          </a:p>
          <a:p>
            <a:r>
              <a:rPr lang="en-US" sz="1600" i="1" dirty="0"/>
              <a:t>	</a:t>
            </a:r>
            <a:r>
              <a:rPr lang="en-US" sz="1600" i="1" dirty="0" smtClean="0"/>
              <a:t>	Cecil Textbook of Internal Med.</a:t>
            </a:r>
            <a:r>
              <a:rPr lang="en-US" sz="1600" i="1" dirty="0"/>
              <a:t>	</a:t>
            </a:r>
            <a:r>
              <a:rPr lang="en-US" sz="1600" i="1" dirty="0" smtClean="0"/>
              <a:t>		</a:t>
            </a:r>
            <a:endParaRPr lang="en-US" sz="1600" i="1" dirty="0" smtClean="0"/>
          </a:p>
          <a:p>
            <a:r>
              <a:rPr lang="en-US" sz="1600" i="1" dirty="0"/>
              <a:t> </a:t>
            </a:r>
            <a:r>
              <a:rPr lang="en-US" sz="1600" i="1" dirty="0" smtClean="0"/>
              <a:t>                   </a:t>
            </a:r>
            <a:r>
              <a:rPr lang="en-US" sz="1600" i="1" dirty="0" smtClean="0"/>
              <a:t>Harrison’s </a:t>
            </a:r>
            <a:r>
              <a:rPr lang="en-US" sz="1600" i="1" dirty="0" smtClean="0"/>
              <a:t>Principals of Internal Med.</a:t>
            </a:r>
          </a:p>
        </p:txBody>
      </p:sp>
    </p:spTree>
    <p:extLst>
      <p:ext uri="{BB962C8B-B14F-4D97-AF65-F5344CB8AC3E}">
        <p14:creationId xmlns:p14="http://schemas.microsoft.com/office/powerpoint/2010/main" val="104542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Renin-Angiotensin-Aldosterone </a:t>
            </a:r>
            <a:r>
              <a:rPr lang="en-US" dirty="0" err="1" smtClean="0"/>
              <a:t>Inhb</a:t>
            </a:r>
            <a:r>
              <a:rPr lang="en-US" dirty="0" smtClean="0"/>
              <a:t>.</a:t>
            </a:r>
            <a:endParaRPr lang="en-US" dirty="0"/>
          </a:p>
        </p:txBody>
      </p:sp>
      <p:pic>
        <p:nvPicPr>
          <p:cNvPr id="4" name="Picture 3"/>
          <p:cNvPicPr>
            <a:picLocks noChangeAspect="1"/>
          </p:cNvPicPr>
          <p:nvPr/>
        </p:nvPicPr>
        <p:blipFill>
          <a:blip r:embed="rId2"/>
          <a:stretch>
            <a:fillRect/>
          </a:stretch>
        </p:blipFill>
        <p:spPr>
          <a:xfrm>
            <a:off x="0" y="1248305"/>
            <a:ext cx="4111464" cy="5342227"/>
          </a:xfrm>
          <a:prstGeom prst="rect">
            <a:avLst/>
          </a:prstGeom>
        </p:spPr>
      </p:pic>
      <p:sp>
        <p:nvSpPr>
          <p:cNvPr id="5" name="Rectangle 4"/>
          <p:cNvSpPr/>
          <p:nvPr/>
        </p:nvSpPr>
        <p:spPr>
          <a:xfrm>
            <a:off x="5266268" y="1553639"/>
            <a:ext cx="3691464" cy="2308324"/>
          </a:xfrm>
          <a:prstGeom prst="rect">
            <a:avLst/>
          </a:prstGeom>
        </p:spPr>
        <p:txBody>
          <a:bodyPr wrap="square">
            <a:spAutoFit/>
          </a:bodyPr>
          <a:lstStyle/>
          <a:p>
            <a:r>
              <a:rPr lang="en-US" b="1" dirty="0" smtClean="0"/>
              <a:t>ACEI:</a:t>
            </a:r>
          </a:p>
          <a:p>
            <a:r>
              <a:rPr lang="en-US" dirty="0" smtClean="0"/>
              <a:t>Inhibits conversion of angiotensin 1 into 2. and reduces BP. Often causes cough.</a:t>
            </a:r>
          </a:p>
          <a:p>
            <a:endParaRPr lang="en-US" i="1" dirty="0" smtClean="0"/>
          </a:p>
          <a:p>
            <a:r>
              <a:rPr lang="en-US" i="1" dirty="0" err="1" smtClean="0"/>
              <a:t>Eg</a:t>
            </a:r>
            <a:r>
              <a:rPr lang="en-US" i="1" dirty="0" smtClean="0"/>
              <a:t>: </a:t>
            </a:r>
            <a:r>
              <a:rPr lang="en-US" i="1" dirty="0" err="1" smtClean="0"/>
              <a:t>Catopril</a:t>
            </a:r>
            <a:r>
              <a:rPr lang="en-US" i="1" dirty="0" smtClean="0"/>
              <a:t>, </a:t>
            </a:r>
            <a:r>
              <a:rPr lang="en-US" i="1" dirty="0" err="1" smtClean="0"/>
              <a:t>Benzopril</a:t>
            </a:r>
            <a:r>
              <a:rPr lang="en-US" i="1" dirty="0" smtClean="0"/>
              <a:t>, </a:t>
            </a:r>
            <a:r>
              <a:rPr lang="en-US" i="1" dirty="0" err="1" smtClean="0"/>
              <a:t>Ramipril</a:t>
            </a:r>
            <a:endParaRPr lang="en-US" i="1" dirty="0" smtClean="0"/>
          </a:p>
          <a:p>
            <a:endParaRPr lang="en-US" i="1" dirty="0" smtClean="0"/>
          </a:p>
          <a:p>
            <a:endParaRPr lang="en-US" b="1" dirty="0"/>
          </a:p>
        </p:txBody>
      </p:sp>
      <p:sp>
        <p:nvSpPr>
          <p:cNvPr id="6" name="Rectangle 5"/>
          <p:cNvSpPr/>
          <p:nvPr/>
        </p:nvSpPr>
        <p:spPr>
          <a:xfrm>
            <a:off x="5266267" y="3738039"/>
            <a:ext cx="3691465" cy="2862323"/>
          </a:xfrm>
          <a:prstGeom prst="rect">
            <a:avLst/>
          </a:prstGeom>
        </p:spPr>
        <p:txBody>
          <a:bodyPr wrap="square">
            <a:spAutoFit/>
          </a:bodyPr>
          <a:lstStyle/>
          <a:p>
            <a:r>
              <a:rPr lang="en-US" b="1" dirty="0" smtClean="0"/>
              <a:t>ARB:</a:t>
            </a:r>
          </a:p>
          <a:p>
            <a:r>
              <a:rPr lang="en-US" dirty="0" smtClean="0"/>
              <a:t>Blocks angiotensin altogether and reduces BP. Relatively new and only limited trials, significantly low side effects.</a:t>
            </a:r>
          </a:p>
          <a:p>
            <a:endParaRPr lang="en-US" i="1" dirty="0"/>
          </a:p>
          <a:p>
            <a:r>
              <a:rPr lang="en-US" i="1" dirty="0" err="1" smtClean="0"/>
              <a:t>Eg</a:t>
            </a:r>
            <a:r>
              <a:rPr lang="en-US" i="1" dirty="0" smtClean="0"/>
              <a:t>: Candesartan, </a:t>
            </a:r>
            <a:r>
              <a:rPr lang="en-US" i="1" dirty="0" err="1" smtClean="0"/>
              <a:t>Irbesartan</a:t>
            </a:r>
            <a:r>
              <a:rPr lang="en-US" i="1" dirty="0" smtClean="0"/>
              <a:t>, Valsartan</a:t>
            </a:r>
          </a:p>
          <a:p>
            <a:endParaRPr lang="en-US" i="1" dirty="0" smtClean="0"/>
          </a:p>
          <a:p>
            <a:endParaRPr lang="en-US" b="1" dirty="0"/>
          </a:p>
        </p:txBody>
      </p:sp>
      <p:sp>
        <p:nvSpPr>
          <p:cNvPr id="7" name="Rectangle 6"/>
          <p:cNvSpPr/>
          <p:nvPr/>
        </p:nvSpPr>
        <p:spPr>
          <a:xfrm>
            <a:off x="4572000" y="6090297"/>
            <a:ext cx="3165763" cy="369332"/>
          </a:xfrm>
          <a:prstGeom prst="rect">
            <a:avLst/>
          </a:prstGeom>
        </p:spPr>
        <p:txBody>
          <a:bodyPr wrap="none">
            <a:spAutoFit/>
          </a:bodyPr>
          <a:lstStyle/>
          <a:p>
            <a:r>
              <a:rPr lang="en-US" b="1" dirty="0" smtClean="0"/>
              <a:t>For: </a:t>
            </a:r>
            <a:r>
              <a:rPr lang="en-US" dirty="0" smtClean="0"/>
              <a:t>Edema, Hypertension, CHF</a:t>
            </a:r>
          </a:p>
        </p:txBody>
      </p:sp>
    </p:spTree>
    <p:extLst>
      <p:ext uri="{BB962C8B-B14F-4D97-AF65-F5344CB8AC3E}">
        <p14:creationId xmlns:p14="http://schemas.microsoft.com/office/powerpoint/2010/main" val="294746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Antiarrhythmic</a:t>
            </a:r>
            <a:endParaRPr lang="en-US" dirty="0"/>
          </a:p>
        </p:txBody>
      </p:sp>
      <p:sp>
        <p:nvSpPr>
          <p:cNvPr id="4" name="Rectangle 3"/>
          <p:cNvSpPr/>
          <p:nvPr/>
        </p:nvSpPr>
        <p:spPr>
          <a:xfrm>
            <a:off x="457200" y="1458914"/>
            <a:ext cx="8229601" cy="3139321"/>
          </a:xfrm>
          <a:prstGeom prst="rect">
            <a:avLst/>
          </a:prstGeom>
        </p:spPr>
        <p:txBody>
          <a:bodyPr wrap="square">
            <a:spAutoFit/>
          </a:bodyPr>
          <a:lstStyle/>
          <a:p>
            <a:r>
              <a:rPr lang="en-US" dirty="0" smtClean="0"/>
              <a:t>There are five main classes in the Singh Vaughan Williams classification of antiarrhythmic agents:</a:t>
            </a:r>
          </a:p>
          <a:p>
            <a:pPr marL="285750" indent="-285750">
              <a:buFont typeface="Arial"/>
              <a:buChar char="•"/>
            </a:pPr>
            <a:r>
              <a:rPr lang="en-US" dirty="0" smtClean="0"/>
              <a:t>Class I agents interfere with the sodium (Na+) channel. </a:t>
            </a:r>
            <a:r>
              <a:rPr lang="en-US" i="1" dirty="0" err="1" smtClean="0"/>
              <a:t>Eg</a:t>
            </a:r>
            <a:r>
              <a:rPr lang="en-US" i="1" dirty="0" smtClean="0"/>
              <a:t>: </a:t>
            </a:r>
            <a:r>
              <a:rPr lang="en-US" i="1" dirty="0" err="1" smtClean="0"/>
              <a:t>Lidocane</a:t>
            </a:r>
            <a:endParaRPr lang="en-US" i="1" dirty="0" smtClean="0"/>
          </a:p>
          <a:p>
            <a:pPr marL="285750" indent="-285750">
              <a:buFont typeface="Arial"/>
              <a:buChar char="•"/>
            </a:pPr>
            <a:r>
              <a:rPr lang="en-US" dirty="0" smtClean="0"/>
              <a:t>Class II agents are anti-sympathetic nervous system agents. Most agents in this class are beta blockers. </a:t>
            </a:r>
            <a:r>
              <a:rPr lang="en-US" i="1" dirty="0" err="1" smtClean="0"/>
              <a:t>Eg</a:t>
            </a:r>
            <a:r>
              <a:rPr lang="en-US" i="1" dirty="0" smtClean="0"/>
              <a:t>: Propranolol</a:t>
            </a:r>
          </a:p>
          <a:p>
            <a:pPr marL="285750" indent="-285750">
              <a:buFont typeface="Arial"/>
              <a:buChar char="•"/>
            </a:pPr>
            <a:r>
              <a:rPr lang="en-US" dirty="0" smtClean="0"/>
              <a:t>Class III agents affect potassium (K+) efflux. </a:t>
            </a:r>
            <a:r>
              <a:rPr lang="en-US" i="1" dirty="0" err="1" smtClean="0"/>
              <a:t>Eg</a:t>
            </a:r>
            <a:r>
              <a:rPr lang="en-US" i="1" dirty="0" smtClean="0"/>
              <a:t>: </a:t>
            </a:r>
            <a:r>
              <a:rPr lang="en-US" i="1" dirty="0" err="1" smtClean="0"/>
              <a:t>Ibutilide</a:t>
            </a:r>
            <a:endParaRPr lang="en-US" i="1" dirty="0" smtClean="0"/>
          </a:p>
          <a:p>
            <a:pPr marL="285750" indent="-285750">
              <a:buFont typeface="Arial"/>
              <a:buChar char="•"/>
            </a:pPr>
            <a:r>
              <a:rPr lang="en-US" dirty="0" smtClean="0"/>
              <a:t>Class IV agents affect calcium channels and the AV node. </a:t>
            </a:r>
            <a:r>
              <a:rPr lang="en-US" i="1" dirty="0" err="1" smtClean="0"/>
              <a:t>Eg</a:t>
            </a:r>
            <a:r>
              <a:rPr lang="en-US" i="1" dirty="0" smtClean="0"/>
              <a:t>: Verapamil</a:t>
            </a:r>
          </a:p>
          <a:p>
            <a:pPr marL="285750" indent="-285750">
              <a:buFont typeface="Arial"/>
              <a:buChar char="•"/>
            </a:pPr>
            <a:r>
              <a:rPr lang="en-US" dirty="0" smtClean="0"/>
              <a:t>Class V agents work by other or unknown mechanisms. </a:t>
            </a:r>
            <a:r>
              <a:rPr lang="en-US" i="1" dirty="0" err="1" smtClean="0"/>
              <a:t>Eg</a:t>
            </a:r>
            <a:r>
              <a:rPr lang="en-US" i="1" dirty="0" smtClean="0"/>
              <a:t>: Digoxin slows AV node impulses </a:t>
            </a:r>
          </a:p>
          <a:p>
            <a:pPr marL="285750" indent="-285750">
              <a:buFont typeface="Arial"/>
              <a:buChar char="•"/>
            </a:pPr>
            <a:endParaRPr lang="en-US" i="1" dirty="0"/>
          </a:p>
          <a:p>
            <a:r>
              <a:rPr lang="en-US" i="1" dirty="0" smtClean="0"/>
              <a:t>The new “Sicilian Gambit” is now gaining popularity as a classification method</a:t>
            </a:r>
            <a:endParaRPr lang="en-US" i="1" dirty="0"/>
          </a:p>
        </p:txBody>
      </p:sp>
    </p:spTree>
    <p:extLst>
      <p:ext uri="{BB962C8B-B14F-4D97-AF65-F5344CB8AC3E}">
        <p14:creationId xmlns:p14="http://schemas.microsoft.com/office/powerpoint/2010/main" val="120620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Antithrombotics</a:t>
            </a:r>
            <a:endParaRPr lang="en-US" dirty="0"/>
          </a:p>
        </p:txBody>
      </p:sp>
      <p:sp>
        <p:nvSpPr>
          <p:cNvPr id="3" name="Content Placeholder 2"/>
          <p:cNvSpPr>
            <a:spLocks noGrp="1"/>
          </p:cNvSpPr>
          <p:nvPr>
            <p:ph idx="1"/>
          </p:nvPr>
        </p:nvSpPr>
        <p:spPr/>
        <p:txBody>
          <a:bodyPr>
            <a:normAutofit/>
          </a:bodyPr>
          <a:lstStyle/>
          <a:p>
            <a:r>
              <a:rPr lang="en-US" sz="1800" b="1" dirty="0" smtClean="0"/>
              <a:t>Aspirin - </a:t>
            </a:r>
            <a:r>
              <a:rPr lang="en-US" sz="1800" dirty="0" smtClean="0"/>
              <a:t>Primary and secondary usage as a </a:t>
            </a:r>
            <a:r>
              <a:rPr lang="en-US" sz="1800" dirty="0" err="1" smtClean="0"/>
              <a:t>arachadonic</a:t>
            </a:r>
            <a:r>
              <a:rPr lang="en-US" sz="1800" dirty="0" smtClean="0"/>
              <a:t> acid inhibitor causes platelet inhibition by blocking the COX-1 pathway (and cancer too?). Causes gastric upset.</a:t>
            </a:r>
          </a:p>
          <a:p>
            <a:r>
              <a:rPr lang="en-US" sz="1800" b="1" dirty="0" err="1" smtClean="0"/>
              <a:t>Clopidigril</a:t>
            </a:r>
            <a:r>
              <a:rPr lang="en-US" sz="1800" b="1" dirty="0" smtClean="0"/>
              <a:t> &amp; </a:t>
            </a:r>
            <a:r>
              <a:rPr lang="en-US" sz="1800" b="1" dirty="0" err="1" smtClean="0"/>
              <a:t>Dipyridamole</a:t>
            </a:r>
            <a:r>
              <a:rPr lang="en-US" sz="1800" b="1" dirty="0"/>
              <a:t> </a:t>
            </a:r>
            <a:r>
              <a:rPr lang="en-US" sz="1800" b="1" dirty="0" smtClean="0"/>
              <a:t>– </a:t>
            </a:r>
            <a:r>
              <a:rPr lang="en-US" sz="1800" dirty="0" smtClean="0"/>
              <a:t>Combination therapy as antithrombotic causes ADP binding and prevents thrombosis.</a:t>
            </a:r>
          </a:p>
          <a:p>
            <a:r>
              <a:rPr lang="en-US" sz="1800" b="1" dirty="0" smtClean="0"/>
              <a:t>Warfarin (Coumadin) – </a:t>
            </a:r>
            <a:r>
              <a:rPr lang="en-US" sz="1800" dirty="0" smtClean="0"/>
              <a:t>Oral administration inactivates </a:t>
            </a:r>
            <a:r>
              <a:rPr lang="en-US" sz="1800" dirty="0" err="1" smtClean="0"/>
              <a:t>vit</a:t>
            </a:r>
            <a:r>
              <a:rPr lang="en-US" sz="1800" dirty="0" smtClean="0"/>
              <a:t>. K which prevents thrombosis.</a:t>
            </a:r>
          </a:p>
          <a:p>
            <a:r>
              <a:rPr lang="en-US" sz="1800" b="1" dirty="0" smtClean="0"/>
              <a:t>Heparin – </a:t>
            </a:r>
            <a:r>
              <a:rPr lang="en-US" sz="1800" dirty="0" smtClean="0"/>
              <a:t>IV administered prevents platelets from agglutinating through the thrombin-</a:t>
            </a:r>
            <a:r>
              <a:rPr lang="en-US" sz="1800" dirty="0" err="1" smtClean="0"/>
              <a:t>prothrombin</a:t>
            </a:r>
            <a:r>
              <a:rPr lang="en-US" sz="1800" dirty="0" smtClean="0"/>
              <a:t> pathway.</a:t>
            </a:r>
          </a:p>
          <a:p>
            <a:pPr marL="0" indent="0" algn="ctr">
              <a:buNone/>
            </a:pPr>
            <a:r>
              <a:rPr lang="en-US" sz="2800" dirty="0" err="1" smtClean="0"/>
              <a:t>Fibrinolytic</a:t>
            </a:r>
            <a:r>
              <a:rPr lang="en-US" sz="2800" dirty="0" smtClean="0"/>
              <a:t> and Thrombolytic Drugs (AKA </a:t>
            </a:r>
            <a:r>
              <a:rPr lang="en-US" sz="2800" dirty="0" err="1" smtClean="0"/>
              <a:t>Reprofusion</a:t>
            </a:r>
            <a:r>
              <a:rPr lang="en-US" sz="2800" dirty="0" smtClean="0"/>
              <a:t>)</a:t>
            </a:r>
          </a:p>
          <a:p>
            <a:r>
              <a:rPr lang="en-US" sz="1800" dirty="0" err="1" smtClean="0"/>
              <a:t>tPA</a:t>
            </a:r>
            <a:r>
              <a:rPr lang="en-US" sz="1800" dirty="0" smtClean="0"/>
              <a:t> – Tissue Plasminogen Activating Factor (</a:t>
            </a:r>
            <a:r>
              <a:rPr lang="en-US" sz="1800" dirty="0" err="1"/>
              <a:t>A</a:t>
            </a:r>
            <a:r>
              <a:rPr lang="en-US" sz="1800" dirty="0" err="1" smtClean="0"/>
              <a:t>ctivase</a:t>
            </a:r>
            <a:r>
              <a:rPr lang="en-US" sz="1800" dirty="0" smtClean="0"/>
              <a:t>) and it’s family simulate the arterial  wall’s natural thrombolytic enzymes. </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94746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Lipid &amp; </a:t>
            </a:r>
            <a:r>
              <a:rPr lang="en-US" dirty="0" err="1" smtClean="0"/>
              <a:t>Antiatherosclerotic</a:t>
            </a:r>
            <a:r>
              <a:rPr lang="en-US" dirty="0" smtClean="0"/>
              <a:t> Drugs</a:t>
            </a:r>
            <a:endParaRPr lang="en-US" dirty="0"/>
          </a:p>
        </p:txBody>
      </p:sp>
      <p:sp>
        <p:nvSpPr>
          <p:cNvPr id="4" name="Content Placeholder 2"/>
          <p:cNvSpPr>
            <a:spLocks noGrp="1"/>
          </p:cNvSpPr>
          <p:nvPr>
            <p:ph idx="1"/>
          </p:nvPr>
        </p:nvSpPr>
        <p:spPr>
          <a:xfrm>
            <a:off x="457200" y="1600200"/>
            <a:ext cx="8229600" cy="4525963"/>
          </a:xfrm>
        </p:spPr>
        <p:txBody>
          <a:bodyPr>
            <a:normAutofit/>
          </a:bodyPr>
          <a:lstStyle/>
          <a:p>
            <a:r>
              <a:rPr lang="en-US" sz="1800" b="1" dirty="0" smtClean="0"/>
              <a:t>Statins – </a:t>
            </a:r>
            <a:r>
              <a:rPr lang="en-US" sz="1800" i="1" dirty="0" smtClean="0"/>
              <a:t>Lovastatin, Atorvastatin,</a:t>
            </a:r>
            <a:r>
              <a:rPr lang="en-US" sz="1800" b="1" dirty="0" smtClean="0"/>
              <a:t> </a:t>
            </a:r>
            <a:r>
              <a:rPr lang="en-US" sz="1800" dirty="0"/>
              <a:t>i</a:t>
            </a:r>
            <a:r>
              <a:rPr lang="en-US" sz="1800" dirty="0" smtClean="0"/>
              <a:t>nhibits  HMG-CoA </a:t>
            </a:r>
            <a:r>
              <a:rPr lang="en-US" sz="1800" dirty="0" err="1" smtClean="0"/>
              <a:t>reductase</a:t>
            </a:r>
            <a:r>
              <a:rPr lang="en-US" sz="1800" dirty="0" smtClean="0"/>
              <a:t> and slows cholesterol formation in the liver (can cause severe liver damage, diabetes, and cognitive side effects).</a:t>
            </a:r>
          </a:p>
          <a:p>
            <a:r>
              <a:rPr lang="en-US" sz="1800" b="1" dirty="0" smtClean="0"/>
              <a:t>Bile Acid Sequestrates – </a:t>
            </a:r>
            <a:r>
              <a:rPr lang="en-US" sz="1800" i="1" dirty="0" err="1" smtClean="0"/>
              <a:t>Questran</a:t>
            </a:r>
            <a:r>
              <a:rPr lang="en-US" sz="1800" i="1" dirty="0" smtClean="0"/>
              <a:t>, </a:t>
            </a:r>
            <a:r>
              <a:rPr lang="en-US" sz="1800" i="1" dirty="0" err="1" smtClean="0"/>
              <a:t>Welchol</a:t>
            </a:r>
            <a:r>
              <a:rPr lang="en-US" sz="1800" i="1" dirty="0" smtClean="0"/>
              <a:t>, </a:t>
            </a:r>
            <a:r>
              <a:rPr lang="en-US" sz="1800" dirty="0" smtClean="0"/>
              <a:t>bind to bile acid to promote their secretion into the intestine along with liver cholesterol.</a:t>
            </a:r>
          </a:p>
          <a:p>
            <a:r>
              <a:rPr lang="en-US" sz="1800" b="1" dirty="0" smtClean="0"/>
              <a:t>Niacin – </a:t>
            </a:r>
            <a:r>
              <a:rPr lang="en-US" sz="1800" dirty="0" smtClean="0"/>
              <a:t>Over the counter availability, reduces the mobilization of free fatty acids from adipose.</a:t>
            </a:r>
          </a:p>
          <a:p>
            <a:r>
              <a:rPr lang="en-US" sz="1800" b="1" dirty="0" smtClean="0"/>
              <a:t>Fibrates – </a:t>
            </a:r>
            <a:r>
              <a:rPr lang="en-US" sz="1800" i="1" dirty="0" err="1" smtClean="0"/>
              <a:t>Gemfibrozil</a:t>
            </a:r>
            <a:r>
              <a:rPr lang="en-US" sz="1800" i="1" dirty="0" smtClean="0"/>
              <a:t>, </a:t>
            </a:r>
            <a:r>
              <a:rPr lang="en-US" sz="1800" dirty="0" smtClean="0"/>
              <a:t>reduces triglycerides and there by increases LDL production.</a:t>
            </a:r>
          </a:p>
          <a:p>
            <a:r>
              <a:rPr lang="en-US" sz="1800" b="1" dirty="0" smtClean="0"/>
              <a:t>Cholesterol </a:t>
            </a:r>
            <a:r>
              <a:rPr lang="en-US" sz="1800" b="1" dirty="0" err="1" smtClean="0"/>
              <a:t>Absorbtion</a:t>
            </a:r>
            <a:r>
              <a:rPr lang="en-US" sz="1800" b="1" dirty="0" smtClean="0"/>
              <a:t> Inhibitors – </a:t>
            </a:r>
            <a:r>
              <a:rPr lang="en-US" sz="1800" i="1" dirty="0" err="1" smtClean="0"/>
              <a:t>Zetia</a:t>
            </a:r>
            <a:r>
              <a:rPr lang="en-US" sz="1800" i="1" dirty="0" smtClean="0"/>
              <a:t>, </a:t>
            </a:r>
            <a:r>
              <a:rPr lang="en-US" sz="1800" dirty="0" smtClean="0"/>
              <a:t>disrupt intestinal absorption of cholesterol.</a:t>
            </a:r>
          </a:p>
          <a:p>
            <a:endParaRPr lang="en-US" sz="1800"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20620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Gene Therapy</a:t>
            </a:r>
            <a:endParaRPr lang="en-US" dirty="0"/>
          </a:p>
        </p:txBody>
      </p:sp>
      <p:sp>
        <p:nvSpPr>
          <p:cNvPr id="3" name="Content Placeholder 2"/>
          <p:cNvSpPr txBox="1">
            <a:spLocks/>
          </p:cNvSpPr>
          <p:nvPr/>
        </p:nvSpPr>
        <p:spPr>
          <a:xfrm>
            <a:off x="457200" y="1600200"/>
            <a:ext cx="8229600" cy="4525963"/>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t>Goal: </a:t>
            </a:r>
            <a:r>
              <a:rPr lang="en-US" dirty="0" smtClean="0"/>
              <a:t>Remodel cellular structures and tissues by changing the genome of the patient and having their existing metabolism grow/repair the tissues in question.</a:t>
            </a:r>
          </a:p>
          <a:p>
            <a:pPr marL="0" indent="0">
              <a:buNone/>
            </a:pPr>
            <a:endParaRPr lang="en-US" dirty="0" smtClean="0"/>
          </a:p>
          <a:p>
            <a:pPr marL="0" indent="0">
              <a:buNone/>
            </a:pPr>
            <a:r>
              <a:rPr lang="en-US" b="1" dirty="0" smtClean="0"/>
              <a:t>Uses two primary methods to introduce the vector:</a:t>
            </a:r>
          </a:p>
          <a:p>
            <a:pPr marL="0" indent="0">
              <a:buNone/>
            </a:pPr>
            <a:endParaRPr lang="en-US" dirty="0" smtClean="0"/>
          </a:p>
          <a:p>
            <a:pPr lvl="3">
              <a:buFont typeface="Arial" panose="020B0604020202020204" pitchFamily="34" charset="0"/>
              <a:buChar char="•"/>
            </a:pPr>
            <a:r>
              <a:rPr lang="en-US" sz="3500" dirty="0" smtClean="0"/>
              <a:t>Transfection</a:t>
            </a:r>
          </a:p>
          <a:p>
            <a:pPr lvl="3">
              <a:buFont typeface="Arial" panose="020B0604020202020204" pitchFamily="34" charset="0"/>
              <a:buChar char="•"/>
            </a:pPr>
            <a:r>
              <a:rPr lang="en-US" sz="3500" dirty="0" smtClean="0"/>
              <a:t>Transduction</a:t>
            </a:r>
          </a:p>
          <a:p>
            <a:endParaRPr lang="en-US" sz="1800"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002834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89343" y="1603904"/>
            <a:ext cx="4956524" cy="4920606"/>
          </a:xfrm>
          <a:prstGeom prst="rect">
            <a:avLst/>
          </a:prstGeom>
        </p:spPr>
      </p:pic>
      <p:sp>
        <p:nvSpPr>
          <p:cNvPr id="6" name="Title 1"/>
          <p:cNvSpPr>
            <a:spLocks noGrp="1"/>
          </p:cNvSpPr>
          <p:nvPr>
            <p:ph type="title"/>
          </p:nvPr>
        </p:nvSpPr>
        <p:spPr>
          <a:xfrm>
            <a:off x="457200" y="274638"/>
            <a:ext cx="8229600" cy="1143000"/>
          </a:xfrm>
        </p:spPr>
        <p:txBody>
          <a:bodyPr>
            <a:normAutofit/>
          </a:bodyPr>
          <a:lstStyle/>
          <a:p>
            <a:r>
              <a:rPr lang="en-US" dirty="0" smtClean="0"/>
              <a:t>Case Study: Heart Failure</a:t>
            </a:r>
            <a:endParaRPr lang="en-US" dirty="0"/>
          </a:p>
        </p:txBody>
      </p:sp>
    </p:spTree>
    <p:extLst>
      <p:ext uri="{BB962C8B-B14F-4D97-AF65-F5344CB8AC3E}">
        <p14:creationId xmlns:p14="http://schemas.microsoft.com/office/powerpoint/2010/main" val="139131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89343" y="1603904"/>
            <a:ext cx="4956524" cy="4920606"/>
          </a:xfrm>
          <a:prstGeom prst="rect">
            <a:avLst/>
          </a:prstGeom>
        </p:spPr>
      </p:pic>
      <p:sp>
        <p:nvSpPr>
          <p:cNvPr id="6" name="Title 1"/>
          <p:cNvSpPr>
            <a:spLocks noGrp="1"/>
          </p:cNvSpPr>
          <p:nvPr>
            <p:ph type="title"/>
          </p:nvPr>
        </p:nvSpPr>
        <p:spPr>
          <a:xfrm>
            <a:off x="457200" y="274638"/>
            <a:ext cx="8229600" cy="1143000"/>
          </a:xfrm>
        </p:spPr>
        <p:txBody>
          <a:bodyPr>
            <a:normAutofit/>
          </a:bodyPr>
          <a:lstStyle/>
          <a:p>
            <a:r>
              <a:rPr lang="en-US" dirty="0" smtClean="0"/>
              <a:t>Case Study: Heart Failure</a:t>
            </a:r>
            <a:endParaRPr lang="en-US" dirty="0"/>
          </a:p>
        </p:txBody>
      </p:sp>
      <p:pic>
        <p:nvPicPr>
          <p:cNvPr id="2" name="Picture 1"/>
          <p:cNvPicPr>
            <a:picLocks noChangeAspect="1"/>
          </p:cNvPicPr>
          <p:nvPr/>
        </p:nvPicPr>
        <p:blipFill>
          <a:blip r:embed="rId3"/>
          <a:stretch>
            <a:fillRect/>
          </a:stretch>
        </p:blipFill>
        <p:spPr>
          <a:xfrm>
            <a:off x="660400" y="1575676"/>
            <a:ext cx="7518400" cy="5282324"/>
          </a:xfrm>
          <a:prstGeom prst="rect">
            <a:avLst/>
          </a:prstGeom>
        </p:spPr>
      </p:pic>
    </p:spTree>
    <p:extLst>
      <p:ext uri="{BB962C8B-B14F-4D97-AF65-F5344CB8AC3E}">
        <p14:creationId xmlns:p14="http://schemas.microsoft.com/office/powerpoint/2010/main" val="34613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72617" y="1417638"/>
            <a:ext cx="7223114" cy="5330748"/>
          </a:xfrm>
          <a:prstGeom prst="rect">
            <a:avLst/>
          </a:prstGeom>
        </p:spPr>
      </p:pic>
      <p:sp>
        <p:nvSpPr>
          <p:cNvPr id="7" name="Title 1"/>
          <p:cNvSpPr>
            <a:spLocks noGrp="1"/>
          </p:cNvSpPr>
          <p:nvPr>
            <p:ph type="title"/>
          </p:nvPr>
        </p:nvSpPr>
        <p:spPr>
          <a:xfrm>
            <a:off x="457200" y="274638"/>
            <a:ext cx="8229600" cy="1143000"/>
          </a:xfrm>
        </p:spPr>
        <p:txBody>
          <a:bodyPr>
            <a:normAutofit/>
          </a:bodyPr>
          <a:lstStyle/>
          <a:p>
            <a:r>
              <a:rPr lang="en-US" dirty="0" smtClean="0"/>
              <a:t>Case Study: Heart Failure</a:t>
            </a:r>
            <a:endParaRPr lang="en-US" dirty="0"/>
          </a:p>
        </p:txBody>
      </p:sp>
    </p:spTree>
    <p:extLst>
      <p:ext uri="{BB962C8B-B14F-4D97-AF65-F5344CB8AC3E}">
        <p14:creationId xmlns:p14="http://schemas.microsoft.com/office/powerpoint/2010/main" val="291181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a:bodyPr>
          <a:lstStyle/>
          <a:p>
            <a:r>
              <a:rPr lang="en-US" dirty="0" smtClean="0"/>
              <a:t>Case Study: Heart Failure</a:t>
            </a:r>
            <a:endParaRPr lang="en-US" dirty="0"/>
          </a:p>
        </p:txBody>
      </p:sp>
      <p:pic>
        <p:nvPicPr>
          <p:cNvPr id="7" name="Picture 6"/>
          <p:cNvPicPr>
            <a:picLocks noChangeAspect="1"/>
          </p:cNvPicPr>
          <p:nvPr/>
        </p:nvPicPr>
        <p:blipFill>
          <a:blip r:embed="rId2"/>
          <a:stretch>
            <a:fillRect/>
          </a:stretch>
        </p:blipFill>
        <p:spPr>
          <a:xfrm>
            <a:off x="0" y="1300162"/>
            <a:ext cx="9144000" cy="5557838"/>
          </a:xfrm>
          <a:prstGeom prst="rect">
            <a:avLst/>
          </a:prstGeom>
        </p:spPr>
      </p:pic>
    </p:spTree>
    <p:extLst>
      <p:ext uri="{BB962C8B-B14F-4D97-AF65-F5344CB8AC3E}">
        <p14:creationId xmlns:p14="http://schemas.microsoft.com/office/powerpoint/2010/main" val="144153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4869" y="580698"/>
            <a:ext cx="5919409" cy="646331"/>
          </a:xfrm>
          <a:prstGeom prst="rect">
            <a:avLst/>
          </a:prstGeom>
          <a:noFill/>
        </p:spPr>
        <p:txBody>
          <a:bodyPr wrap="none" rtlCol="0">
            <a:spAutoFit/>
          </a:bodyPr>
          <a:lstStyle/>
          <a:p>
            <a:r>
              <a:rPr lang="en-US" sz="3600" dirty="0" smtClean="0"/>
              <a:t>First an Overview of Pathology </a:t>
            </a:r>
            <a:endParaRPr lang="en-US" sz="3600" dirty="0"/>
          </a:p>
        </p:txBody>
      </p:sp>
      <p:sp>
        <p:nvSpPr>
          <p:cNvPr id="5" name="TextBox 4"/>
          <p:cNvSpPr txBox="1"/>
          <p:nvPr/>
        </p:nvSpPr>
        <p:spPr>
          <a:xfrm>
            <a:off x="906553" y="1361931"/>
            <a:ext cx="8066184" cy="2369880"/>
          </a:xfrm>
          <a:prstGeom prst="rect">
            <a:avLst/>
          </a:prstGeom>
          <a:noFill/>
        </p:spPr>
        <p:txBody>
          <a:bodyPr wrap="square" rtlCol="0">
            <a:spAutoFit/>
          </a:bodyPr>
          <a:lstStyle/>
          <a:p>
            <a:r>
              <a:rPr lang="en-US" sz="2800" dirty="0" smtClean="0"/>
              <a:t>Because:</a:t>
            </a:r>
          </a:p>
          <a:p>
            <a:pPr marL="914400" lvl="1" indent="-457200">
              <a:buFont typeface="Arial"/>
              <a:buChar char="•"/>
            </a:pPr>
            <a:r>
              <a:rPr lang="en-US" sz="2400" dirty="0" smtClean="0"/>
              <a:t>Reviewing this is good for you</a:t>
            </a:r>
          </a:p>
          <a:p>
            <a:pPr marL="914400" lvl="1" indent="-457200">
              <a:buFont typeface="Arial"/>
              <a:buChar char="•"/>
            </a:pPr>
            <a:r>
              <a:rPr lang="en-US" sz="2400" dirty="0" smtClean="0"/>
              <a:t>You need to know the problem before you know the fix</a:t>
            </a:r>
          </a:p>
          <a:p>
            <a:pPr marL="914400" lvl="1" indent="-457200">
              <a:buFont typeface="Arial"/>
              <a:buChar char="•"/>
            </a:pPr>
            <a:r>
              <a:rPr lang="en-US" sz="2400" dirty="0" smtClean="0"/>
              <a:t>This will allow you to understand where your patients are in the scheme of their prognosis and treatment </a:t>
            </a:r>
          </a:p>
          <a:p>
            <a:pPr marL="914400" lvl="1" indent="-457200">
              <a:buFont typeface="Arial"/>
              <a:buChar char="•"/>
            </a:pPr>
            <a:r>
              <a:rPr lang="en-US" sz="2400" dirty="0" smtClean="0"/>
              <a:t>Pathology is complicated like a Rube Goldberg Device. </a:t>
            </a:r>
            <a:endParaRPr lang="en-US" sz="2400" dirty="0"/>
          </a:p>
        </p:txBody>
      </p:sp>
      <p:pic>
        <p:nvPicPr>
          <p:cNvPr id="2" name="Picture 1"/>
          <p:cNvPicPr>
            <a:picLocks noChangeAspect="1"/>
          </p:cNvPicPr>
          <p:nvPr/>
        </p:nvPicPr>
        <p:blipFill>
          <a:blip r:embed="rId2"/>
          <a:stretch>
            <a:fillRect/>
          </a:stretch>
        </p:blipFill>
        <p:spPr>
          <a:xfrm>
            <a:off x="2455334" y="3872310"/>
            <a:ext cx="4598018" cy="2426897"/>
          </a:xfrm>
          <a:prstGeom prst="rect">
            <a:avLst/>
          </a:prstGeom>
          <a:effectLst>
            <a:outerShdw blurRad="50800" dist="38100" dir="2700000" algn="tl" rotWithShape="0">
              <a:srgbClr val="000000">
                <a:alpha val="43000"/>
              </a:srgbClr>
            </a:outerShdw>
          </a:effectLst>
        </p:spPr>
      </p:pic>
      <p:sp>
        <p:nvSpPr>
          <p:cNvPr id="7" name="Rectangle 6"/>
          <p:cNvSpPr/>
          <p:nvPr/>
        </p:nvSpPr>
        <p:spPr>
          <a:xfrm>
            <a:off x="842718" y="6396335"/>
            <a:ext cx="7909031" cy="461665"/>
          </a:xfrm>
          <a:prstGeom prst="rect">
            <a:avLst/>
          </a:prstGeom>
        </p:spPr>
        <p:txBody>
          <a:bodyPr wrap="square">
            <a:spAutoFit/>
          </a:bodyPr>
          <a:lstStyle/>
          <a:p>
            <a:r>
              <a:rPr lang="en-US" sz="1200" dirty="0" smtClean="0">
                <a:solidFill>
                  <a:srgbClr val="000000"/>
                </a:solidFill>
              </a:rPr>
              <a:t>*Please note that the following pathologies and their relationship to one another can be reorganized or classified to suit the field of study or an  individual’s preference, but  doing so simply amounts to rearranging the deck chairs on the Titanic.</a:t>
            </a:r>
            <a:endParaRPr lang="en-US" sz="1200" dirty="0"/>
          </a:p>
        </p:txBody>
      </p:sp>
    </p:spTree>
    <p:extLst>
      <p:ext uri="{BB962C8B-B14F-4D97-AF65-F5344CB8AC3E}">
        <p14:creationId xmlns:p14="http://schemas.microsoft.com/office/powerpoint/2010/main" val="31339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LDL, Inflammation, Triglyceride</a:t>
            </a:r>
          </a:p>
          <a:p>
            <a:r>
              <a:rPr lang="en-US" dirty="0" smtClean="0"/>
              <a:t>The Triple Threat</a:t>
            </a:r>
            <a:endParaRPr lang="en-US" dirty="0"/>
          </a:p>
        </p:txBody>
      </p:sp>
      <p:pic>
        <p:nvPicPr>
          <p:cNvPr id="4" name="Picture 3"/>
          <p:cNvPicPr>
            <a:picLocks noChangeAspect="1"/>
          </p:cNvPicPr>
          <p:nvPr/>
        </p:nvPicPr>
        <p:blipFill>
          <a:blip r:embed="rId2"/>
          <a:stretch>
            <a:fillRect/>
          </a:stretch>
        </p:blipFill>
        <p:spPr>
          <a:xfrm>
            <a:off x="5143510" y="2121807"/>
            <a:ext cx="4000490" cy="2614385"/>
          </a:xfrm>
          <a:prstGeom prst="rect">
            <a:avLst/>
          </a:prstGeom>
        </p:spPr>
      </p:pic>
      <p:pic>
        <p:nvPicPr>
          <p:cNvPr id="5" name="Picture 4"/>
          <p:cNvPicPr>
            <a:picLocks noChangeAspect="1"/>
          </p:cNvPicPr>
          <p:nvPr/>
        </p:nvPicPr>
        <p:blipFill>
          <a:blip r:embed="rId3"/>
          <a:stretch>
            <a:fillRect/>
          </a:stretch>
        </p:blipFill>
        <p:spPr>
          <a:xfrm>
            <a:off x="633413" y="2209118"/>
            <a:ext cx="3938587" cy="2763091"/>
          </a:xfrm>
          <a:prstGeom prst="rect">
            <a:avLst/>
          </a:prstGeom>
        </p:spPr>
      </p:pic>
    </p:spTree>
    <p:extLst>
      <p:ext uri="{BB962C8B-B14F-4D97-AF65-F5344CB8AC3E}">
        <p14:creationId xmlns:p14="http://schemas.microsoft.com/office/powerpoint/2010/main" val="3921789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2472" y="2351938"/>
            <a:ext cx="1669681" cy="6135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Arteriosclerosis</a:t>
            </a:r>
          </a:p>
          <a:p>
            <a:pPr algn="ctr"/>
            <a:r>
              <a:rPr lang="en-US" sz="1600" dirty="0" smtClean="0">
                <a:solidFill>
                  <a:schemeClr val="tx1"/>
                </a:solidFill>
              </a:rPr>
              <a:t>(</a:t>
            </a:r>
            <a:r>
              <a:rPr lang="en-US" sz="1600" dirty="0" err="1" smtClean="0">
                <a:solidFill>
                  <a:schemeClr val="tx1"/>
                </a:solidFill>
              </a:rPr>
              <a:t>Athero</a:t>
            </a:r>
            <a:r>
              <a:rPr lang="en-US" sz="1600" dirty="0" smtClean="0">
                <a:solidFill>
                  <a:schemeClr val="tx1"/>
                </a:solidFill>
              </a:rPr>
              <a:t>/</a:t>
            </a:r>
            <a:r>
              <a:rPr lang="en-US" sz="1600" dirty="0" err="1" smtClean="0">
                <a:solidFill>
                  <a:schemeClr val="tx1"/>
                </a:solidFill>
              </a:rPr>
              <a:t>Arteriol</a:t>
            </a:r>
            <a:r>
              <a:rPr lang="en-US" sz="1600" dirty="0" smtClean="0">
                <a:solidFill>
                  <a:schemeClr val="tx1"/>
                </a:solidFill>
              </a:rPr>
              <a:t>)</a:t>
            </a:r>
            <a:endParaRPr lang="en-US" sz="1600" dirty="0">
              <a:solidFill>
                <a:schemeClr val="tx1"/>
              </a:solidFill>
            </a:endParaRPr>
          </a:p>
        </p:txBody>
      </p:sp>
      <p:sp>
        <p:nvSpPr>
          <p:cNvPr id="5" name="Rounded Rectangle 4"/>
          <p:cNvSpPr/>
          <p:nvPr/>
        </p:nvSpPr>
        <p:spPr>
          <a:xfrm>
            <a:off x="2551825" y="2764486"/>
            <a:ext cx="1669681" cy="6135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Ischemic Heart </a:t>
            </a:r>
            <a:r>
              <a:rPr lang="en-US" sz="1600" dirty="0" err="1" smtClean="0">
                <a:solidFill>
                  <a:schemeClr val="tx1"/>
                </a:solidFill>
              </a:rPr>
              <a:t>Dx</a:t>
            </a:r>
            <a:r>
              <a:rPr lang="en-US" sz="1600" dirty="0" smtClean="0">
                <a:solidFill>
                  <a:schemeClr val="tx1"/>
                </a:solidFill>
              </a:rPr>
              <a:t>.</a:t>
            </a:r>
            <a:endParaRPr lang="en-US" sz="1600" dirty="0">
              <a:solidFill>
                <a:schemeClr val="tx1"/>
              </a:solidFill>
            </a:endParaRPr>
          </a:p>
        </p:txBody>
      </p:sp>
      <p:sp>
        <p:nvSpPr>
          <p:cNvPr id="7" name="Rounded Rectangular Callout 6"/>
          <p:cNvSpPr/>
          <p:nvPr/>
        </p:nvSpPr>
        <p:spPr>
          <a:xfrm>
            <a:off x="-1" y="0"/>
            <a:ext cx="2432015" cy="2066053"/>
          </a:xfrm>
          <a:prstGeom prst="wedgeRoundRectCallout">
            <a:avLst>
              <a:gd name="adj1" fmla="val -6761"/>
              <a:gd name="adj2" fmla="val 64465"/>
              <a:gd name="adj3" fmla="val 16667"/>
            </a:avLst>
          </a:prstGeom>
          <a:gradFill>
            <a:gsLst>
              <a:gs pos="0">
                <a:schemeClr val="accent3">
                  <a:lumMod val="75000"/>
                </a:schemeClr>
              </a:gs>
              <a:gs pos="100000">
                <a:schemeClr val="accent3">
                  <a:lumMod val="60000"/>
                  <a:lumOff val="40000"/>
                </a:schemeClr>
              </a:gs>
            </a:gsLs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 Note: </a:t>
            </a:r>
          </a:p>
          <a:p>
            <a:pPr algn="ctr"/>
            <a:r>
              <a:rPr lang="en-US" sz="1200" dirty="0" smtClean="0">
                <a:solidFill>
                  <a:srgbClr val="000000"/>
                </a:solidFill>
              </a:rPr>
              <a:t>Arteriosclerosis is a general term describing any hardening (and loss of elasticity) of medium or large arteries; arteriolosclerosis is any hardening of arterioles (small arteries); atherosclerosis is a hardening of an artery specifically due to an </a:t>
            </a:r>
            <a:r>
              <a:rPr lang="en-US" sz="1200" dirty="0" err="1" smtClean="0">
                <a:solidFill>
                  <a:srgbClr val="000000"/>
                </a:solidFill>
              </a:rPr>
              <a:t>atheromatous</a:t>
            </a:r>
            <a:r>
              <a:rPr lang="en-US" sz="1200" dirty="0" smtClean="0">
                <a:solidFill>
                  <a:srgbClr val="000000"/>
                </a:solidFill>
              </a:rPr>
              <a:t> </a:t>
            </a:r>
            <a:r>
              <a:rPr lang="en-US" sz="1200" dirty="0" err="1" smtClean="0">
                <a:solidFill>
                  <a:srgbClr val="000000"/>
                </a:solidFill>
              </a:rPr>
              <a:t>plaqing</a:t>
            </a:r>
            <a:r>
              <a:rPr lang="en-US" sz="1200" dirty="0" smtClean="0">
                <a:solidFill>
                  <a:srgbClr val="000000"/>
                </a:solidFill>
              </a:rPr>
              <a:t>.</a:t>
            </a:r>
            <a:endParaRPr lang="en-US" sz="1200" dirty="0">
              <a:solidFill>
                <a:srgbClr val="000000"/>
              </a:solidFill>
            </a:endParaRPr>
          </a:p>
        </p:txBody>
      </p:sp>
      <p:sp>
        <p:nvSpPr>
          <p:cNvPr id="9" name="Rounded Rectangle 8"/>
          <p:cNvSpPr/>
          <p:nvPr/>
        </p:nvSpPr>
        <p:spPr>
          <a:xfrm>
            <a:off x="2551825" y="821995"/>
            <a:ext cx="1669681" cy="613563"/>
          </a:xfrm>
          <a:prstGeom prst="roundRect">
            <a:avLst/>
          </a:prstGeom>
          <a:gradFill>
            <a:gsLst>
              <a:gs pos="0">
                <a:schemeClr val="accent6">
                  <a:lumMod val="75000"/>
                </a:schemeClr>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Peripheral Artery DX.</a:t>
            </a:r>
            <a:endParaRPr lang="en-US" sz="1600" dirty="0">
              <a:solidFill>
                <a:schemeClr val="tx1"/>
              </a:solidFill>
            </a:endParaRPr>
          </a:p>
        </p:txBody>
      </p:sp>
      <p:sp>
        <p:nvSpPr>
          <p:cNvPr id="11" name="Rounded Rectangle 10"/>
          <p:cNvSpPr/>
          <p:nvPr/>
        </p:nvSpPr>
        <p:spPr>
          <a:xfrm>
            <a:off x="2432015" y="3750674"/>
            <a:ext cx="1909302" cy="6135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Cardiomyopathy</a:t>
            </a:r>
          </a:p>
        </p:txBody>
      </p:sp>
      <p:cxnSp>
        <p:nvCxnSpPr>
          <p:cNvPr id="13" name="Straight Arrow Connector 12"/>
          <p:cNvCxnSpPr>
            <a:endCxn id="5" idx="0"/>
          </p:cNvCxnSpPr>
          <p:nvPr/>
        </p:nvCxnSpPr>
        <p:spPr>
          <a:xfrm>
            <a:off x="3386666" y="2435192"/>
            <a:ext cx="0" cy="329294"/>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4" idx="3"/>
            <a:endCxn id="16" idx="1"/>
          </p:cNvCxnSpPr>
          <p:nvPr/>
        </p:nvCxnSpPr>
        <p:spPr>
          <a:xfrm flipV="1">
            <a:off x="1882153" y="2072446"/>
            <a:ext cx="669672" cy="586274"/>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sp>
        <p:nvSpPr>
          <p:cNvPr id="16" name="Rounded Rectangle 15"/>
          <p:cNvSpPr/>
          <p:nvPr/>
        </p:nvSpPr>
        <p:spPr>
          <a:xfrm>
            <a:off x="2551825" y="1754896"/>
            <a:ext cx="1669681" cy="635100"/>
          </a:xfrm>
          <a:prstGeom prst="roundRect">
            <a:avLst/>
          </a:prstGeom>
          <a:gradFill>
            <a:gsLst>
              <a:gs pos="0">
                <a:schemeClr val="accent6">
                  <a:lumMod val="75000"/>
                </a:schemeClr>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Embolism/Aneurysm</a:t>
            </a:r>
          </a:p>
        </p:txBody>
      </p:sp>
      <p:cxnSp>
        <p:nvCxnSpPr>
          <p:cNvPr id="17" name="Straight Arrow Connector 16"/>
          <p:cNvCxnSpPr>
            <a:stCxn id="4" idx="3"/>
            <a:endCxn id="5" idx="1"/>
          </p:cNvCxnSpPr>
          <p:nvPr/>
        </p:nvCxnSpPr>
        <p:spPr>
          <a:xfrm>
            <a:off x="1882153" y="2658720"/>
            <a:ext cx="669672" cy="412548"/>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9" idx="2"/>
            <a:endCxn id="16" idx="0"/>
          </p:cNvCxnSpPr>
          <p:nvPr/>
        </p:nvCxnSpPr>
        <p:spPr>
          <a:xfrm>
            <a:off x="3386666" y="1435558"/>
            <a:ext cx="0" cy="319338"/>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4" idx="3"/>
            <a:endCxn id="9" idx="1"/>
          </p:cNvCxnSpPr>
          <p:nvPr/>
        </p:nvCxnSpPr>
        <p:spPr>
          <a:xfrm flipV="1">
            <a:off x="1882153" y="1128777"/>
            <a:ext cx="669672" cy="1529943"/>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sp>
        <p:nvSpPr>
          <p:cNvPr id="29" name="Rounded Rectangle 28"/>
          <p:cNvSpPr/>
          <p:nvPr/>
        </p:nvSpPr>
        <p:spPr>
          <a:xfrm>
            <a:off x="4526306" y="1430953"/>
            <a:ext cx="1669681" cy="635100"/>
          </a:xfrm>
          <a:prstGeom prst="roundRect">
            <a:avLst/>
          </a:prstGeom>
          <a:gradFill>
            <a:gsLst>
              <a:gs pos="0">
                <a:schemeClr val="accent6">
                  <a:lumMod val="75000"/>
                </a:schemeClr>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smtClean="0">
                <a:solidFill>
                  <a:schemeClr val="tx1"/>
                </a:solidFill>
              </a:rPr>
              <a:t>Isch</a:t>
            </a:r>
            <a:r>
              <a:rPr lang="en-US" sz="1600" dirty="0" smtClean="0">
                <a:solidFill>
                  <a:schemeClr val="tx1"/>
                </a:solidFill>
              </a:rPr>
              <a:t>. &amp; Hem Events(Stroke)</a:t>
            </a:r>
          </a:p>
        </p:txBody>
      </p:sp>
      <p:cxnSp>
        <p:nvCxnSpPr>
          <p:cNvPr id="35" name="Straight Arrow Connector 34"/>
          <p:cNvCxnSpPr>
            <a:stCxn id="9" idx="3"/>
          </p:cNvCxnSpPr>
          <p:nvPr/>
        </p:nvCxnSpPr>
        <p:spPr>
          <a:xfrm>
            <a:off x="4221506" y="1128777"/>
            <a:ext cx="392826" cy="306781"/>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endCxn id="29" idx="1"/>
          </p:cNvCxnSpPr>
          <p:nvPr/>
        </p:nvCxnSpPr>
        <p:spPr>
          <a:xfrm flipV="1">
            <a:off x="4221506" y="1748503"/>
            <a:ext cx="304800" cy="164964"/>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5" idx="2"/>
            <a:endCxn id="11" idx="0"/>
          </p:cNvCxnSpPr>
          <p:nvPr/>
        </p:nvCxnSpPr>
        <p:spPr>
          <a:xfrm>
            <a:off x="3386666" y="3378049"/>
            <a:ext cx="0" cy="372625"/>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sp>
        <p:nvSpPr>
          <p:cNvPr id="44" name="Rounded Rectangle 43"/>
          <p:cNvSpPr/>
          <p:nvPr/>
        </p:nvSpPr>
        <p:spPr>
          <a:xfrm>
            <a:off x="6138468" y="2760319"/>
            <a:ext cx="1044760" cy="4125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Angina</a:t>
            </a:r>
          </a:p>
        </p:txBody>
      </p:sp>
      <p:cxnSp>
        <p:nvCxnSpPr>
          <p:cNvPr id="45" name="Straight Arrow Connector 44"/>
          <p:cNvCxnSpPr/>
          <p:nvPr/>
        </p:nvCxnSpPr>
        <p:spPr>
          <a:xfrm>
            <a:off x="4221506" y="2899029"/>
            <a:ext cx="392826" cy="306968"/>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sp>
        <p:nvSpPr>
          <p:cNvPr id="82" name="Rounded Rectangular Callout 81"/>
          <p:cNvSpPr/>
          <p:nvPr/>
        </p:nvSpPr>
        <p:spPr>
          <a:xfrm>
            <a:off x="3098800" y="33866"/>
            <a:ext cx="3572933" cy="694267"/>
          </a:xfrm>
          <a:prstGeom prst="wedgeRoundRectCallout">
            <a:avLst>
              <a:gd name="adj1" fmla="val 7938"/>
              <a:gd name="adj2" fmla="val 153893"/>
              <a:gd name="adj3" fmla="val 16667"/>
            </a:avLst>
          </a:prstGeom>
          <a:gradFill>
            <a:gsLst>
              <a:gs pos="0">
                <a:schemeClr val="accent3">
                  <a:lumMod val="75000"/>
                </a:schemeClr>
              </a:gs>
              <a:gs pos="100000">
                <a:schemeClr val="accent3">
                  <a:lumMod val="60000"/>
                  <a:lumOff val="40000"/>
                </a:schemeClr>
              </a:gs>
            </a:gsLs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 Note: While not part of this lecture per se,  You should be aware of that this same pattern evolves in other organs (kidney, </a:t>
            </a:r>
            <a:r>
              <a:rPr lang="en-US" sz="1200" dirty="0">
                <a:solidFill>
                  <a:srgbClr val="000000"/>
                </a:solidFill>
              </a:rPr>
              <a:t>b</a:t>
            </a:r>
            <a:r>
              <a:rPr lang="en-US" sz="1200" dirty="0" smtClean="0">
                <a:solidFill>
                  <a:srgbClr val="000000"/>
                </a:solidFill>
              </a:rPr>
              <a:t>rain, etc.)</a:t>
            </a:r>
            <a:endParaRPr lang="en-US" sz="1200" dirty="0">
              <a:solidFill>
                <a:srgbClr val="000000"/>
              </a:solidFill>
            </a:endParaRPr>
          </a:p>
        </p:txBody>
      </p:sp>
      <p:cxnSp>
        <p:nvCxnSpPr>
          <p:cNvPr id="92" name="Straight Arrow Connector 91"/>
          <p:cNvCxnSpPr/>
          <p:nvPr/>
        </p:nvCxnSpPr>
        <p:spPr>
          <a:xfrm flipV="1">
            <a:off x="4341317" y="3684832"/>
            <a:ext cx="273015" cy="233104"/>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a:off x="5562598" y="2083215"/>
            <a:ext cx="211669" cy="988053"/>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sp>
        <p:nvSpPr>
          <p:cNvPr id="102" name="Rounded Rectangle 101"/>
          <p:cNvSpPr/>
          <p:nvPr/>
        </p:nvSpPr>
        <p:spPr>
          <a:xfrm>
            <a:off x="6138468" y="3205997"/>
            <a:ext cx="1044760" cy="4125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NSTEMI</a:t>
            </a:r>
          </a:p>
        </p:txBody>
      </p:sp>
      <p:sp>
        <p:nvSpPr>
          <p:cNvPr id="103" name="Rounded Rectangle 102"/>
          <p:cNvSpPr/>
          <p:nvPr/>
        </p:nvSpPr>
        <p:spPr>
          <a:xfrm>
            <a:off x="6138468" y="3651152"/>
            <a:ext cx="1044760" cy="4125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STEMI</a:t>
            </a:r>
          </a:p>
        </p:txBody>
      </p:sp>
      <p:sp>
        <p:nvSpPr>
          <p:cNvPr id="83" name="Rounded Rectangle 82"/>
          <p:cNvSpPr/>
          <p:nvPr/>
        </p:nvSpPr>
        <p:spPr>
          <a:xfrm>
            <a:off x="4614332" y="3071268"/>
            <a:ext cx="1669681" cy="6135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Acute Coronary Syndrome</a:t>
            </a:r>
          </a:p>
        </p:txBody>
      </p:sp>
      <p:cxnSp>
        <p:nvCxnSpPr>
          <p:cNvPr id="106" name="Straight Arrow Connector 105"/>
          <p:cNvCxnSpPr/>
          <p:nvPr/>
        </p:nvCxnSpPr>
        <p:spPr>
          <a:xfrm>
            <a:off x="7058043" y="2997592"/>
            <a:ext cx="0" cy="801415"/>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sp>
        <p:nvSpPr>
          <p:cNvPr id="108" name="Rounded Rectangular Callout 107"/>
          <p:cNvSpPr/>
          <p:nvPr/>
        </p:nvSpPr>
        <p:spPr>
          <a:xfrm>
            <a:off x="6249041" y="780277"/>
            <a:ext cx="1184694" cy="1554728"/>
          </a:xfrm>
          <a:prstGeom prst="wedgeRoundRectCallout">
            <a:avLst>
              <a:gd name="adj1" fmla="val 7800"/>
              <a:gd name="adj2" fmla="val 83750"/>
              <a:gd name="adj3" fmla="val 16667"/>
            </a:avLst>
          </a:prstGeom>
          <a:gradFill>
            <a:gsLst>
              <a:gs pos="0">
                <a:schemeClr val="accent3">
                  <a:lumMod val="75000"/>
                </a:schemeClr>
              </a:gs>
              <a:gs pos="100000">
                <a:schemeClr val="accent3">
                  <a:lumMod val="60000"/>
                  <a:lumOff val="40000"/>
                </a:schemeClr>
              </a:gs>
            </a:gsLs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 Note: ACS and it’s various manifestations should be thought of as a spectrum of disease.</a:t>
            </a:r>
            <a:endParaRPr lang="en-US" sz="1200" dirty="0">
              <a:solidFill>
                <a:srgbClr val="000000"/>
              </a:solidFill>
            </a:endParaRPr>
          </a:p>
        </p:txBody>
      </p:sp>
      <p:sp>
        <p:nvSpPr>
          <p:cNvPr id="110" name="Rounded Rectangle 109"/>
          <p:cNvSpPr/>
          <p:nvPr/>
        </p:nvSpPr>
        <p:spPr>
          <a:xfrm>
            <a:off x="-1" y="6077968"/>
            <a:ext cx="2286001" cy="73395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(Arterial)</a:t>
            </a:r>
          </a:p>
          <a:p>
            <a:pPr algn="ctr"/>
            <a:r>
              <a:rPr lang="en-US" sz="1600" dirty="0" err="1" smtClean="0">
                <a:solidFill>
                  <a:schemeClr val="tx1"/>
                </a:solidFill>
              </a:rPr>
              <a:t>Hypertensionw</a:t>
            </a:r>
            <a:r>
              <a:rPr lang="en-US" sz="1600" dirty="0" smtClean="0">
                <a:solidFill>
                  <a:schemeClr val="tx1"/>
                </a:solidFill>
              </a:rPr>
              <a:t>/ Edema</a:t>
            </a:r>
          </a:p>
        </p:txBody>
      </p:sp>
      <p:sp>
        <p:nvSpPr>
          <p:cNvPr id="113" name="Rounded Rectangle 112"/>
          <p:cNvSpPr/>
          <p:nvPr/>
        </p:nvSpPr>
        <p:spPr>
          <a:xfrm>
            <a:off x="5498563" y="4229965"/>
            <a:ext cx="1669681" cy="6135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Arrhythmia</a:t>
            </a:r>
          </a:p>
        </p:txBody>
      </p:sp>
      <p:sp>
        <p:nvSpPr>
          <p:cNvPr id="114" name="Rounded Rectangle 113"/>
          <p:cNvSpPr/>
          <p:nvPr/>
        </p:nvSpPr>
        <p:spPr>
          <a:xfrm>
            <a:off x="5449172" y="5150310"/>
            <a:ext cx="1669681" cy="6135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smtClean="0">
                <a:solidFill>
                  <a:schemeClr val="tx1"/>
                </a:solidFill>
              </a:rPr>
              <a:t>Valvular</a:t>
            </a:r>
            <a:r>
              <a:rPr lang="en-US" sz="1600" dirty="0" smtClean="0">
                <a:solidFill>
                  <a:schemeClr val="tx1"/>
                </a:solidFill>
              </a:rPr>
              <a:t> </a:t>
            </a:r>
            <a:r>
              <a:rPr lang="en-US" sz="1600" dirty="0" err="1" smtClean="0">
                <a:solidFill>
                  <a:schemeClr val="tx1"/>
                </a:solidFill>
              </a:rPr>
              <a:t>Dx</a:t>
            </a:r>
            <a:r>
              <a:rPr lang="en-US" sz="1600" dirty="0" smtClean="0">
                <a:solidFill>
                  <a:schemeClr val="tx1"/>
                </a:solidFill>
              </a:rPr>
              <a:t>.</a:t>
            </a:r>
          </a:p>
        </p:txBody>
      </p:sp>
      <p:cxnSp>
        <p:nvCxnSpPr>
          <p:cNvPr id="115" name="Straight Arrow Connector 114"/>
          <p:cNvCxnSpPr/>
          <p:nvPr/>
        </p:nvCxnSpPr>
        <p:spPr>
          <a:xfrm flipH="1">
            <a:off x="314876" y="2997592"/>
            <a:ext cx="1" cy="3080376"/>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flipH="1">
            <a:off x="6841067" y="4063700"/>
            <a:ext cx="216976" cy="336484"/>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sp>
        <p:nvSpPr>
          <p:cNvPr id="132" name="Rounded Rectangle 131"/>
          <p:cNvSpPr/>
          <p:nvPr/>
        </p:nvSpPr>
        <p:spPr>
          <a:xfrm>
            <a:off x="4778626" y="6198359"/>
            <a:ext cx="2245551" cy="6135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(Pulmonary)</a:t>
            </a:r>
          </a:p>
          <a:p>
            <a:pPr algn="ctr"/>
            <a:r>
              <a:rPr lang="en-US" sz="1600" dirty="0" smtClean="0">
                <a:solidFill>
                  <a:schemeClr val="tx1"/>
                </a:solidFill>
              </a:rPr>
              <a:t>Hypertension w/ Edema</a:t>
            </a:r>
          </a:p>
        </p:txBody>
      </p:sp>
      <p:sp>
        <p:nvSpPr>
          <p:cNvPr id="135" name="Rounded Rectangle 134"/>
          <p:cNvSpPr/>
          <p:nvPr/>
        </p:nvSpPr>
        <p:spPr>
          <a:xfrm>
            <a:off x="2532674" y="5324199"/>
            <a:ext cx="873010" cy="6135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Right</a:t>
            </a:r>
            <a:endParaRPr lang="en-US" sz="1600" dirty="0">
              <a:solidFill>
                <a:schemeClr val="tx1"/>
              </a:solidFill>
            </a:endParaRPr>
          </a:p>
        </p:txBody>
      </p:sp>
      <p:sp>
        <p:nvSpPr>
          <p:cNvPr id="136" name="Rounded Rectangle 135"/>
          <p:cNvSpPr/>
          <p:nvPr/>
        </p:nvSpPr>
        <p:spPr>
          <a:xfrm>
            <a:off x="3405684" y="5335189"/>
            <a:ext cx="900760" cy="6135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Left</a:t>
            </a:r>
            <a:endParaRPr lang="en-US" sz="1600" dirty="0">
              <a:solidFill>
                <a:schemeClr val="tx1"/>
              </a:solidFill>
            </a:endParaRPr>
          </a:p>
        </p:txBody>
      </p:sp>
      <p:sp>
        <p:nvSpPr>
          <p:cNvPr id="131" name="Rounded Rectangle 130"/>
          <p:cNvSpPr/>
          <p:nvPr/>
        </p:nvSpPr>
        <p:spPr>
          <a:xfrm>
            <a:off x="2447674" y="4843528"/>
            <a:ext cx="1909302" cy="6135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Heart Failure</a:t>
            </a:r>
            <a:endParaRPr lang="en-US" sz="1600" dirty="0">
              <a:solidFill>
                <a:schemeClr val="tx1"/>
              </a:solidFill>
            </a:endParaRPr>
          </a:p>
        </p:txBody>
      </p:sp>
      <p:cxnSp>
        <p:nvCxnSpPr>
          <p:cNvPr id="137" name="Straight Arrow Connector 136"/>
          <p:cNvCxnSpPr/>
          <p:nvPr/>
        </p:nvCxnSpPr>
        <p:spPr>
          <a:xfrm>
            <a:off x="4357211" y="4229965"/>
            <a:ext cx="1205387" cy="134272"/>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p:nvPr/>
        </p:nvCxnSpPr>
        <p:spPr>
          <a:xfrm>
            <a:off x="3386665" y="4400184"/>
            <a:ext cx="0" cy="456509"/>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p:nvPr/>
        </p:nvCxnSpPr>
        <p:spPr>
          <a:xfrm flipH="1">
            <a:off x="4357211" y="4843528"/>
            <a:ext cx="1141352" cy="168739"/>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a:endCxn id="131" idx="3"/>
          </p:cNvCxnSpPr>
          <p:nvPr/>
        </p:nvCxnSpPr>
        <p:spPr>
          <a:xfrm flipH="1" flipV="1">
            <a:off x="4356976" y="5150310"/>
            <a:ext cx="1092196" cy="173889"/>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stCxn id="132" idx="1"/>
            <a:endCxn id="135" idx="2"/>
          </p:cNvCxnSpPr>
          <p:nvPr/>
        </p:nvCxnSpPr>
        <p:spPr>
          <a:xfrm flipH="1" flipV="1">
            <a:off x="2969179" y="5937762"/>
            <a:ext cx="1809447" cy="567379"/>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a:stCxn id="110" idx="3"/>
            <a:endCxn id="136" idx="2"/>
          </p:cNvCxnSpPr>
          <p:nvPr/>
        </p:nvCxnSpPr>
        <p:spPr>
          <a:xfrm flipV="1">
            <a:off x="2286000" y="5948752"/>
            <a:ext cx="1570064" cy="496193"/>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p:nvPr/>
        </p:nvCxnSpPr>
        <p:spPr>
          <a:xfrm>
            <a:off x="3911598" y="5971021"/>
            <a:ext cx="867028" cy="273416"/>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a:stCxn id="135" idx="2"/>
          </p:cNvCxnSpPr>
          <p:nvPr/>
        </p:nvCxnSpPr>
        <p:spPr>
          <a:xfrm flipH="1">
            <a:off x="2082801" y="5937762"/>
            <a:ext cx="886378" cy="306675"/>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176" name="Straight Arrow Connector 175"/>
          <p:cNvCxnSpPr>
            <a:endCxn id="114" idx="1"/>
          </p:cNvCxnSpPr>
          <p:nvPr/>
        </p:nvCxnSpPr>
        <p:spPr>
          <a:xfrm>
            <a:off x="4357209" y="5335189"/>
            <a:ext cx="1091963" cy="121903"/>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sp>
        <p:nvSpPr>
          <p:cNvPr id="186" name="Rounded Rectangle 185"/>
          <p:cNvSpPr/>
          <p:nvPr/>
        </p:nvSpPr>
        <p:spPr>
          <a:xfrm>
            <a:off x="725911" y="4278282"/>
            <a:ext cx="1560089" cy="613563"/>
          </a:xfrm>
          <a:prstGeom prst="round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Cardiac Arrest</a:t>
            </a:r>
          </a:p>
        </p:txBody>
      </p:sp>
      <p:cxnSp>
        <p:nvCxnSpPr>
          <p:cNvPr id="187" name="Straight Arrow Connector 186"/>
          <p:cNvCxnSpPr>
            <a:stCxn id="113" idx="1"/>
            <a:endCxn id="186" idx="3"/>
          </p:cNvCxnSpPr>
          <p:nvPr/>
        </p:nvCxnSpPr>
        <p:spPr>
          <a:xfrm flipH="1">
            <a:off x="2286000" y="4536747"/>
            <a:ext cx="3212563" cy="48317"/>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195" name="Straight Arrow Connector 194"/>
          <p:cNvCxnSpPr/>
          <p:nvPr/>
        </p:nvCxnSpPr>
        <p:spPr>
          <a:xfrm flipH="1">
            <a:off x="2184400" y="3917936"/>
            <a:ext cx="247615" cy="345895"/>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198" name="Straight Arrow Connector 197"/>
          <p:cNvCxnSpPr/>
          <p:nvPr/>
        </p:nvCxnSpPr>
        <p:spPr>
          <a:xfrm flipH="1" flipV="1">
            <a:off x="2082801" y="4891845"/>
            <a:ext cx="327007" cy="232915"/>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222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5"/>
                                        </p:tgtEl>
                                        <p:attrNameLst>
                                          <p:attrName>style.visibility</p:attrName>
                                        </p:attrNameLst>
                                      </p:cBhvr>
                                      <p:to>
                                        <p:strVal val="visible"/>
                                      </p:to>
                                    </p:set>
                                    <p:animEffect transition="in" filter="fade">
                                      <p:cBhvr>
                                        <p:cTn id="17" dur="500"/>
                                        <p:tgtEl>
                                          <p:spTgt spid="115"/>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fade">
                                      <p:cBhvr>
                                        <p:cTn id="20" dur="500"/>
                                        <p:tgtEl>
                                          <p:spTgt spid="110"/>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1"/>
                                        </p:tgtEl>
                                        <p:attrNameLst>
                                          <p:attrName>style.visibility</p:attrName>
                                        </p:attrNameLst>
                                      </p:cBhvr>
                                      <p:to>
                                        <p:strVal val="visible"/>
                                      </p:to>
                                    </p:set>
                                    <p:animEffect transition="in" filter="fade">
                                      <p:cBhvr>
                                        <p:cTn id="42" dur="500"/>
                                        <p:tgtEl>
                                          <p:spTgt spid="1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par>
                                <p:cTn id="48" presetID="10" presetClass="entr" presetSubtype="0" fill="hold" nodeType="with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fade">
                                      <p:cBhvr>
                                        <p:cTn id="50" dur="500"/>
                                        <p:tgtEl>
                                          <p:spTgt spid="9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fade">
                                      <p:cBhvr>
                                        <p:cTn id="53" dur="500"/>
                                        <p:tgtEl>
                                          <p:spTgt spid="8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par>
                                <p:cTn id="59" presetID="10" presetClass="entr" presetSubtype="0" fill="hold" nodeType="withEffect">
                                  <p:stCondLst>
                                    <p:cond delay="0"/>
                                  </p:stCondLst>
                                  <p:childTnLst>
                                    <p:set>
                                      <p:cBhvr>
                                        <p:cTn id="60" dur="1" fill="hold">
                                          <p:stCondLst>
                                            <p:cond delay="0"/>
                                          </p:stCondLst>
                                        </p:cTn>
                                        <p:tgtEl>
                                          <p:spTgt spid="106"/>
                                        </p:tgtEl>
                                        <p:attrNameLst>
                                          <p:attrName>style.visibility</p:attrName>
                                        </p:attrNameLst>
                                      </p:cBhvr>
                                      <p:to>
                                        <p:strVal val="visible"/>
                                      </p:to>
                                    </p:set>
                                    <p:animEffect transition="in" filter="fade">
                                      <p:cBhvr>
                                        <p:cTn id="61" dur="500"/>
                                        <p:tgtEl>
                                          <p:spTgt spid="10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2"/>
                                        </p:tgtEl>
                                        <p:attrNameLst>
                                          <p:attrName>style.visibility</p:attrName>
                                        </p:attrNameLst>
                                      </p:cBhvr>
                                      <p:to>
                                        <p:strVal val="visible"/>
                                      </p:to>
                                    </p:set>
                                    <p:animEffect transition="in" filter="fade">
                                      <p:cBhvr>
                                        <p:cTn id="64" dur="500"/>
                                        <p:tgtEl>
                                          <p:spTgt spid="10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03"/>
                                        </p:tgtEl>
                                        <p:attrNameLst>
                                          <p:attrName>style.visibility</p:attrName>
                                        </p:attrNameLst>
                                      </p:cBhvr>
                                      <p:to>
                                        <p:strVal val="visible"/>
                                      </p:to>
                                    </p:set>
                                    <p:animEffect transition="in" filter="fade">
                                      <p:cBhvr>
                                        <p:cTn id="67" dur="500"/>
                                        <p:tgtEl>
                                          <p:spTgt spid="10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8"/>
                                        </p:tgtEl>
                                        <p:attrNameLst>
                                          <p:attrName>style.visibility</p:attrName>
                                        </p:attrNameLst>
                                      </p:cBhvr>
                                      <p:to>
                                        <p:strVal val="visible"/>
                                      </p:to>
                                    </p:set>
                                    <p:animEffect transition="in" filter="fade">
                                      <p:cBhvr>
                                        <p:cTn id="70" dur="500"/>
                                        <p:tgtEl>
                                          <p:spTgt spid="10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par>
                                <p:cTn id="76" presetID="10" presetClass="entr" presetSubtype="0" fill="hold"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500"/>
                                        <p:tgtEl>
                                          <p:spTgt spid="1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500"/>
                                        <p:tgtEl>
                                          <p:spTgt spid="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500"/>
                                        <p:tgtEl>
                                          <p:spTgt spid="19"/>
                                        </p:tgtEl>
                                      </p:cBhvr>
                                    </p:animEffect>
                                  </p:childTnLst>
                                </p:cTn>
                              </p:par>
                              <p:par>
                                <p:cTn id="90" presetID="10" presetClass="entr" presetSubtype="0" fill="hold" nodeType="with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500"/>
                                        <p:tgtEl>
                                          <p:spTgt spid="1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500"/>
                                        <p:tgtEl>
                                          <p:spTgt spid="35"/>
                                        </p:tgtEl>
                                      </p:cBhvr>
                                    </p:animEffect>
                                  </p:childTnLst>
                                </p:cTn>
                              </p:par>
                              <p:par>
                                <p:cTn id="98" presetID="10" presetClass="entr" presetSubtype="0" fill="hold"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fade">
                                      <p:cBhvr>
                                        <p:cTn id="100" dur="500"/>
                                        <p:tgtEl>
                                          <p:spTgt spid="3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500"/>
                                        <p:tgtEl>
                                          <p:spTgt spid="2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82"/>
                                        </p:tgtEl>
                                        <p:attrNameLst>
                                          <p:attrName>style.visibility</p:attrName>
                                        </p:attrNameLst>
                                      </p:cBhvr>
                                      <p:to>
                                        <p:strVal val="visible"/>
                                      </p:to>
                                    </p:set>
                                    <p:animEffect transition="in" filter="fade">
                                      <p:cBhvr>
                                        <p:cTn id="106" dur="500"/>
                                        <p:tgtEl>
                                          <p:spTgt spid="82"/>
                                        </p:tgtEl>
                                      </p:cBhvr>
                                    </p:animEffect>
                                  </p:childTnLst>
                                </p:cTn>
                              </p:par>
                              <p:par>
                                <p:cTn id="107" presetID="10" presetClass="entr" presetSubtype="0" fill="hold" nodeType="withEffect">
                                  <p:stCondLst>
                                    <p:cond delay="0"/>
                                  </p:stCondLst>
                                  <p:childTnLst>
                                    <p:set>
                                      <p:cBhvr>
                                        <p:cTn id="108" dur="1" fill="hold">
                                          <p:stCondLst>
                                            <p:cond delay="0"/>
                                          </p:stCondLst>
                                        </p:cTn>
                                        <p:tgtEl>
                                          <p:spTgt spid="100"/>
                                        </p:tgtEl>
                                        <p:attrNameLst>
                                          <p:attrName>style.visibility</p:attrName>
                                        </p:attrNameLst>
                                      </p:cBhvr>
                                      <p:to>
                                        <p:strVal val="visible"/>
                                      </p:to>
                                    </p:set>
                                    <p:animEffect transition="in" filter="fade">
                                      <p:cBhvr>
                                        <p:cTn id="109" dur="500"/>
                                        <p:tgtEl>
                                          <p:spTgt spid="100"/>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119"/>
                                        </p:tgtEl>
                                        <p:attrNameLst>
                                          <p:attrName>style.visibility</p:attrName>
                                        </p:attrNameLst>
                                      </p:cBhvr>
                                      <p:to>
                                        <p:strVal val="visible"/>
                                      </p:to>
                                    </p:set>
                                    <p:animEffect transition="in" filter="fade">
                                      <p:cBhvr>
                                        <p:cTn id="114" dur="500"/>
                                        <p:tgtEl>
                                          <p:spTgt spid="119"/>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13"/>
                                        </p:tgtEl>
                                        <p:attrNameLst>
                                          <p:attrName>style.visibility</p:attrName>
                                        </p:attrNameLst>
                                      </p:cBhvr>
                                      <p:to>
                                        <p:strVal val="visible"/>
                                      </p:to>
                                    </p:set>
                                    <p:animEffect transition="in" filter="fade">
                                      <p:cBhvr>
                                        <p:cTn id="117" dur="500"/>
                                        <p:tgtEl>
                                          <p:spTgt spid="11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141"/>
                                        </p:tgtEl>
                                        <p:attrNameLst>
                                          <p:attrName>style.visibility</p:attrName>
                                        </p:attrNameLst>
                                      </p:cBhvr>
                                      <p:to>
                                        <p:strVal val="visible"/>
                                      </p:to>
                                    </p:set>
                                    <p:animEffect transition="in" filter="fade">
                                      <p:cBhvr>
                                        <p:cTn id="122" dur="500"/>
                                        <p:tgtEl>
                                          <p:spTgt spid="141"/>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137"/>
                                        </p:tgtEl>
                                        <p:attrNameLst>
                                          <p:attrName>style.visibility</p:attrName>
                                        </p:attrNameLst>
                                      </p:cBhvr>
                                      <p:to>
                                        <p:strVal val="visible"/>
                                      </p:to>
                                    </p:set>
                                    <p:animEffect transition="in" filter="fade">
                                      <p:cBhvr>
                                        <p:cTn id="127" dur="500"/>
                                        <p:tgtEl>
                                          <p:spTgt spid="137"/>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14"/>
                                        </p:tgtEl>
                                        <p:attrNameLst>
                                          <p:attrName>style.visibility</p:attrName>
                                        </p:attrNameLst>
                                      </p:cBhvr>
                                      <p:to>
                                        <p:strVal val="visible"/>
                                      </p:to>
                                    </p:set>
                                    <p:animEffect transition="in" filter="fade">
                                      <p:cBhvr>
                                        <p:cTn id="132" dur="500"/>
                                        <p:tgtEl>
                                          <p:spTgt spid="114"/>
                                        </p:tgtEl>
                                      </p:cBhvr>
                                    </p:animEffect>
                                  </p:childTnLst>
                                </p:cTn>
                              </p:par>
                              <p:par>
                                <p:cTn id="133" presetID="10" presetClass="entr" presetSubtype="0" fill="hold" nodeType="withEffect">
                                  <p:stCondLst>
                                    <p:cond delay="0"/>
                                  </p:stCondLst>
                                  <p:childTnLst>
                                    <p:set>
                                      <p:cBhvr>
                                        <p:cTn id="134" dur="1" fill="hold">
                                          <p:stCondLst>
                                            <p:cond delay="0"/>
                                          </p:stCondLst>
                                        </p:cTn>
                                        <p:tgtEl>
                                          <p:spTgt spid="145"/>
                                        </p:tgtEl>
                                        <p:attrNameLst>
                                          <p:attrName>style.visibility</p:attrName>
                                        </p:attrNameLst>
                                      </p:cBhvr>
                                      <p:to>
                                        <p:strVal val="visible"/>
                                      </p:to>
                                    </p:set>
                                    <p:animEffect transition="in" filter="fade">
                                      <p:cBhvr>
                                        <p:cTn id="135" dur="500"/>
                                        <p:tgtEl>
                                          <p:spTgt spid="145"/>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176"/>
                                        </p:tgtEl>
                                        <p:attrNameLst>
                                          <p:attrName>style.visibility</p:attrName>
                                        </p:attrNameLst>
                                      </p:cBhvr>
                                      <p:to>
                                        <p:strVal val="visible"/>
                                      </p:to>
                                    </p:set>
                                    <p:animEffect transition="in" filter="fade">
                                      <p:cBhvr>
                                        <p:cTn id="140" dur="500"/>
                                        <p:tgtEl>
                                          <p:spTgt spid="176"/>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135"/>
                                        </p:tgtEl>
                                        <p:attrNameLst>
                                          <p:attrName>style.visibility</p:attrName>
                                        </p:attrNameLst>
                                      </p:cBhvr>
                                      <p:to>
                                        <p:strVal val="visible"/>
                                      </p:to>
                                    </p:set>
                                    <p:animEffect transition="in" filter="fade">
                                      <p:cBhvr>
                                        <p:cTn id="145" dur="500"/>
                                        <p:tgtEl>
                                          <p:spTgt spid="135"/>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36"/>
                                        </p:tgtEl>
                                        <p:attrNameLst>
                                          <p:attrName>style.visibility</p:attrName>
                                        </p:attrNameLst>
                                      </p:cBhvr>
                                      <p:to>
                                        <p:strVal val="visible"/>
                                      </p:to>
                                    </p:set>
                                    <p:animEffect transition="in" filter="fade">
                                      <p:cBhvr>
                                        <p:cTn id="148" dur="500"/>
                                        <p:tgtEl>
                                          <p:spTgt spid="136"/>
                                        </p:tgtEl>
                                      </p:cBhvr>
                                    </p:animEffect>
                                  </p:childTnLst>
                                </p:cTn>
                              </p:par>
                              <p:par>
                                <p:cTn id="149" presetID="10" presetClass="entr" presetSubtype="0" fill="hold" nodeType="withEffect">
                                  <p:stCondLst>
                                    <p:cond delay="0"/>
                                  </p:stCondLst>
                                  <p:childTnLst>
                                    <p:set>
                                      <p:cBhvr>
                                        <p:cTn id="150" dur="1" fill="hold">
                                          <p:stCondLst>
                                            <p:cond delay="0"/>
                                          </p:stCondLst>
                                        </p:cTn>
                                        <p:tgtEl>
                                          <p:spTgt spid="171"/>
                                        </p:tgtEl>
                                        <p:attrNameLst>
                                          <p:attrName>style.visibility</p:attrName>
                                        </p:attrNameLst>
                                      </p:cBhvr>
                                      <p:to>
                                        <p:strVal val="visible"/>
                                      </p:to>
                                    </p:set>
                                    <p:animEffect transition="in" filter="fade">
                                      <p:cBhvr>
                                        <p:cTn id="151" dur="500"/>
                                        <p:tgtEl>
                                          <p:spTgt spid="171"/>
                                        </p:tgtEl>
                                      </p:cBhvr>
                                    </p:animEffect>
                                  </p:childTnLst>
                                </p:cTn>
                              </p:par>
                              <p:par>
                                <p:cTn id="152" presetID="10" presetClass="entr" presetSubtype="0" fill="hold" nodeType="withEffect">
                                  <p:stCondLst>
                                    <p:cond delay="0"/>
                                  </p:stCondLst>
                                  <p:childTnLst>
                                    <p:set>
                                      <p:cBhvr>
                                        <p:cTn id="153" dur="1" fill="hold">
                                          <p:stCondLst>
                                            <p:cond delay="0"/>
                                          </p:stCondLst>
                                        </p:cTn>
                                        <p:tgtEl>
                                          <p:spTgt spid="154"/>
                                        </p:tgtEl>
                                        <p:attrNameLst>
                                          <p:attrName>style.visibility</p:attrName>
                                        </p:attrNameLst>
                                      </p:cBhvr>
                                      <p:to>
                                        <p:strVal val="visible"/>
                                      </p:to>
                                    </p:set>
                                    <p:animEffect transition="in" filter="fade">
                                      <p:cBhvr>
                                        <p:cTn id="154" dur="500"/>
                                        <p:tgtEl>
                                          <p:spTgt spid="154"/>
                                        </p:tgtEl>
                                      </p:cBhvr>
                                    </p:animEffect>
                                  </p:childTnLst>
                                </p:cTn>
                              </p:par>
                              <p:par>
                                <p:cTn id="155" presetID="10" presetClass="entr" presetSubtype="0" fill="hold" nodeType="withEffect">
                                  <p:stCondLst>
                                    <p:cond delay="0"/>
                                  </p:stCondLst>
                                  <p:childTnLst>
                                    <p:set>
                                      <p:cBhvr>
                                        <p:cTn id="156" dur="1" fill="hold">
                                          <p:stCondLst>
                                            <p:cond delay="0"/>
                                          </p:stCondLst>
                                        </p:cTn>
                                        <p:tgtEl>
                                          <p:spTgt spid="151"/>
                                        </p:tgtEl>
                                        <p:attrNameLst>
                                          <p:attrName>style.visibility</p:attrName>
                                        </p:attrNameLst>
                                      </p:cBhvr>
                                      <p:to>
                                        <p:strVal val="visible"/>
                                      </p:to>
                                    </p:set>
                                    <p:animEffect transition="in" filter="fade">
                                      <p:cBhvr>
                                        <p:cTn id="157" dur="500"/>
                                        <p:tgtEl>
                                          <p:spTgt spid="151"/>
                                        </p:tgtEl>
                                      </p:cBhvr>
                                    </p:animEffect>
                                  </p:childTnLst>
                                </p:cTn>
                              </p:par>
                              <p:par>
                                <p:cTn id="158" presetID="10" presetClass="entr" presetSubtype="0" fill="hold"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500"/>
                                        <p:tgtEl>
                                          <p:spTgt spid="159"/>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32"/>
                                        </p:tgtEl>
                                        <p:attrNameLst>
                                          <p:attrName>style.visibility</p:attrName>
                                        </p:attrNameLst>
                                      </p:cBhvr>
                                      <p:to>
                                        <p:strVal val="visible"/>
                                      </p:to>
                                    </p:set>
                                    <p:animEffect transition="in" filter="fade">
                                      <p:cBhvr>
                                        <p:cTn id="163" dur="500"/>
                                        <p:tgtEl>
                                          <p:spTgt spid="132"/>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nodeType="clickEffect">
                                  <p:stCondLst>
                                    <p:cond delay="0"/>
                                  </p:stCondLst>
                                  <p:childTnLst>
                                    <p:set>
                                      <p:cBhvr>
                                        <p:cTn id="167" dur="1" fill="hold">
                                          <p:stCondLst>
                                            <p:cond delay="0"/>
                                          </p:stCondLst>
                                        </p:cTn>
                                        <p:tgtEl>
                                          <p:spTgt spid="198"/>
                                        </p:tgtEl>
                                        <p:attrNameLst>
                                          <p:attrName>style.visibility</p:attrName>
                                        </p:attrNameLst>
                                      </p:cBhvr>
                                      <p:to>
                                        <p:strVal val="visible"/>
                                      </p:to>
                                    </p:set>
                                    <p:animEffect transition="in" filter="fade">
                                      <p:cBhvr>
                                        <p:cTn id="168" dur="500"/>
                                        <p:tgtEl>
                                          <p:spTgt spid="198"/>
                                        </p:tgtEl>
                                      </p:cBhvr>
                                    </p:animEffect>
                                  </p:childTnLst>
                                </p:cTn>
                              </p:par>
                              <p:par>
                                <p:cTn id="169" presetID="10" presetClass="entr" presetSubtype="0" fill="hold" nodeType="withEffect">
                                  <p:stCondLst>
                                    <p:cond delay="0"/>
                                  </p:stCondLst>
                                  <p:childTnLst>
                                    <p:set>
                                      <p:cBhvr>
                                        <p:cTn id="170" dur="1" fill="hold">
                                          <p:stCondLst>
                                            <p:cond delay="0"/>
                                          </p:stCondLst>
                                        </p:cTn>
                                        <p:tgtEl>
                                          <p:spTgt spid="187"/>
                                        </p:tgtEl>
                                        <p:attrNameLst>
                                          <p:attrName>style.visibility</p:attrName>
                                        </p:attrNameLst>
                                      </p:cBhvr>
                                      <p:to>
                                        <p:strVal val="visible"/>
                                      </p:to>
                                    </p:set>
                                    <p:animEffect transition="in" filter="fade">
                                      <p:cBhvr>
                                        <p:cTn id="171" dur="500"/>
                                        <p:tgtEl>
                                          <p:spTgt spid="187"/>
                                        </p:tgtEl>
                                      </p:cBhvr>
                                    </p:animEffect>
                                  </p:childTnLst>
                                </p:cTn>
                              </p:par>
                              <p:par>
                                <p:cTn id="172" presetID="10" presetClass="entr" presetSubtype="0" fill="hold" nodeType="withEffect">
                                  <p:stCondLst>
                                    <p:cond delay="0"/>
                                  </p:stCondLst>
                                  <p:childTnLst>
                                    <p:set>
                                      <p:cBhvr>
                                        <p:cTn id="173" dur="1" fill="hold">
                                          <p:stCondLst>
                                            <p:cond delay="0"/>
                                          </p:stCondLst>
                                        </p:cTn>
                                        <p:tgtEl>
                                          <p:spTgt spid="195"/>
                                        </p:tgtEl>
                                        <p:attrNameLst>
                                          <p:attrName>style.visibility</p:attrName>
                                        </p:attrNameLst>
                                      </p:cBhvr>
                                      <p:to>
                                        <p:strVal val="visible"/>
                                      </p:to>
                                    </p:set>
                                    <p:animEffect transition="in" filter="fade">
                                      <p:cBhvr>
                                        <p:cTn id="174" dur="500"/>
                                        <p:tgtEl>
                                          <p:spTgt spid="195"/>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86"/>
                                        </p:tgtEl>
                                        <p:attrNameLst>
                                          <p:attrName>style.visibility</p:attrName>
                                        </p:attrNameLst>
                                      </p:cBhvr>
                                      <p:to>
                                        <p:strVal val="visible"/>
                                      </p:to>
                                    </p:set>
                                    <p:animEffect transition="in" filter="fade">
                                      <p:cBhvr>
                                        <p:cTn id="177"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0" animBg="1"/>
      <p:bldP spid="7" grpId="0" animBg="1"/>
      <p:bldP spid="9" grpId="0" animBg="1"/>
      <p:bldP spid="11" grpId="0" animBg="1"/>
      <p:bldP spid="16" grpId="0" animBg="1"/>
      <p:bldP spid="29" grpId="0" animBg="1"/>
      <p:bldP spid="44" grpId="0" animBg="1"/>
      <p:bldP spid="82" grpId="0" animBg="1"/>
      <p:bldP spid="102" grpId="0" animBg="1"/>
      <p:bldP spid="103" grpId="0" animBg="1"/>
      <p:bldP spid="83" grpId="0" animBg="1"/>
      <p:bldP spid="108" grpId="0" animBg="1"/>
      <p:bldP spid="110" grpId="1" animBg="1"/>
      <p:bldP spid="113" grpId="0" animBg="1"/>
      <p:bldP spid="114" grpId="0" animBg="1"/>
      <p:bldP spid="132" grpId="0" animBg="1"/>
      <p:bldP spid="135" grpId="0" animBg="1"/>
      <p:bldP spid="136" grpId="0" animBg="1"/>
      <p:bldP spid="131" grpId="0" animBg="1"/>
      <p:bldP spid="1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73072" y="187979"/>
            <a:ext cx="3358549" cy="523220"/>
          </a:xfrm>
          <a:prstGeom prst="rect">
            <a:avLst/>
          </a:prstGeom>
          <a:noFill/>
        </p:spPr>
        <p:txBody>
          <a:bodyPr wrap="none" rtlCol="0">
            <a:spAutoFit/>
          </a:bodyPr>
          <a:lstStyle/>
          <a:p>
            <a:r>
              <a:rPr lang="en-US" sz="2800" b="1" i="1" dirty="0" smtClean="0"/>
              <a:t>Metabolic Syndrome</a:t>
            </a:r>
            <a:endParaRPr lang="en-US" sz="2800" b="1" i="1" dirty="0"/>
          </a:p>
        </p:txBody>
      </p:sp>
      <p:sp>
        <p:nvSpPr>
          <p:cNvPr id="4" name="Rounded Rectangle 3"/>
          <p:cNvSpPr/>
          <p:nvPr/>
        </p:nvSpPr>
        <p:spPr>
          <a:xfrm>
            <a:off x="212472" y="2351938"/>
            <a:ext cx="1669681" cy="6135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Arteriosclerosis</a:t>
            </a:r>
          </a:p>
          <a:p>
            <a:pPr algn="ctr"/>
            <a:r>
              <a:rPr lang="en-US" sz="1600" dirty="0" smtClean="0">
                <a:solidFill>
                  <a:schemeClr val="tx1"/>
                </a:solidFill>
              </a:rPr>
              <a:t>(</a:t>
            </a:r>
            <a:r>
              <a:rPr lang="en-US" sz="1600" dirty="0" err="1" smtClean="0">
                <a:solidFill>
                  <a:schemeClr val="tx1"/>
                </a:solidFill>
              </a:rPr>
              <a:t>Athero</a:t>
            </a:r>
            <a:r>
              <a:rPr lang="en-US" sz="1600" dirty="0" smtClean="0">
                <a:solidFill>
                  <a:schemeClr val="tx1"/>
                </a:solidFill>
              </a:rPr>
              <a:t>/</a:t>
            </a:r>
            <a:r>
              <a:rPr lang="en-US" sz="1600" dirty="0" err="1" smtClean="0">
                <a:solidFill>
                  <a:schemeClr val="tx1"/>
                </a:solidFill>
              </a:rPr>
              <a:t>Arteriol</a:t>
            </a:r>
            <a:r>
              <a:rPr lang="en-US" sz="1600" dirty="0" smtClean="0">
                <a:solidFill>
                  <a:schemeClr val="tx1"/>
                </a:solidFill>
              </a:rPr>
              <a:t>)</a:t>
            </a:r>
            <a:endParaRPr lang="en-US" sz="1600" dirty="0">
              <a:solidFill>
                <a:schemeClr val="tx1"/>
              </a:solidFill>
            </a:endParaRPr>
          </a:p>
        </p:txBody>
      </p:sp>
      <p:sp>
        <p:nvSpPr>
          <p:cNvPr id="5" name="Rounded Rectangle 4"/>
          <p:cNvSpPr/>
          <p:nvPr/>
        </p:nvSpPr>
        <p:spPr>
          <a:xfrm>
            <a:off x="2551825" y="2764486"/>
            <a:ext cx="1669681" cy="6135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Ischemic Heart </a:t>
            </a:r>
            <a:r>
              <a:rPr lang="en-US" sz="1600" dirty="0" err="1" smtClean="0">
                <a:solidFill>
                  <a:schemeClr val="tx1"/>
                </a:solidFill>
              </a:rPr>
              <a:t>Dx</a:t>
            </a:r>
            <a:r>
              <a:rPr lang="en-US" sz="1600" dirty="0" smtClean="0">
                <a:solidFill>
                  <a:schemeClr val="tx1"/>
                </a:solidFill>
              </a:rPr>
              <a:t>.</a:t>
            </a:r>
            <a:endParaRPr lang="en-US" sz="1600" dirty="0">
              <a:solidFill>
                <a:schemeClr val="tx1"/>
              </a:solidFill>
            </a:endParaRPr>
          </a:p>
        </p:txBody>
      </p:sp>
      <p:sp>
        <p:nvSpPr>
          <p:cNvPr id="7" name="Rounded Rectangular Callout 6"/>
          <p:cNvSpPr/>
          <p:nvPr/>
        </p:nvSpPr>
        <p:spPr>
          <a:xfrm>
            <a:off x="-1" y="0"/>
            <a:ext cx="2432015" cy="2066053"/>
          </a:xfrm>
          <a:prstGeom prst="wedgeRoundRectCallout">
            <a:avLst>
              <a:gd name="adj1" fmla="val -6761"/>
              <a:gd name="adj2" fmla="val 64465"/>
              <a:gd name="adj3" fmla="val 16667"/>
            </a:avLst>
          </a:prstGeom>
          <a:gradFill>
            <a:gsLst>
              <a:gs pos="0">
                <a:schemeClr val="accent3">
                  <a:lumMod val="75000"/>
                </a:schemeClr>
              </a:gs>
              <a:gs pos="100000">
                <a:schemeClr val="accent3">
                  <a:lumMod val="60000"/>
                  <a:lumOff val="40000"/>
                </a:schemeClr>
              </a:gs>
            </a:gsLs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 Note: </a:t>
            </a:r>
          </a:p>
          <a:p>
            <a:pPr algn="ctr"/>
            <a:r>
              <a:rPr lang="en-US" sz="1200" dirty="0" smtClean="0">
                <a:solidFill>
                  <a:srgbClr val="000000"/>
                </a:solidFill>
              </a:rPr>
              <a:t>Arteriosclerosis is a general term describing any hardening (and loss of elasticity) of medium or large arteries; arteriolosclerosis is any hardening of arterioles (small arteries); atherosclerosis is a hardening of an artery specifically due to an </a:t>
            </a:r>
            <a:r>
              <a:rPr lang="en-US" sz="1200" dirty="0" err="1" smtClean="0">
                <a:solidFill>
                  <a:srgbClr val="000000"/>
                </a:solidFill>
              </a:rPr>
              <a:t>atheromatous</a:t>
            </a:r>
            <a:r>
              <a:rPr lang="en-US" sz="1200" dirty="0" smtClean="0">
                <a:solidFill>
                  <a:srgbClr val="000000"/>
                </a:solidFill>
              </a:rPr>
              <a:t> </a:t>
            </a:r>
            <a:r>
              <a:rPr lang="en-US" sz="1200" dirty="0" err="1" smtClean="0">
                <a:solidFill>
                  <a:srgbClr val="000000"/>
                </a:solidFill>
              </a:rPr>
              <a:t>plaqing</a:t>
            </a:r>
            <a:r>
              <a:rPr lang="en-US" sz="1200" dirty="0" smtClean="0">
                <a:solidFill>
                  <a:srgbClr val="000000"/>
                </a:solidFill>
              </a:rPr>
              <a:t>.</a:t>
            </a:r>
            <a:endParaRPr lang="en-US" sz="1200" dirty="0">
              <a:solidFill>
                <a:srgbClr val="000000"/>
              </a:solidFill>
            </a:endParaRPr>
          </a:p>
        </p:txBody>
      </p:sp>
      <p:sp>
        <p:nvSpPr>
          <p:cNvPr id="9" name="Rounded Rectangle 8"/>
          <p:cNvSpPr/>
          <p:nvPr/>
        </p:nvSpPr>
        <p:spPr>
          <a:xfrm>
            <a:off x="2551825" y="821995"/>
            <a:ext cx="1669681" cy="613563"/>
          </a:xfrm>
          <a:prstGeom prst="roundRect">
            <a:avLst/>
          </a:prstGeom>
          <a:gradFill>
            <a:gsLst>
              <a:gs pos="0">
                <a:schemeClr val="accent6">
                  <a:lumMod val="75000"/>
                </a:schemeClr>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Peripheral Artery DX.</a:t>
            </a:r>
            <a:endParaRPr lang="en-US" sz="1600" dirty="0">
              <a:solidFill>
                <a:schemeClr val="tx1"/>
              </a:solidFill>
            </a:endParaRPr>
          </a:p>
        </p:txBody>
      </p:sp>
      <p:sp>
        <p:nvSpPr>
          <p:cNvPr id="11" name="Rounded Rectangle 10"/>
          <p:cNvSpPr/>
          <p:nvPr/>
        </p:nvSpPr>
        <p:spPr>
          <a:xfrm>
            <a:off x="2432015" y="3750674"/>
            <a:ext cx="1909302" cy="6135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Cardiomyopathy</a:t>
            </a:r>
          </a:p>
        </p:txBody>
      </p:sp>
      <p:cxnSp>
        <p:nvCxnSpPr>
          <p:cNvPr id="13" name="Straight Arrow Connector 12"/>
          <p:cNvCxnSpPr>
            <a:endCxn id="5" idx="0"/>
          </p:cNvCxnSpPr>
          <p:nvPr/>
        </p:nvCxnSpPr>
        <p:spPr>
          <a:xfrm>
            <a:off x="3386666" y="2435192"/>
            <a:ext cx="0" cy="329294"/>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4" idx="3"/>
            <a:endCxn id="16" idx="1"/>
          </p:cNvCxnSpPr>
          <p:nvPr/>
        </p:nvCxnSpPr>
        <p:spPr>
          <a:xfrm flipV="1">
            <a:off x="1882153" y="2072446"/>
            <a:ext cx="669672" cy="586274"/>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sp>
        <p:nvSpPr>
          <p:cNvPr id="16" name="Rounded Rectangle 15"/>
          <p:cNvSpPr/>
          <p:nvPr/>
        </p:nvSpPr>
        <p:spPr>
          <a:xfrm>
            <a:off x="2551825" y="1754896"/>
            <a:ext cx="1669681" cy="635100"/>
          </a:xfrm>
          <a:prstGeom prst="roundRect">
            <a:avLst/>
          </a:prstGeom>
          <a:gradFill>
            <a:gsLst>
              <a:gs pos="0">
                <a:schemeClr val="accent6">
                  <a:lumMod val="75000"/>
                </a:schemeClr>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Embolism/Aneurysm</a:t>
            </a:r>
          </a:p>
        </p:txBody>
      </p:sp>
      <p:cxnSp>
        <p:nvCxnSpPr>
          <p:cNvPr id="17" name="Straight Arrow Connector 16"/>
          <p:cNvCxnSpPr>
            <a:stCxn id="4" idx="3"/>
            <a:endCxn id="5" idx="1"/>
          </p:cNvCxnSpPr>
          <p:nvPr/>
        </p:nvCxnSpPr>
        <p:spPr>
          <a:xfrm>
            <a:off x="1882153" y="2658720"/>
            <a:ext cx="669672" cy="412548"/>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9" idx="2"/>
            <a:endCxn id="16" idx="0"/>
          </p:cNvCxnSpPr>
          <p:nvPr/>
        </p:nvCxnSpPr>
        <p:spPr>
          <a:xfrm>
            <a:off x="3386666" y="1435558"/>
            <a:ext cx="0" cy="319338"/>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4" idx="3"/>
            <a:endCxn id="9" idx="1"/>
          </p:cNvCxnSpPr>
          <p:nvPr/>
        </p:nvCxnSpPr>
        <p:spPr>
          <a:xfrm flipV="1">
            <a:off x="1882153" y="1128777"/>
            <a:ext cx="669672" cy="1529943"/>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sp>
        <p:nvSpPr>
          <p:cNvPr id="29" name="Rounded Rectangle 28"/>
          <p:cNvSpPr/>
          <p:nvPr/>
        </p:nvSpPr>
        <p:spPr>
          <a:xfrm>
            <a:off x="4526306" y="1430953"/>
            <a:ext cx="1669681" cy="635100"/>
          </a:xfrm>
          <a:prstGeom prst="roundRect">
            <a:avLst/>
          </a:prstGeom>
          <a:gradFill>
            <a:gsLst>
              <a:gs pos="0">
                <a:schemeClr val="accent6">
                  <a:lumMod val="75000"/>
                </a:schemeClr>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smtClean="0">
                <a:solidFill>
                  <a:schemeClr val="tx1"/>
                </a:solidFill>
              </a:rPr>
              <a:t>Isch</a:t>
            </a:r>
            <a:r>
              <a:rPr lang="en-US" sz="1600" dirty="0" smtClean="0">
                <a:solidFill>
                  <a:schemeClr val="tx1"/>
                </a:solidFill>
              </a:rPr>
              <a:t>. &amp; Hem Events(Stroke)</a:t>
            </a:r>
          </a:p>
        </p:txBody>
      </p:sp>
      <p:cxnSp>
        <p:nvCxnSpPr>
          <p:cNvPr id="35" name="Straight Arrow Connector 34"/>
          <p:cNvCxnSpPr>
            <a:stCxn id="9" idx="3"/>
          </p:cNvCxnSpPr>
          <p:nvPr/>
        </p:nvCxnSpPr>
        <p:spPr>
          <a:xfrm>
            <a:off x="4221506" y="1128777"/>
            <a:ext cx="392826" cy="306781"/>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endCxn id="29" idx="1"/>
          </p:cNvCxnSpPr>
          <p:nvPr/>
        </p:nvCxnSpPr>
        <p:spPr>
          <a:xfrm flipV="1">
            <a:off x="4221506" y="1748503"/>
            <a:ext cx="304800" cy="164964"/>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5" idx="2"/>
            <a:endCxn id="11" idx="0"/>
          </p:cNvCxnSpPr>
          <p:nvPr/>
        </p:nvCxnSpPr>
        <p:spPr>
          <a:xfrm>
            <a:off x="3386666" y="3378049"/>
            <a:ext cx="0" cy="372625"/>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sp>
        <p:nvSpPr>
          <p:cNvPr id="44" name="Rounded Rectangle 43"/>
          <p:cNvSpPr/>
          <p:nvPr/>
        </p:nvSpPr>
        <p:spPr>
          <a:xfrm>
            <a:off x="6138468" y="2760319"/>
            <a:ext cx="1044760" cy="4125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Angina</a:t>
            </a:r>
          </a:p>
        </p:txBody>
      </p:sp>
      <p:cxnSp>
        <p:nvCxnSpPr>
          <p:cNvPr id="45" name="Straight Arrow Connector 44"/>
          <p:cNvCxnSpPr/>
          <p:nvPr/>
        </p:nvCxnSpPr>
        <p:spPr>
          <a:xfrm>
            <a:off x="4221506" y="2899029"/>
            <a:ext cx="392826" cy="306968"/>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sp>
        <p:nvSpPr>
          <p:cNvPr id="82" name="Rounded Rectangular Callout 81"/>
          <p:cNvSpPr/>
          <p:nvPr/>
        </p:nvSpPr>
        <p:spPr>
          <a:xfrm>
            <a:off x="3098800" y="33866"/>
            <a:ext cx="3572933" cy="694267"/>
          </a:xfrm>
          <a:prstGeom prst="wedgeRoundRectCallout">
            <a:avLst>
              <a:gd name="adj1" fmla="val 7938"/>
              <a:gd name="adj2" fmla="val 153893"/>
              <a:gd name="adj3" fmla="val 16667"/>
            </a:avLst>
          </a:prstGeom>
          <a:gradFill>
            <a:gsLst>
              <a:gs pos="0">
                <a:schemeClr val="accent3">
                  <a:lumMod val="75000"/>
                </a:schemeClr>
              </a:gs>
              <a:gs pos="100000">
                <a:schemeClr val="accent3">
                  <a:lumMod val="60000"/>
                  <a:lumOff val="40000"/>
                </a:schemeClr>
              </a:gs>
            </a:gsLs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 Note: While not part of this lecture per se,  You should be aware of that this same pattern evolves in other organs (kidney, </a:t>
            </a:r>
            <a:r>
              <a:rPr lang="en-US" sz="1200" dirty="0">
                <a:solidFill>
                  <a:srgbClr val="000000"/>
                </a:solidFill>
              </a:rPr>
              <a:t>b</a:t>
            </a:r>
            <a:r>
              <a:rPr lang="en-US" sz="1200" dirty="0" smtClean="0">
                <a:solidFill>
                  <a:srgbClr val="000000"/>
                </a:solidFill>
              </a:rPr>
              <a:t>rain, etc.)</a:t>
            </a:r>
            <a:endParaRPr lang="en-US" sz="1200" dirty="0">
              <a:solidFill>
                <a:srgbClr val="000000"/>
              </a:solidFill>
            </a:endParaRPr>
          </a:p>
        </p:txBody>
      </p:sp>
      <p:cxnSp>
        <p:nvCxnSpPr>
          <p:cNvPr id="92" name="Straight Arrow Connector 91"/>
          <p:cNvCxnSpPr/>
          <p:nvPr/>
        </p:nvCxnSpPr>
        <p:spPr>
          <a:xfrm flipV="1">
            <a:off x="4341317" y="3684832"/>
            <a:ext cx="273015" cy="233104"/>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a:off x="5562598" y="2083215"/>
            <a:ext cx="211669" cy="988053"/>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sp>
        <p:nvSpPr>
          <p:cNvPr id="102" name="Rounded Rectangle 101"/>
          <p:cNvSpPr/>
          <p:nvPr/>
        </p:nvSpPr>
        <p:spPr>
          <a:xfrm>
            <a:off x="6138468" y="3205997"/>
            <a:ext cx="1044760" cy="4125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NSTEMI</a:t>
            </a:r>
          </a:p>
        </p:txBody>
      </p:sp>
      <p:sp>
        <p:nvSpPr>
          <p:cNvPr id="103" name="Rounded Rectangle 102"/>
          <p:cNvSpPr/>
          <p:nvPr/>
        </p:nvSpPr>
        <p:spPr>
          <a:xfrm>
            <a:off x="6138468" y="3651152"/>
            <a:ext cx="1044760" cy="4125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STEMI</a:t>
            </a:r>
          </a:p>
        </p:txBody>
      </p:sp>
      <p:sp>
        <p:nvSpPr>
          <p:cNvPr id="83" name="Rounded Rectangle 82"/>
          <p:cNvSpPr/>
          <p:nvPr/>
        </p:nvSpPr>
        <p:spPr>
          <a:xfrm>
            <a:off x="4614332" y="3071268"/>
            <a:ext cx="1669681" cy="6135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Acute Coronary Syndrome</a:t>
            </a:r>
          </a:p>
        </p:txBody>
      </p:sp>
      <p:cxnSp>
        <p:nvCxnSpPr>
          <p:cNvPr id="106" name="Straight Arrow Connector 105"/>
          <p:cNvCxnSpPr/>
          <p:nvPr/>
        </p:nvCxnSpPr>
        <p:spPr>
          <a:xfrm>
            <a:off x="7058043" y="2997592"/>
            <a:ext cx="0" cy="801415"/>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sp>
        <p:nvSpPr>
          <p:cNvPr id="108" name="Rounded Rectangular Callout 107"/>
          <p:cNvSpPr/>
          <p:nvPr/>
        </p:nvSpPr>
        <p:spPr>
          <a:xfrm>
            <a:off x="6249041" y="780277"/>
            <a:ext cx="1184694" cy="1554728"/>
          </a:xfrm>
          <a:prstGeom prst="wedgeRoundRectCallout">
            <a:avLst>
              <a:gd name="adj1" fmla="val 7800"/>
              <a:gd name="adj2" fmla="val 83750"/>
              <a:gd name="adj3" fmla="val 16667"/>
            </a:avLst>
          </a:prstGeom>
          <a:gradFill>
            <a:gsLst>
              <a:gs pos="0">
                <a:schemeClr val="accent3">
                  <a:lumMod val="75000"/>
                </a:schemeClr>
              </a:gs>
              <a:gs pos="100000">
                <a:schemeClr val="accent3">
                  <a:lumMod val="60000"/>
                  <a:lumOff val="40000"/>
                </a:schemeClr>
              </a:gs>
            </a:gsLs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 Note: ACS and it’s various manifestations should be thought of as a spectrum of disease.</a:t>
            </a:r>
            <a:endParaRPr lang="en-US" sz="1200" dirty="0">
              <a:solidFill>
                <a:srgbClr val="000000"/>
              </a:solidFill>
            </a:endParaRPr>
          </a:p>
        </p:txBody>
      </p:sp>
      <p:sp>
        <p:nvSpPr>
          <p:cNvPr id="110" name="Rounded Rectangle 109"/>
          <p:cNvSpPr/>
          <p:nvPr/>
        </p:nvSpPr>
        <p:spPr>
          <a:xfrm>
            <a:off x="-1" y="6077968"/>
            <a:ext cx="2286001" cy="73395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(Arterial)</a:t>
            </a:r>
          </a:p>
          <a:p>
            <a:pPr algn="ctr"/>
            <a:r>
              <a:rPr lang="en-US" sz="1600" dirty="0" err="1" smtClean="0">
                <a:solidFill>
                  <a:schemeClr val="tx1"/>
                </a:solidFill>
              </a:rPr>
              <a:t>Hypertensionw</a:t>
            </a:r>
            <a:r>
              <a:rPr lang="en-US" sz="1600" dirty="0" smtClean="0">
                <a:solidFill>
                  <a:schemeClr val="tx1"/>
                </a:solidFill>
              </a:rPr>
              <a:t>/ Edema</a:t>
            </a:r>
          </a:p>
        </p:txBody>
      </p:sp>
      <p:sp>
        <p:nvSpPr>
          <p:cNvPr id="113" name="Rounded Rectangle 112"/>
          <p:cNvSpPr/>
          <p:nvPr/>
        </p:nvSpPr>
        <p:spPr>
          <a:xfrm>
            <a:off x="5498563" y="4229965"/>
            <a:ext cx="1669681" cy="6135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Arrhythmia</a:t>
            </a:r>
          </a:p>
        </p:txBody>
      </p:sp>
      <p:sp>
        <p:nvSpPr>
          <p:cNvPr id="114" name="Rounded Rectangle 113"/>
          <p:cNvSpPr/>
          <p:nvPr/>
        </p:nvSpPr>
        <p:spPr>
          <a:xfrm>
            <a:off x="5449172" y="5150310"/>
            <a:ext cx="1669681" cy="6135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smtClean="0">
                <a:solidFill>
                  <a:schemeClr val="tx1"/>
                </a:solidFill>
              </a:rPr>
              <a:t>Valvular</a:t>
            </a:r>
            <a:r>
              <a:rPr lang="en-US" sz="1600" dirty="0" smtClean="0">
                <a:solidFill>
                  <a:schemeClr val="tx1"/>
                </a:solidFill>
              </a:rPr>
              <a:t> </a:t>
            </a:r>
            <a:r>
              <a:rPr lang="en-US" sz="1600" dirty="0" err="1" smtClean="0">
                <a:solidFill>
                  <a:schemeClr val="tx1"/>
                </a:solidFill>
              </a:rPr>
              <a:t>Dx</a:t>
            </a:r>
            <a:r>
              <a:rPr lang="en-US" sz="1600" dirty="0" smtClean="0">
                <a:solidFill>
                  <a:schemeClr val="tx1"/>
                </a:solidFill>
              </a:rPr>
              <a:t>.</a:t>
            </a:r>
          </a:p>
        </p:txBody>
      </p:sp>
      <p:cxnSp>
        <p:nvCxnSpPr>
          <p:cNvPr id="115" name="Straight Arrow Connector 114"/>
          <p:cNvCxnSpPr/>
          <p:nvPr/>
        </p:nvCxnSpPr>
        <p:spPr>
          <a:xfrm flipH="1">
            <a:off x="314876" y="2997592"/>
            <a:ext cx="1" cy="3080376"/>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flipH="1">
            <a:off x="6841067" y="4063700"/>
            <a:ext cx="216976" cy="336484"/>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sp>
        <p:nvSpPr>
          <p:cNvPr id="132" name="Rounded Rectangle 131"/>
          <p:cNvSpPr/>
          <p:nvPr/>
        </p:nvSpPr>
        <p:spPr>
          <a:xfrm>
            <a:off x="4778626" y="6198359"/>
            <a:ext cx="2245551" cy="6135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(Pulmonary)</a:t>
            </a:r>
          </a:p>
          <a:p>
            <a:pPr algn="ctr"/>
            <a:r>
              <a:rPr lang="en-US" sz="1600" dirty="0" smtClean="0">
                <a:solidFill>
                  <a:schemeClr val="tx1"/>
                </a:solidFill>
              </a:rPr>
              <a:t>Hypertension w/ Edema</a:t>
            </a:r>
          </a:p>
        </p:txBody>
      </p:sp>
      <p:sp>
        <p:nvSpPr>
          <p:cNvPr id="135" name="Rounded Rectangle 134"/>
          <p:cNvSpPr/>
          <p:nvPr/>
        </p:nvSpPr>
        <p:spPr>
          <a:xfrm>
            <a:off x="2532674" y="5324199"/>
            <a:ext cx="873010" cy="6135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Right</a:t>
            </a:r>
            <a:endParaRPr lang="en-US" sz="1600" dirty="0">
              <a:solidFill>
                <a:schemeClr val="tx1"/>
              </a:solidFill>
            </a:endParaRPr>
          </a:p>
        </p:txBody>
      </p:sp>
      <p:sp>
        <p:nvSpPr>
          <p:cNvPr id="136" name="Rounded Rectangle 135"/>
          <p:cNvSpPr/>
          <p:nvPr/>
        </p:nvSpPr>
        <p:spPr>
          <a:xfrm>
            <a:off x="3405684" y="5335189"/>
            <a:ext cx="900760" cy="6135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Left</a:t>
            </a:r>
            <a:endParaRPr lang="en-US" sz="1600" dirty="0">
              <a:solidFill>
                <a:schemeClr val="tx1"/>
              </a:solidFill>
            </a:endParaRPr>
          </a:p>
        </p:txBody>
      </p:sp>
      <p:sp>
        <p:nvSpPr>
          <p:cNvPr id="131" name="Rounded Rectangle 130"/>
          <p:cNvSpPr/>
          <p:nvPr/>
        </p:nvSpPr>
        <p:spPr>
          <a:xfrm>
            <a:off x="2447674" y="4843528"/>
            <a:ext cx="1909302" cy="6135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Heart Failure</a:t>
            </a:r>
            <a:endParaRPr lang="en-US" sz="1600" dirty="0">
              <a:solidFill>
                <a:schemeClr val="tx1"/>
              </a:solidFill>
            </a:endParaRPr>
          </a:p>
        </p:txBody>
      </p:sp>
      <p:cxnSp>
        <p:nvCxnSpPr>
          <p:cNvPr id="139" name="Straight Arrow Connector 138"/>
          <p:cNvCxnSpPr/>
          <p:nvPr/>
        </p:nvCxnSpPr>
        <p:spPr>
          <a:xfrm>
            <a:off x="3386665" y="4400184"/>
            <a:ext cx="0" cy="456509"/>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p:nvPr/>
        </p:nvCxnSpPr>
        <p:spPr>
          <a:xfrm flipH="1">
            <a:off x="4357211" y="4843528"/>
            <a:ext cx="1141352" cy="168739"/>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a:endCxn id="131" idx="3"/>
          </p:cNvCxnSpPr>
          <p:nvPr/>
        </p:nvCxnSpPr>
        <p:spPr>
          <a:xfrm flipH="1" flipV="1">
            <a:off x="4356976" y="5150310"/>
            <a:ext cx="1092196" cy="173889"/>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stCxn id="132" idx="1"/>
            <a:endCxn id="135" idx="2"/>
          </p:cNvCxnSpPr>
          <p:nvPr/>
        </p:nvCxnSpPr>
        <p:spPr>
          <a:xfrm flipH="1" flipV="1">
            <a:off x="2969179" y="5937762"/>
            <a:ext cx="1809447" cy="567379"/>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a:stCxn id="110" idx="3"/>
            <a:endCxn id="136" idx="2"/>
          </p:cNvCxnSpPr>
          <p:nvPr/>
        </p:nvCxnSpPr>
        <p:spPr>
          <a:xfrm flipV="1">
            <a:off x="2286000" y="5948752"/>
            <a:ext cx="1570064" cy="496193"/>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p:nvPr/>
        </p:nvCxnSpPr>
        <p:spPr>
          <a:xfrm>
            <a:off x="3911598" y="5971021"/>
            <a:ext cx="867028" cy="273416"/>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a:stCxn id="135" idx="2"/>
          </p:cNvCxnSpPr>
          <p:nvPr/>
        </p:nvCxnSpPr>
        <p:spPr>
          <a:xfrm flipH="1">
            <a:off x="2082801" y="5937762"/>
            <a:ext cx="886378" cy="306675"/>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176" name="Straight Arrow Connector 175"/>
          <p:cNvCxnSpPr>
            <a:endCxn id="114" idx="1"/>
          </p:cNvCxnSpPr>
          <p:nvPr/>
        </p:nvCxnSpPr>
        <p:spPr>
          <a:xfrm>
            <a:off x="4357209" y="5335189"/>
            <a:ext cx="1091963" cy="121903"/>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sp>
        <p:nvSpPr>
          <p:cNvPr id="186" name="Rounded Rectangle 185"/>
          <p:cNvSpPr/>
          <p:nvPr/>
        </p:nvSpPr>
        <p:spPr>
          <a:xfrm>
            <a:off x="725911" y="4278282"/>
            <a:ext cx="1560089" cy="613563"/>
          </a:xfrm>
          <a:prstGeom prst="round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Cardiac Arrest</a:t>
            </a:r>
          </a:p>
        </p:txBody>
      </p:sp>
      <p:cxnSp>
        <p:nvCxnSpPr>
          <p:cNvPr id="187" name="Straight Arrow Connector 186"/>
          <p:cNvCxnSpPr>
            <a:stCxn id="113" idx="1"/>
            <a:endCxn id="186" idx="3"/>
          </p:cNvCxnSpPr>
          <p:nvPr/>
        </p:nvCxnSpPr>
        <p:spPr>
          <a:xfrm flipH="1">
            <a:off x="2286000" y="4536747"/>
            <a:ext cx="3212563" cy="48317"/>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195" name="Straight Arrow Connector 194"/>
          <p:cNvCxnSpPr/>
          <p:nvPr/>
        </p:nvCxnSpPr>
        <p:spPr>
          <a:xfrm flipH="1">
            <a:off x="2184400" y="3917936"/>
            <a:ext cx="247615" cy="345895"/>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cxnSp>
        <p:nvCxnSpPr>
          <p:cNvPr id="198" name="Straight Arrow Connector 197"/>
          <p:cNvCxnSpPr/>
          <p:nvPr/>
        </p:nvCxnSpPr>
        <p:spPr>
          <a:xfrm flipH="1" flipV="1">
            <a:off x="2082801" y="4891845"/>
            <a:ext cx="327007" cy="232915"/>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sp>
        <p:nvSpPr>
          <p:cNvPr id="2" name="Rounded Rectangle 1"/>
          <p:cNvSpPr/>
          <p:nvPr/>
        </p:nvSpPr>
        <p:spPr>
          <a:xfrm>
            <a:off x="7239000" y="33866"/>
            <a:ext cx="1905000" cy="6778056"/>
          </a:xfrm>
          <a:prstGeom prst="roundRect">
            <a:avLst/>
          </a:prstGeom>
          <a:gradFill>
            <a:gsLst>
              <a:gs pos="0">
                <a:schemeClr val="accent3">
                  <a:lumMod val="75000"/>
                </a:schemeClr>
              </a:gs>
              <a:gs pos="100000">
                <a:schemeClr val="accent3">
                  <a:lumMod val="40000"/>
                  <a:lumOff val="60000"/>
                </a:schemeClr>
              </a:gs>
            </a:gsLs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b="1" i="1" dirty="0" smtClean="0">
                <a:solidFill>
                  <a:srgbClr val="000000"/>
                </a:solidFill>
              </a:rPr>
              <a:t>Metabolic Syndrome</a:t>
            </a:r>
          </a:p>
          <a:p>
            <a:pPr algn="ctr"/>
            <a:endParaRPr lang="en-US" i="1" dirty="0">
              <a:solidFill>
                <a:srgbClr val="000000"/>
              </a:solidFill>
            </a:endParaRPr>
          </a:p>
          <a:p>
            <a:pPr algn="ctr"/>
            <a:endParaRPr lang="en-US" dirty="0" smtClean="0">
              <a:solidFill>
                <a:srgbClr val="000000"/>
              </a:solidFill>
            </a:endParaRPr>
          </a:p>
          <a:p>
            <a:pPr marL="285750" indent="-285750">
              <a:buFont typeface="Arial"/>
              <a:buChar char="•"/>
            </a:pPr>
            <a:r>
              <a:rPr lang="en-US" sz="1400" dirty="0" smtClean="0">
                <a:solidFill>
                  <a:srgbClr val="000000"/>
                </a:solidFill>
              </a:rPr>
              <a:t>Elevated BP</a:t>
            </a:r>
          </a:p>
          <a:p>
            <a:pPr marL="742950" lvl="1" indent="-285750">
              <a:buFont typeface="Arial"/>
              <a:buChar char="•"/>
            </a:pPr>
            <a:r>
              <a:rPr lang="en-US" sz="1400" dirty="0" smtClean="0">
                <a:solidFill>
                  <a:srgbClr val="000000"/>
                </a:solidFill>
              </a:rPr>
              <a:t>&gt;130/85</a:t>
            </a:r>
          </a:p>
          <a:p>
            <a:pPr marL="285750" indent="-285750">
              <a:buFont typeface="Arial"/>
              <a:buChar char="•"/>
            </a:pPr>
            <a:r>
              <a:rPr lang="en-US" sz="1400" dirty="0" smtClean="0">
                <a:solidFill>
                  <a:srgbClr val="000000"/>
                </a:solidFill>
              </a:rPr>
              <a:t>Dyslipidemia</a:t>
            </a:r>
          </a:p>
          <a:p>
            <a:pPr marL="742950" lvl="1" indent="-285750">
              <a:buFont typeface="Arial"/>
              <a:buChar char="•"/>
            </a:pPr>
            <a:r>
              <a:rPr lang="en-US" sz="1400" dirty="0" smtClean="0">
                <a:solidFill>
                  <a:srgbClr val="000000"/>
                </a:solidFill>
              </a:rPr>
              <a:t>Tri&gt;150</a:t>
            </a:r>
          </a:p>
          <a:p>
            <a:pPr marL="742950" lvl="1" indent="-285750">
              <a:buFont typeface="Arial"/>
              <a:buChar char="•"/>
            </a:pPr>
            <a:r>
              <a:rPr lang="en-US" sz="1400" dirty="0" smtClean="0">
                <a:solidFill>
                  <a:srgbClr val="000000"/>
                </a:solidFill>
              </a:rPr>
              <a:t>LDL&lt;40</a:t>
            </a:r>
          </a:p>
          <a:p>
            <a:pPr marL="285750" indent="-285750">
              <a:buFont typeface="Arial"/>
              <a:buChar char="•"/>
            </a:pPr>
            <a:r>
              <a:rPr lang="en-US" sz="1400" dirty="0" smtClean="0">
                <a:solidFill>
                  <a:srgbClr val="000000"/>
                </a:solidFill>
              </a:rPr>
              <a:t>(pre)Diabetic</a:t>
            </a:r>
          </a:p>
          <a:p>
            <a:pPr marL="742950" lvl="1" indent="-285750">
              <a:buFont typeface="Arial"/>
              <a:buChar char="•"/>
            </a:pPr>
            <a:r>
              <a:rPr lang="en-US" sz="1400" dirty="0" err="1" smtClean="0">
                <a:solidFill>
                  <a:srgbClr val="000000"/>
                </a:solidFill>
              </a:rPr>
              <a:t>FGluc</a:t>
            </a:r>
            <a:r>
              <a:rPr lang="en-US" sz="1400" dirty="0" smtClean="0">
                <a:solidFill>
                  <a:srgbClr val="000000"/>
                </a:solidFill>
              </a:rPr>
              <a:t>&gt;110</a:t>
            </a:r>
          </a:p>
          <a:p>
            <a:pPr marL="285750" indent="-285750">
              <a:buFont typeface="Arial"/>
              <a:buChar char="•"/>
            </a:pPr>
            <a:r>
              <a:rPr lang="en-US" sz="1400" dirty="0" smtClean="0">
                <a:solidFill>
                  <a:srgbClr val="000000"/>
                </a:solidFill>
              </a:rPr>
              <a:t>Enlarged waist</a:t>
            </a:r>
          </a:p>
          <a:p>
            <a:pPr marL="742950" lvl="1" indent="-285750">
              <a:buFont typeface="Arial"/>
              <a:buChar char="•"/>
            </a:pPr>
            <a:r>
              <a:rPr lang="en-US" sz="1400" dirty="0" smtClean="0">
                <a:solidFill>
                  <a:srgbClr val="000000"/>
                </a:solidFill>
              </a:rPr>
              <a:t>&gt;40in men</a:t>
            </a:r>
          </a:p>
          <a:p>
            <a:pPr marL="742950" lvl="1" indent="-285750">
              <a:buFont typeface="Arial"/>
              <a:buChar char="•"/>
            </a:pPr>
            <a:r>
              <a:rPr lang="en-US" sz="1400" dirty="0" smtClean="0">
                <a:solidFill>
                  <a:srgbClr val="000000"/>
                </a:solidFill>
              </a:rPr>
              <a:t>&gt;35in </a:t>
            </a:r>
            <a:r>
              <a:rPr lang="en-US" sz="1400" dirty="0" err="1" smtClean="0">
                <a:solidFill>
                  <a:srgbClr val="000000"/>
                </a:solidFill>
              </a:rPr>
              <a:t>wo</a:t>
            </a:r>
            <a:endParaRPr lang="en-US" i="1" dirty="0" smtClean="0">
              <a:solidFill>
                <a:srgbClr val="000000"/>
              </a:solidFill>
            </a:endParaRPr>
          </a:p>
          <a:p>
            <a:pPr algn="ctr"/>
            <a:endParaRPr lang="en-US" i="1" dirty="0" smtClean="0">
              <a:solidFill>
                <a:srgbClr val="000000"/>
              </a:solidFill>
            </a:endParaRPr>
          </a:p>
          <a:p>
            <a:pPr algn="ctr"/>
            <a:endParaRPr lang="en-US" i="1" dirty="0">
              <a:solidFill>
                <a:srgbClr val="000000"/>
              </a:solidFill>
            </a:endParaRPr>
          </a:p>
          <a:p>
            <a:pPr algn="ctr"/>
            <a:endParaRPr lang="en-US" i="1" dirty="0" smtClean="0">
              <a:solidFill>
                <a:srgbClr val="000000"/>
              </a:solidFill>
            </a:endParaRPr>
          </a:p>
          <a:p>
            <a:pPr algn="ctr"/>
            <a:endParaRPr lang="en-US" i="1" dirty="0">
              <a:solidFill>
                <a:srgbClr val="000000"/>
              </a:solidFill>
            </a:endParaRPr>
          </a:p>
          <a:p>
            <a:r>
              <a:rPr lang="en-US" sz="1200" b="1" dirty="0" smtClean="0">
                <a:solidFill>
                  <a:srgbClr val="000000"/>
                </a:solidFill>
              </a:rPr>
              <a:t>Note:</a:t>
            </a:r>
            <a:r>
              <a:rPr lang="en-US" sz="1200" dirty="0" smtClean="0">
                <a:solidFill>
                  <a:srgbClr val="000000"/>
                </a:solidFill>
              </a:rPr>
              <a:t> Diet, exercise, and smoking cessation can directly or indirectly modify (or even reverse if caught early)  all the conditions listed to the left.</a:t>
            </a:r>
            <a:endParaRPr lang="en-US" sz="1200" dirty="0">
              <a:solidFill>
                <a:srgbClr val="000000"/>
              </a:solidFill>
            </a:endParaRPr>
          </a:p>
          <a:p>
            <a:endParaRPr lang="en-US" sz="1200" dirty="0" smtClean="0">
              <a:solidFill>
                <a:srgbClr val="000000"/>
              </a:solidFill>
            </a:endParaRPr>
          </a:p>
        </p:txBody>
      </p:sp>
      <p:cxnSp>
        <p:nvCxnSpPr>
          <p:cNvPr id="53" name="Straight Arrow Connector 52"/>
          <p:cNvCxnSpPr/>
          <p:nvPr/>
        </p:nvCxnSpPr>
        <p:spPr>
          <a:xfrm>
            <a:off x="4357211" y="4229965"/>
            <a:ext cx="1205387" cy="134272"/>
          </a:xfrm>
          <a:prstGeom prst="straightConnector1">
            <a:avLst/>
          </a:prstGeom>
          <a:ln w="53975" cap="rnd">
            <a:solidFill>
              <a:schemeClr val="tx1"/>
            </a:solidFill>
            <a:round/>
            <a:headEnd type="none"/>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136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2"/>
                                        </p:tgtEl>
                                      </p:cBhvr>
                                    </p:animEffect>
                                    <p:set>
                                      <p:cBhvr>
                                        <p:cTn id="10" dur="1" fill="hold">
                                          <p:stCondLst>
                                            <p:cond delay="499"/>
                                          </p:stCondLst>
                                        </p:cTn>
                                        <p:tgtEl>
                                          <p:spTgt spid="8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08"/>
                                        </p:tgtEl>
                                      </p:cBhvr>
                                    </p:animEffect>
                                    <p:set>
                                      <p:cBhvr>
                                        <p:cTn id="13" dur="1" fill="hold">
                                          <p:stCondLst>
                                            <p:cond delay="499"/>
                                          </p:stCondLst>
                                        </p:cTn>
                                        <p:tgtEl>
                                          <p:spTgt spid="10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2" grpId="0" animBg="1"/>
      <p:bldP spid="108"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Beta-Blockers</a:t>
            </a:r>
            <a:endParaRPr lang="en-US" dirty="0"/>
          </a:p>
        </p:txBody>
      </p:sp>
      <p:pic>
        <p:nvPicPr>
          <p:cNvPr id="4" name="Picture 3"/>
          <p:cNvPicPr>
            <a:picLocks noChangeAspect="1"/>
          </p:cNvPicPr>
          <p:nvPr/>
        </p:nvPicPr>
        <p:blipFill>
          <a:blip r:embed="rId2"/>
          <a:stretch>
            <a:fillRect/>
          </a:stretch>
        </p:blipFill>
        <p:spPr>
          <a:xfrm>
            <a:off x="457200" y="1615407"/>
            <a:ext cx="3529761" cy="2815695"/>
          </a:xfrm>
          <a:prstGeom prst="rect">
            <a:avLst/>
          </a:prstGeom>
        </p:spPr>
      </p:pic>
      <p:sp>
        <p:nvSpPr>
          <p:cNvPr id="5" name="Rectangle 4"/>
          <p:cNvSpPr/>
          <p:nvPr/>
        </p:nvSpPr>
        <p:spPr>
          <a:xfrm>
            <a:off x="3986961" y="1417638"/>
            <a:ext cx="5004639" cy="5355313"/>
          </a:xfrm>
          <a:prstGeom prst="rect">
            <a:avLst/>
          </a:prstGeom>
        </p:spPr>
        <p:txBody>
          <a:bodyPr wrap="square">
            <a:spAutoFit/>
          </a:bodyPr>
          <a:lstStyle/>
          <a:p>
            <a:r>
              <a:rPr lang="en-US" dirty="0" smtClean="0"/>
              <a:t>Beta blockers block the action of endogenous </a:t>
            </a:r>
            <a:r>
              <a:rPr lang="en-US" dirty="0" err="1" smtClean="0"/>
              <a:t>catecholamines</a:t>
            </a:r>
            <a:r>
              <a:rPr lang="en-US" dirty="0" smtClean="0"/>
              <a:t> epinephrine (adrenaline) and norepinephrine (noradrenaline) in particular, on β-adrenergic receptors, part of the sympathetic nervous system, which mediates the fight-or-flight response. Slows heart rate, contraction thereby reducing workload and pumping action of the heart.</a:t>
            </a:r>
          </a:p>
          <a:p>
            <a:endParaRPr lang="en-US" dirty="0"/>
          </a:p>
          <a:p>
            <a:r>
              <a:rPr lang="en-US" dirty="0" smtClean="0"/>
              <a:t>For: Arrhythmia, ACS, Hypertension, CHF</a:t>
            </a:r>
          </a:p>
          <a:p>
            <a:endParaRPr lang="en-US" dirty="0"/>
          </a:p>
          <a:p>
            <a:r>
              <a:rPr lang="en-US" dirty="0" smtClean="0"/>
              <a:t>Contraindicated: Asthmatics (bronchospasm)</a:t>
            </a:r>
          </a:p>
          <a:p>
            <a:endParaRPr lang="en-US" dirty="0"/>
          </a:p>
          <a:p>
            <a:r>
              <a:rPr lang="en-US" dirty="0" smtClean="0"/>
              <a:t>Increase Risk: Diabetes (</a:t>
            </a:r>
            <a:r>
              <a:rPr lang="en-US" dirty="0" err="1" smtClean="0"/>
              <a:t>glycogenolysis</a:t>
            </a:r>
            <a:r>
              <a:rPr lang="en-US" dirty="0" smtClean="0"/>
              <a:t> inhibition)</a:t>
            </a:r>
          </a:p>
          <a:p>
            <a:endParaRPr lang="en-US" dirty="0"/>
          </a:p>
          <a:p>
            <a:r>
              <a:rPr lang="en-US" dirty="0" smtClean="0"/>
              <a:t>Note: Beta receptors have multiple subtypes and are themselves only one type of sympathetic receptor. Avoid using with cocaine addicts.</a:t>
            </a:r>
          </a:p>
          <a:p>
            <a:endParaRPr lang="en-US" dirty="0"/>
          </a:p>
        </p:txBody>
      </p:sp>
      <p:sp>
        <p:nvSpPr>
          <p:cNvPr id="6" name="TextBox 5"/>
          <p:cNvSpPr txBox="1"/>
          <p:nvPr/>
        </p:nvSpPr>
        <p:spPr>
          <a:xfrm>
            <a:off x="457200" y="4876799"/>
            <a:ext cx="1289122" cy="923330"/>
          </a:xfrm>
          <a:prstGeom prst="rect">
            <a:avLst/>
          </a:prstGeom>
          <a:noFill/>
        </p:spPr>
        <p:txBody>
          <a:bodyPr wrap="none" rtlCol="0">
            <a:spAutoFit/>
          </a:bodyPr>
          <a:lstStyle/>
          <a:p>
            <a:r>
              <a:rPr lang="en-US" dirty="0" smtClean="0"/>
              <a:t>Propranolol</a:t>
            </a:r>
          </a:p>
          <a:p>
            <a:r>
              <a:rPr lang="en-US" dirty="0" err="1" smtClean="0"/>
              <a:t>Acebutolol</a:t>
            </a:r>
            <a:endParaRPr lang="en-US" dirty="0" smtClean="0"/>
          </a:p>
          <a:p>
            <a:r>
              <a:rPr lang="en-US" dirty="0" smtClean="0"/>
              <a:t>Atenolol</a:t>
            </a:r>
            <a:endParaRPr lang="en-US" dirty="0"/>
          </a:p>
        </p:txBody>
      </p:sp>
      <p:sp>
        <p:nvSpPr>
          <p:cNvPr id="7" name="TextBox 6"/>
          <p:cNvSpPr txBox="1"/>
          <p:nvPr/>
        </p:nvSpPr>
        <p:spPr>
          <a:xfrm>
            <a:off x="412319" y="4541335"/>
            <a:ext cx="2880040" cy="369332"/>
          </a:xfrm>
          <a:prstGeom prst="rect">
            <a:avLst/>
          </a:prstGeom>
          <a:noFill/>
        </p:spPr>
        <p:txBody>
          <a:bodyPr wrap="none" rtlCol="0">
            <a:spAutoFit/>
          </a:bodyPr>
          <a:lstStyle/>
          <a:p>
            <a:r>
              <a:rPr lang="en-US" dirty="0"/>
              <a:t>I</a:t>
            </a:r>
            <a:r>
              <a:rPr lang="en-US" dirty="0" smtClean="0"/>
              <a:t>dentified by the suffix "-</a:t>
            </a:r>
            <a:r>
              <a:rPr lang="en-US" dirty="0" err="1" smtClean="0"/>
              <a:t>olo</a:t>
            </a:r>
            <a:r>
              <a:rPr lang="en-US" dirty="0" smtClean="0"/>
              <a:t>"</a:t>
            </a:r>
            <a:endParaRPr lang="en-US" dirty="0"/>
          </a:p>
        </p:txBody>
      </p:sp>
    </p:spTree>
    <p:extLst>
      <p:ext uri="{BB962C8B-B14F-4D97-AF65-F5344CB8AC3E}">
        <p14:creationId xmlns:p14="http://schemas.microsoft.com/office/powerpoint/2010/main" val="101125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Nitrates &amp; </a:t>
            </a:r>
            <a:r>
              <a:rPr lang="en-US" dirty="0" err="1" smtClean="0"/>
              <a:t>Antianginals</a:t>
            </a:r>
            <a:endParaRPr lang="en-US" dirty="0"/>
          </a:p>
        </p:txBody>
      </p:sp>
      <p:pic>
        <p:nvPicPr>
          <p:cNvPr id="4" name="Content Placeholder 3"/>
          <p:cNvPicPr>
            <a:picLocks noGrp="1" noChangeAspect="1"/>
          </p:cNvPicPr>
          <p:nvPr>
            <p:ph idx="1"/>
          </p:nvPr>
        </p:nvPicPr>
        <p:blipFill>
          <a:blip r:embed="rId2"/>
          <a:srcRect l="1071" r="1071"/>
          <a:stretch>
            <a:fillRect/>
          </a:stretch>
        </p:blipFill>
        <p:spPr>
          <a:xfrm>
            <a:off x="457200" y="1574800"/>
            <a:ext cx="3263744" cy="1794934"/>
          </a:xfrm>
        </p:spPr>
      </p:pic>
      <p:sp>
        <p:nvSpPr>
          <p:cNvPr id="5" name="Rectangle 4"/>
          <p:cNvSpPr/>
          <p:nvPr/>
        </p:nvSpPr>
        <p:spPr>
          <a:xfrm>
            <a:off x="3986961" y="1417638"/>
            <a:ext cx="5004639" cy="5078314"/>
          </a:xfrm>
          <a:prstGeom prst="rect">
            <a:avLst/>
          </a:prstGeom>
        </p:spPr>
        <p:txBody>
          <a:bodyPr wrap="square">
            <a:spAutoFit/>
          </a:bodyPr>
          <a:lstStyle/>
          <a:p>
            <a:r>
              <a:rPr lang="en-US" b="1" dirty="0" smtClean="0"/>
              <a:t>Action: </a:t>
            </a:r>
            <a:r>
              <a:rPr lang="en-US" dirty="0" smtClean="0"/>
              <a:t>Nitrites (including oral nitroglycerine) stimulate nitric oxide production which is a naturally occurring </a:t>
            </a:r>
            <a:r>
              <a:rPr lang="en-US" dirty="0" err="1" smtClean="0"/>
              <a:t>vasodialator</a:t>
            </a:r>
            <a:r>
              <a:rPr lang="en-US" dirty="0" smtClean="0"/>
              <a:t>. Allows greater perfusion of organs and relief of angina symptoms along with decreased BP. </a:t>
            </a:r>
          </a:p>
          <a:p>
            <a:endParaRPr lang="en-US" dirty="0"/>
          </a:p>
          <a:p>
            <a:r>
              <a:rPr lang="en-US" dirty="0" smtClean="0"/>
              <a:t>New alternatives to nitrites are possibly fatty acid inhibitors.</a:t>
            </a:r>
            <a:endParaRPr lang="en-US" b="1" dirty="0" smtClean="0"/>
          </a:p>
          <a:p>
            <a:endParaRPr lang="en-US" b="1" dirty="0" smtClean="0"/>
          </a:p>
          <a:p>
            <a:endParaRPr lang="en-US" b="1" dirty="0"/>
          </a:p>
          <a:p>
            <a:r>
              <a:rPr lang="en-US" b="1" dirty="0" smtClean="0"/>
              <a:t>For: </a:t>
            </a:r>
            <a:r>
              <a:rPr lang="en-US" dirty="0" smtClean="0"/>
              <a:t>ACS, Hypertension, Ischemic Heart </a:t>
            </a:r>
            <a:r>
              <a:rPr lang="en-US" dirty="0" err="1" smtClean="0"/>
              <a:t>Dx</a:t>
            </a:r>
            <a:endParaRPr lang="en-US" dirty="0" smtClean="0"/>
          </a:p>
          <a:p>
            <a:endParaRPr lang="en-US" b="1" dirty="0"/>
          </a:p>
          <a:p>
            <a:r>
              <a:rPr lang="en-US" b="1" dirty="0" smtClean="0"/>
              <a:t>Contraindicated: </a:t>
            </a:r>
            <a:r>
              <a:rPr lang="en-US" dirty="0" smtClean="0"/>
              <a:t>Viagra (synergistic effects)</a:t>
            </a:r>
          </a:p>
          <a:p>
            <a:endParaRPr lang="en-US" b="1" dirty="0"/>
          </a:p>
          <a:p>
            <a:r>
              <a:rPr lang="en-US" b="1" dirty="0" smtClean="0"/>
              <a:t>Increase Risk: </a:t>
            </a:r>
            <a:r>
              <a:rPr lang="en-US" dirty="0" smtClean="0"/>
              <a:t>Diabetes (</a:t>
            </a:r>
            <a:r>
              <a:rPr lang="en-US" dirty="0" err="1" smtClean="0"/>
              <a:t>glycogenolysis</a:t>
            </a:r>
            <a:r>
              <a:rPr lang="en-US" dirty="0" smtClean="0"/>
              <a:t> inhibition)</a:t>
            </a:r>
          </a:p>
          <a:p>
            <a:endParaRPr lang="en-US" dirty="0"/>
          </a:p>
          <a:p>
            <a:r>
              <a:rPr lang="en-US" b="1" dirty="0" smtClean="0"/>
              <a:t>Note: </a:t>
            </a:r>
            <a:r>
              <a:rPr lang="en-US" dirty="0" smtClean="0"/>
              <a:t>Due to the vasodilation effects massive headaches can occur.</a:t>
            </a:r>
          </a:p>
        </p:txBody>
      </p:sp>
      <p:sp>
        <p:nvSpPr>
          <p:cNvPr id="6" name="TextBox 5"/>
          <p:cNvSpPr txBox="1"/>
          <p:nvPr/>
        </p:nvSpPr>
        <p:spPr>
          <a:xfrm>
            <a:off x="457200" y="4470400"/>
            <a:ext cx="1514319" cy="1200329"/>
          </a:xfrm>
          <a:prstGeom prst="rect">
            <a:avLst/>
          </a:prstGeom>
          <a:noFill/>
        </p:spPr>
        <p:txBody>
          <a:bodyPr wrap="none" rtlCol="0">
            <a:spAutoFit/>
          </a:bodyPr>
          <a:lstStyle/>
          <a:p>
            <a:r>
              <a:rPr lang="en-US" dirty="0" err="1" smtClean="0"/>
              <a:t>Mononitrite</a:t>
            </a:r>
            <a:endParaRPr lang="en-US" dirty="0" smtClean="0"/>
          </a:p>
          <a:p>
            <a:r>
              <a:rPr lang="en-US" dirty="0" err="1" smtClean="0"/>
              <a:t>Dinitrite</a:t>
            </a:r>
            <a:endParaRPr lang="en-US" dirty="0" smtClean="0"/>
          </a:p>
          <a:p>
            <a:r>
              <a:rPr lang="en-US" dirty="0" smtClean="0"/>
              <a:t>Nitroglycerine</a:t>
            </a:r>
          </a:p>
          <a:p>
            <a:r>
              <a:rPr lang="en-US" dirty="0" err="1" smtClean="0"/>
              <a:t>Trinitrin</a:t>
            </a:r>
            <a:endParaRPr lang="en-US" dirty="0"/>
          </a:p>
        </p:txBody>
      </p:sp>
      <p:sp>
        <p:nvSpPr>
          <p:cNvPr id="8" name="TextBox 7"/>
          <p:cNvSpPr txBox="1"/>
          <p:nvPr/>
        </p:nvSpPr>
        <p:spPr>
          <a:xfrm>
            <a:off x="387397" y="4118001"/>
            <a:ext cx="2947780" cy="369332"/>
          </a:xfrm>
          <a:prstGeom prst="rect">
            <a:avLst/>
          </a:prstGeom>
          <a:noFill/>
        </p:spPr>
        <p:txBody>
          <a:bodyPr wrap="none" rtlCol="0">
            <a:spAutoFit/>
          </a:bodyPr>
          <a:lstStyle/>
          <a:p>
            <a:r>
              <a:rPr lang="en-US" dirty="0"/>
              <a:t>I</a:t>
            </a:r>
            <a:r>
              <a:rPr lang="en-US" dirty="0" smtClean="0"/>
              <a:t>dentified by the root “-</a:t>
            </a:r>
            <a:r>
              <a:rPr lang="en-US" dirty="0" err="1" smtClean="0"/>
              <a:t>nitri</a:t>
            </a:r>
            <a:r>
              <a:rPr lang="en-US" dirty="0" smtClean="0"/>
              <a:t>-"</a:t>
            </a:r>
            <a:endParaRPr lang="en-US" dirty="0"/>
          </a:p>
        </p:txBody>
      </p:sp>
    </p:spTree>
    <p:extLst>
      <p:ext uri="{BB962C8B-B14F-4D97-AF65-F5344CB8AC3E}">
        <p14:creationId xmlns:p14="http://schemas.microsoft.com/office/powerpoint/2010/main" val="22474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Calcium </a:t>
            </a:r>
            <a:r>
              <a:rPr lang="en-US" dirty="0"/>
              <a:t>C</a:t>
            </a:r>
            <a:r>
              <a:rPr lang="en-US" dirty="0" smtClean="0"/>
              <a:t>hannel Blockers</a:t>
            </a:r>
            <a:endParaRPr lang="en-US" dirty="0"/>
          </a:p>
        </p:txBody>
      </p:sp>
      <p:sp>
        <p:nvSpPr>
          <p:cNvPr id="4" name="Rectangle 3"/>
          <p:cNvSpPr/>
          <p:nvPr/>
        </p:nvSpPr>
        <p:spPr>
          <a:xfrm>
            <a:off x="3986961" y="1417638"/>
            <a:ext cx="5004639" cy="4247317"/>
          </a:xfrm>
          <a:prstGeom prst="rect">
            <a:avLst/>
          </a:prstGeom>
        </p:spPr>
        <p:txBody>
          <a:bodyPr wrap="square">
            <a:spAutoFit/>
          </a:bodyPr>
          <a:lstStyle/>
          <a:p>
            <a:r>
              <a:rPr lang="en-US" b="1" dirty="0" smtClean="0"/>
              <a:t>Action:  </a:t>
            </a:r>
            <a:r>
              <a:rPr lang="en-US" dirty="0" smtClean="0"/>
              <a:t>CCBs used as medications primarily have three effects:</a:t>
            </a:r>
          </a:p>
          <a:p>
            <a:pPr marL="285750" indent="-285750">
              <a:buFont typeface="Arial"/>
              <a:buChar char="•"/>
            </a:pPr>
            <a:r>
              <a:rPr lang="en-US" dirty="0" smtClean="0"/>
              <a:t>by acting on vascular smooth muscle they reduce contraction of the arteries and cause an increase in arterial diameter, a phenomenon called vasodilation (CCBs do not work on venous smooth muscle)</a:t>
            </a:r>
          </a:p>
          <a:p>
            <a:pPr marL="285750" indent="-285750">
              <a:buFont typeface="Arial"/>
              <a:buChar char="•"/>
            </a:pPr>
            <a:r>
              <a:rPr lang="en-US" dirty="0" smtClean="0"/>
              <a:t>by acting on cardiac muscles (myocardium), they reduce the force of contraction of the heart</a:t>
            </a:r>
          </a:p>
          <a:p>
            <a:pPr marL="285750" indent="-285750">
              <a:buFont typeface="Arial"/>
              <a:buChar char="•"/>
            </a:pPr>
            <a:r>
              <a:rPr lang="en-US" dirty="0" smtClean="0"/>
              <a:t>by slowing down the conduction of electrical activity within the heart, they slow down the heart beat.</a:t>
            </a:r>
          </a:p>
          <a:p>
            <a:endParaRPr lang="en-US" b="1" dirty="0"/>
          </a:p>
          <a:p>
            <a:r>
              <a:rPr lang="en-US" b="1" dirty="0" smtClean="0"/>
              <a:t>For: ACS, Hypertension, Ischemic </a:t>
            </a:r>
            <a:r>
              <a:rPr lang="en-US" b="1" dirty="0" err="1" smtClean="0"/>
              <a:t>Dx</a:t>
            </a:r>
            <a:r>
              <a:rPr lang="en-US" b="1" dirty="0" smtClean="0"/>
              <a:t>.</a:t>
            </a:r>
          </a:p>
          <a:p>
            <a:endParaRPr lang="en-US" b="1" dirty="0"/>
          </a:p>
        </p:txBody>
      </p:sp>
      <p:pic>
        <p:nvPicPr>
          <p:cNvPr id="7" name="Picture 6"/>
          <p:cNvPicPr>
            <a:picLocks noChangeAspect="1"/>
          </p:cNvPicPr>
          <p:nvPr/>
        </p:nvPicPr>
        <p:blipFill>
          <a:blip r:embed="rId2"/>
          <a:stretch>
            <a:fillRect/>
          </a:stretch>
        </p:blipFill>
        <p:spPr>
          <a:xfrm>
            <a:off x="306818" y="1449917"/>
            <a:ext cx="3392275" cy="2383366"/>
          </a:xfrm>
          <a:prstGeom prst="rect">
            <a:avLst/>
          </a:prstGeom>
        </p:spPr>
      </p:pic>
      <p:sp>
        <p:nvSpPr>
          <p:cNvPr id="8" name="TextBox 7"/>
          <p:cNvSpPr txBox="1"/>
          <p:nvPr/>
        </p:nvSpPr>
        <p:spPr>
          <a:xfrm>
            <a:off x="395386" y="4236541"/>
            <a:ext cx="3168243" cy="369332"/>
          </a:xfrm>
          <a:prstGeom prst="rect">
            <a:avLst/>
          </a:prstGeom>
          <a:noFill/>
        </p:spPr>
        <p:txBody>
          <a:bodyPr wrap="none" rtlCol="0">
            <a:spAutoFit/>
          </a:bodyPr>
          <a:lstStyle/>
          <a:p>
            <a:r>
              <a:rPr lang="en-US" dirty="0"/>
              <a:t>I</a:t>
            </a:r>
            <a:r>
              <a:rPr lang="en-US" dirty="0" smtClean="0"/>
              <a:t>dentified by the suffix "-</a:t>
            </a:r>
            <a:r>
              <a:rPr lang="en-US" dirty="0" err="1" smtClean="0"/>
              <a:t>dipine</a:t>
            </a:r>
            <a:r>
              <a:rPr lang="en-US" dirty="0" smtClean="0"/>
              <a:t>"</a:t>
            </a:r>
            <a:endParaRPr lang="en-US" dirty="0"/>
          </a:p>
        </p:txBody>
      </p:sp>
      <p:sp>
        <p:nvSpPr>
          <p:cNvPr id="9" name="TextBox 8"/>
          <p:cNvSpPr txBox="1"/>
          <p:nvPr/>
        </p:nvSpPr>
        <p:spPr>
          <a:xfrm>
            <a:off x="457200" y="4571998"/>
            <a:ext cx="1788771" cy="923330"/>
          </a:xfrm>
          <a:prstGeom prst="rect">
            <a:avLst/>
          </a:prstGeom>
          <a:noFill/>
        </p:spPr>
        <p:txBody>
          <a:bodyPr wrap="none" rtlCol="0">
            <a:spAutoFit/>
          </a:bodyPr>
          <a:lstStyle/>
          <a:p>
            <a:r>
              <a:rPr lang="en-US" dirty="0" smtClean="0"/>
              <a:t>Amlodipine</a:t>
            </a:r>
          </a:p>
          <a:p>
            <a:r>
              <a:rPr lang="en-US" dirty="0" err="1" smtClean="0"/>
              <a:t>Felodipine</a:t>
            </a:r>
            <a:endParaRPr lang="en-US" dirty="0" smtClean="0"/>
          </a:p>
          <a:p>
            <a:r>
              <a:rPr lang="en-US" dirty="0" err="1" smtClean="0"/>
              <a:t>Dihydropyridines</a:t>
            </a:r>
            <a:endParaRPr lang="en-US" dirty="0"/>
          </a:p>
        </p:txBody>
      </p:sp>
    </p:spTree>
    <p:extLst>
      <p:ext uri="{BB962C8B-B14F-4D97-AF65-F5344CB8AC3E}">
        <p14:creationId xmlns:p14="http://schemas.microsoft.com/office/powerpoint/2010/main" val="22474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Diuretics</a:t>
            </a:r>
            <a:endParaRPr lang="en-US" dirty="0"/>
          </a:p>
        </p:txBody>
      </p:sp>
      <p:sp>
        <p:nvSpPr>
          <p:cNvPr id="4" name="Rectangle 3"/>
          <p:cNvSpPr/>
          <p:nvPr/>
        </p:nvSpPr>
        <p:spPr>
          <a:xfrm>
            <a:off x="1" y="1553639"/>
            <a:ext cx="2895600" cy="2308324"/>
          </a:xfrm>
          <a:prstGeom prst="rect">
            <a:avLst/>
          </a:prstGeom>
        </p:spPr>
        <p:txBody>
          <a:bodyPr wrap="square">
            <a:spAutoFit/>
          </a:bodyPr>
          <a:lstStyle/>
          <a:p>
            <a:r>
              <a:rPr lang="en-US" b="1" dirty="0" smtClean="0"/>
              <a:t>Loop Diuretic:</a:t>
            </a:r>
          </a:p>
          <a:p>
            <a:r>
              <a:rPr lang="en-US" dirty="0" smtClean="0"/>
              <a:t>Inhibits sodium and chloride reabsorption in the Loop of Henley. Calcium loss.</a:t>
            </a:r>
          </a:p>
          <a:p>
            <a:endParaRPr lang="en-US" i="1" dirty="0"/>
          </a:p>
          <a:p>
            <a:r>
              <a:rPr lang="en-US" i="1" dirty="0" err="1" smtClean="0"/>
              <a:t>Eg</a:t>
            </a:r>
            <a:r>
              <a:rPr lang="en-US" i="1" dirty="0" smtClean="0"/>
              <a:t>: Furosemide</a:t>
            </a:r>
            <a:endParaRPr lang="en-US" i="1" dirty="0"/>
          </a:p>
          <a:p>
            <a:endParaRPr lang="en-US" i="1" dirty="0"/>
          </a:p>
          <a:p>
            <a:endParaRPr lang="en-US" b="1" dirty="0"/>
          </a:p>
        </p:txBody>
      </p:sp>
      <p:sp>
        <p:nvSpPr>
          <p:cNvPr id="5" name="Rectangle 4"/>
          <p:cNvSpPr/>
          <p:nvPr/>
        </p:nvSpPr>
        <p:spPr>
          <a:xfrm>
            <a:off x="3021761" y="1547286"/>
            <a:ext cx="3091173" cy="2862323"/>
          </a:xfrm>
          <a:prstGeom prst="rect">
            <a:avLst/>
          </a:prstGeom>
        </p:spPr>
        <p:txBody>
          <a:bodyPr wrap="square">
            <a:spAutoFit/>
          </a:bodyPr>
          <a:lstStyle/>
          <a:p>
            <a:r>
              <a:rPr lang="en-US" b="1" dirty="0" smtClean="0"/>
              <a:t>Thiazide Diuretic:</a:t>
            </a:r>
          </a:p>
          <a:p>
            <a:r>
              <a:rPr lang="en-US" b="1" dirty="0" smtClean="0"/>
              <a:t> </a:t>
            </a:r>
            <a:r>
              <a:rPr lang="en-US" dirty="0" smtClean="0"/>
              <a:t>Inhibits sodium and chloride reabsorption in distal convoluted tubule. Calcium retention. First line choice.</a:t>
            </a:r>
          </a:p>
          <a:p>
            <a:endParaRPr lang="en-US" i="1" dirty="0"/>
          </a:p>
          <a:p>
            <a:r>
              <a:rPr lang="en-US" i="1" dirty="0" err="1" smtClean="0"/>
              <a:t>Eg</a:t>
            </a:r>
            <a:r>
              <a:rPr lang="en-US" i="1" dirty="0" smtClean="0"/>
              <a:t>: Hydrochlorothiazide</a:t>
            </a:r>
          </a:p>
          <a:p>
            <a:endParaRPr lang="en-US" dirty="0" smtClean="0"/>
          </a:p>
          <a:p>
            <a:endParaRPr lang="en-US" b="1" dirty="0"/>
          </a:p>
          <a:p>
            <a:endParaRPr lang="en-US" b="1" dirty="0"/>
          </a:p>
        </p:txBody>
      </p:sp>
      <p:sp>
        <p:nvSpPr>
          <p:cNvPr id="6" name="Rectangle 5"/>
          <p:cNvSpPr/>
          <p:nvPr/>
        </p:nvSpPr>
        <p:spPr>
          <a:xfrm>
            <a:off x="5994403" y="1553639"/>
            <a:ext cx="3031066" cy="2585323"/>
          </a:xfrm>
          <a:prstGeom prst="rect">
            <a:avLst/>
          </a:prstGeom>
        </p:spPr>
        <p:txBody>
          <a:bodyPr wrap="square">
            <a:spAutoFit/>
          </a:bodyPr>
          <a:lstStyle/>
          <a:p>
            <a:r>
              <a:rPr lang="en-US" b="1" dirty="0" smtClean="0"/>
              <a:t>Potassium  Sparing Diuretic: </a:t>
            </a:r>
            <a:endParaRPr lang="en-US" dirty="0" smtClean="0"/>
          </a:p>
          <a:p>
            <a:r>
              <a:rPr lang="en-US" dirty="0" smtClean="0"/>
              <a:t>Directly blocks aldosterone and does not promote potassium loss. Used in conjunction with loop diuretics.</a:t>
            </a:r>
          </a:p>
          <a:p>
            <a:endParaRPr lang="en-US" dirty="0"/>
          </a:p>
          <a:p>
            <a:r>
              <a:rPr lang="en-US" i="1" dirty="0" err="1" smtClean="0"/>
              <a:t>Eg</a:t>
            </a:r>
            <a:r>
              <a:rPr lang="en-US" i="1" dirty="0" smtClean="0"/>
              <a:t>: Spironolactone</a:t>
            </a:r>
          </a:p>
          <a:p>
            <a:endParaRPr lang="en-US" b="1" dirty="0"/>
          </a:p>
        </p:txBody>
      </p:sp>
      <p:sp>
        <p:nvSpPr>
          <p:cNvPr id="7" name="Rectangle 6"/>
          <p:cNvSpPr/>
          <p:nvPr/>
        </p:nvSpPr>
        <p:spPr>
          <a:xfrm>
            <a:off x="1862670" y="4726152"/>
            <a:ext cx="4572000" cy="1754327"/>
          </a:xfrm>
          <a:prstGeom prst="rect">
            <a:avLst/>
          </a:prstGeom>
        </p:spPr>
        <p:txBody>
          <a:bodyPr>
            <a:spAutoFit/>
          </a:bodyPr>
          <a:lstStyle/>
          <a:p>
            <a:r>
              <a:rPr lang="en-US" b="1" dirty="0" smtClean="0"/>
              <a:t>For: </a:t>
            </a:r>
            <a:r>
              <a:rPr lang="en-US" dirty="0" smtClean="0"/>
              <a:t>Edema, Hypertension, CHF</a:t>
            </a:r>
          </a:p>
          <a:p>
            <a:endParaRPr lang="en-US" b="1" dirty="0"/>
          </a:p>
          <a:p>
            <a:r>
              <a:rPr lang="en-US" b="1" dirty="0" smtClean="0"/>
              <a:t>Avoid: </a:t>
            </a:r>
            <a:r>
              <a:rPr lang="en-US" dirty="0" smtClean="0"/>
              <a:t>Pregnancy (breast milk &amp; and aware of electrolyte imbalance </a:t>
            </a:r>
          </a:p>
          <a:p>
            <a:endParaRPr lang="en-US" dirty="0"/>
          </a:p>
          <a:p>
            <a:r>
              <a:rPr lang="en-US" b="1" dirty="0" smtClean="0"/>
              <a:t>Caution: </a:t>
            </a:r>
            <a:r>
              <a:rPr lang="en-US" dirty="0"/>
              <a:t>E</a:t>
            </a:r>
            <a:r>
              <a:rPr lang="en-US" dirty="0" smtClean="0"/>
              <a:t>lectrolyte imbalances</a:t>
            </a:r>
            <a:endParaRPr lang="en-US" dirty="0"/>
          </a:p>
        </p:txBody>
      </p:sp>
    </p:spTree>
    <p:extLst>
      <p:ext uri="{BB962C8B-B14F-4D97-AF65-F5344CB8AC3E}">
        <p14:creationId xmlns:p14="http://schemas.microsoft.com/office/powerpoint/2010/main" val="22391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4997</TotalTime>
  <Words>1335</Words>
  <Application>Microsoft Office PowerPoint</Application>
  <PresentationFormat>On-screen Show (4:3)</PresentationFormat>
  <Paragraphs>206</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Beta-Blockers</vt:lpstr>
      <vt:lpstr>Nitrates &amp; Antianginals</vt:lpstr>
      <vt:lpstr>Calcium Channel Blockers</vt:lpstr>
      <vt:lpstr>Diuretics</vt:lpstr>
      <vt:lpstr>Renin-Angiotensin-Aldosterone Inhb.</vt:lpstr>
      <vt:lpstr>Antiarrhythmic</vt:lpstr>
      <vt:lpstr>Antithrombotics</vt:lpstr>
      <vt:lpstr>Lipid &amp; Antiatherosclerotic Drugs</vt:lpstr>
      <vt:lpstr>PowerPoint Presentation</vt:lpstr>
      <vt:lpstr>Case Study: Heart Failure</vt:lpstr>
      <vt:lpstr>Case Study: Heart Failure</vt:lpstr>
      <vt:lpstr>Case Study: Heart Failure</vt:lpstr>
      <vt:lpstr>Case Study: Heart Failure</vt:lpstr>
    </vt:vector>
  </TitlesOfParts>
  <Company>KPSAHS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Salem</dc:creator>
  <cp:lastModifiedBy>Chris J. Salem</cp:lastModifiedBy>
  <cp:revision>52</cp:revision>
  <dcterms:created xsi:type="dcterms:W3CDTF">2013-12-03T06:02:15Z</dcterms:created>
  <dcterms:modified xsi:type="dcterms:W3CDTF">2015-10-29T21:37:48Z</dcterms:modified>
</cp:coreProperties>
</file>